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Arim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11" Type="http://schemas.openxmlformats.org/officeDocument/2006/relationships/slide" Target="slides/slide6.xml"/><Relationship Id="rId22" Type="http://schemas.openxmlformats.org/officeDocument/2006/relationships/font" Target="fonts/Arimo-italic.fntdata"/><Relationship Id="rId10" Type="http://schemas.openxmlformats.org/officeDocument/2006/relationships/slide" Target="slides/slide5.xml"/><Relationship Id="rId21" Type="http://schemas.openxmlformats.org/officeDocument/2006/relationships/font" Target="fonts/Arim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Google Shape;23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346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/>
          <p:nvPr/>
        </p:nvSpPr>
        <p:spPr>
          <a:xfrm>
            <a:off x="1625600" y="2438401"/>
            <a:ext cx="8940800" cy="1842655"/>
          </a:xfrm>
          <a:prstGeom prst="roundRect">
            <a:avLst>
              <a:gd fmla="val 6755" name="adj"/>
            </a:avLst>
          </a:prstGeom>
          <a:solidFill>
            <a:schemeClr val="lt1"/>
          </a:solidFill>
          <a:ln cap="flat" cmpd="sng" w="69850">
            <a:solidFill>
              <a:srgbClr val="FFFFFF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025" lIns="82050" spcFirstLastPara="1" rIns="82050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625600" y="2699442"/>
            <a:ext cx="8940800" cy="133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1750568" y="379413"/>
            <a:ext cx="99811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456" y="125754"/>
            <a:ext cx="1167452" cy="11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7258229" y="6426244"/>
            <a:ext cx="42423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program of the Air Force Association</a:t>
            </a:r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157" y="6411312"/>
            <a:ext cx="291069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/>
        </p:nvSpPr>
        <p:spPr>
          <a:xfrm>
            <a:off x="448734" y="6403000"/>
            <a:ext cx="2848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www.uscyberpatriot.org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6153912" y="417499"/>
            <a:ext cx="5961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AIR FORCE ASSOCIATION’S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6035040" y="356616"/>
            <a:ext cx="0" cy="7955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1096963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4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0" y="1077913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lt1">
                <a:alpha val="4392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/>
        </p:nvSpPr>
        <p:spPr>
          <a:xfrm>
            <a:off x="352259" y="6437376"/>
            <a:ext cx="4174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Air Force Association</a:t>
            </a:r>
            <a:endParaRPr/>
          </a:p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gradFill>
          <a:gsLst>
            <a:gs pos="0">
              <a:srgbClr val="B2B2B2"/>
            </a:gs>
            <a:gs pos="62000">
              <a:srgbClr val="A1A1A1"/>
            </a:gs>
            <a:gs pos="100000">
              <a:srgbClr val="808080"/>
            </a:gs>
          </a:gsLst>
          <a:lin ang="162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4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4"/>
          <p:cNvSpPr/>
          <p:nvPr/>
        </p:nvSpPr>
        <p:spPr>
          <a:xfrm>
            <a:off x="1625600" y="2438401"/>
            <a:ext cx="8940800" cy="1843043"/>
          </a:xfrm>
          <a:prstGeom prst="roundRect">
            <a:avLst>
              <a:gd fmla="val 6755" name="adj"/>
            </a:avLst>
          </a:prstGeom>
          <a:solidFill>
            <a:schemeClr val="lt1"/>
          </a:solidFill>
          <a:ln cap="flat" cmpd="sng" w="69850">
            <a:solidFill>
              <a:srgbClr val="FFFFFF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025" lIns="82050" spcFirstLastPara="1" rIns="82050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1750568" y="379413"/>
            <a:ext cx="4184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456" y="125754"/>
            <a:ext cx="1167452" cy="11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6153912" y="417499"/>
            <a:ext cx="5961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AIR FORCE ASSOCIATION’S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4"/>
          <p:cNvCxnSpPr/>
          <p:nvPr/>
        </p:nvCxnSpPr>
        <p:spPr>
          <a:xfrm>
            <a:off x="6035040" y="356616"/>
            <a:ext cx="0" cy="7955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4"/>
          <p:cNvSpPr txBox="1"/>
          <p:nvPr/>
        </p:nvSpPr>
        <p:spPr>
          <a:xfrm>
            <a:off x="7258229" y="6426244"/>
            <a:ext cx="42423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program of the Air Force Association</a:t>
            </a:r>
            <a:endParaRPr/>
          </a:p>
        </p:txBody>
      </p:sp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157" y="6411312"/>
            <a:ext cx="291069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/>
        </p:nvSpPr>
        <p:spPr>
          <a:xfrm>
            <a:off x="448734" y="6403000"/>
            <a:ext cx="2848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www.uscyberpatriot.org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jpg"/><Relationship Id="rId6" Type="http://schemas.openxmlformats.org/officeDocument/2006/relationships/hyperlink" Target="https://play.google.com/store/apps/details?id=com.king.candycrushsag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topbullying.gov/cyberbully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hyperlink" Target="http://www.stopbullying.gov/cyberbully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ctrTitle"/>
          </p:nvPr>
        </p:nvSpPr>
        <p:spPr>
          <a:xfrm>
            <a:off x="1625600" y="2699442"/>
            <a:ext cx="8940800" cy="133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2</a:t>
            </a:r>
            <a:br>
              <a:rPr lang="en-US"/>
            </a:br>
            <a:br>
              <a:rPr lang="en-US" sz="1100"/>
            </a:br>
            <a:r>
              <a:rPr b="0" lang="en-US" sz="2400">
                <a:solidFill>
                  <a:schemeClr val="dk1"/>
                </a:solidFill>
              </a:rPr>
              <a:t>Introduction to Online Safety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Safety: The Basics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Never share your password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Only share PII when </a:t>
            </a:r>
            <a:r>
              <a:rPr i="1" lang="en-US" sz="2400"/>
              <a:t>absolutely </a:t>
            </a:r>
            <a:endParaRPr/>
          </a:p>
          <a:p>
            <a:pPr indent="0" lvl="0" marL="3444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necessary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Do not download any suspicious </a:t>
            </a:r>
            <a:endParaRPr/>
          </a:p>
          <a:p>
            <a:pPr indent="0" lvl="0" marL="3444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or unknown software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Always log out when you are done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Do not click on links from unsafe or unknown </a:t>
            </a:r>
            <a:br>
              <a:rPr lang="en-US" sz="2400"/>
            </a:br>
            <a:r>
              <a:rPr lang="en-US" sz="2400"/>
              <a:t>sites or emails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Never post anything you do not want public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You might think you’re being safe and limiting your posts to only friends, but anything you post can be easily copied and pasted and sent to someone else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If you’re unsure about anything you do online, ask your parent or guardian if it’s OK</a:t>
            </a:r>
            <a:endParaRPr/>
          </a:p>
          <a:p>
            <a:pPr indent="-99377" lvl="0" marL="2286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460" y="1438900"/>
            <a:ext cx="2759421" cy="293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Sites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731520" y="1509623"/>
            <a:ext cx="6096663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Online Shopping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Social Media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Any other website that requires Personally Identifiable Information (PII).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These sites are enjoyable and useful. Just make sure you are being extra careful when visiting them.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Look for secure connection protocols, such as https://</a:t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encrypted-tbn0.gstatic.com/images?q=tbn:ANd9GcQu8rBhDPdQ530gAA5EuPg8AtycL7I154YkvdYoNU5KzMi59TR2"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38909" t="8743"/>
          <a:stretch/>
        </p:blipFill>
        <p:spPr>
          <a:xfrm>
            <a:off x="9853025" y="1808893"/>
            <a:ext cx="1439831" cy="14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524000" y="299652"/>
            <a:ext cx="2712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L.Walczak\AppData\Local\Microsoft\Windows\Temporary Internet Files\Content.IE5\97H917Z3\MC900441466[1].png" id="218" name="Google Shape;2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276" y="3617830"/>
            <a:ext cx="2628729" cy="262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.Walczak\AppData\Local\Microsoft\Windows\Temporary Internet Files\Content.IE5\J9N30HZ4\MC900433864[1].png" id="219" name="Google Shape;2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7118" y="1749258"/>
            <a:ext cx="1759255" cy="175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6"/>
          <p:cNvGrpSpPr/>
          <p:nvPr/>
        </p:nvGrpSpPr>
        <p:grpSpPr>
          <a:xfrm>
            <a:off x="2464904" y="5460455"/>
            <a:ext cx="6533322" cy="403632"/>
            <a:chOff x="1562100" y="4984750"/>
            <a:chExt cx="6629400" cy="375682"/>
          </a:xfrm>
        </p:grpSpPr>
        <p:sp>
          <p:nvSpPr>
            <p:cNvPr id="226" name="Google Shape;226;p26"/>
            <p:cNvSpPr/>
            <p:nvPr/>
          </p:nvSpPr>
          <p:spPr>
            <a:xfrm>
              <a:off x="1562100" y="4984750"/>
              <a:ext cx="6629400" cy="3657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6363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L.Walczak\AppData\Local\Microsoft\Windows\Temporary Internet Files\Content.IE5\RJJ3P2QQ\MC900431599[1].png" id="227" name="Google Shape;22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6514" y="5010264"/>
              <a:ext cx="320040" cy="320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6"/>
            <p:cNvSpPr txBox="1"/>
            <p:nvPr/>
          </p:nvSpPr>
          <p:spPr>
            <a:xfrm>
              <a:off x="1962150" y="4991100"/>
              <a:ext cx="4272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https://login.microsoftonline.com/</a:t>
              </a:r>
              <a:endParaRPr/>
            </a:p>
          </p:txBody>
        </p:sp>
      </p:grpSp>
      <p:sp>
        <p:nvSpPr>
          <p:cNvPr id="229" name="Google Shape;229;p26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 Browsing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Do not use public Wi-Fi to access risky sites</a:t>
            </a:r>
            <a:endParaRPr/>
          </a:p>
          <a:p>
            <a:pPr indent="-228600" lvl="0" marL="228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Check the address for spoofs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Use a secure website, especially when submitting PII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Look for an "s" after “http” in the web address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Look for a ‘padlock’ in the browser address bar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Look for a green background or green text</a:t>
            </a:r>
            <a:endParaRPr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2478156" y="2641530"/>
            <a:ext cx="5486400" cy="372110"/>
            <a:chOff x="914400" y="6159500"/>
            <a:chExt cx="6629400" cy="372110"/>
          </a:xfrm>
        </p:grpSpPr>
        <p:sp>
          <p:nvSpPr>
            <p:cNvPr id="233" name="Google Shape;233;p26"/>
            <p:cNvSpPr/>
            <p:nvPr/>
          </p:nvSpPr>
          <p:spPr>
            <a:xfrm>
              <a:off x="914400" y="6165850"/>
              <a:ext cx="6629400" cy="3657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6363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1314450" y="6159500"/>
              <a:ext cx="3638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http://bank0famerica.com</a:t>
              </a:r>
              <a:endParaRPr/>
            </a:p>
          </p:txBody>
        </p:sp>
        <p:pic>
          <p:nvPicPr>
            <p:cNvPr descr="C:\Users\L.Walczak\AppData\Local\Microsoft\Windows\Temporary Internet Files\Content.IE5\J9N30HZ4\MC900434750[1].png" id="235" name="Google Shape;23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7749" y="6191393"/>
              <a:ext cx="310896" cy="31089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" name="Google Shape;236;p26"/>
          <p:cNvCxnSpPr/>
          <p:nvPr/>
        </p:nvCxnSpPr>
        <p:spPr>
          <a:xfrm rot="10800000">
            <a:off x="2849217" y="3054797"/>
            <a:ext cx="311426" cy="23836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Browser Tools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Use automatic updates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Use and regularly update built-in safety features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Pop-up blockers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Anti-spyware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>
                <a:solidFill>
                  <a:schemeClr val="accent1"/>
                </a:solidFill>
              </a:rPr>
              <a:t>Do not use </a:t>
            </a:r>
            <a:r>
              <a:rPr lang="en-US"/>
              <a:t>“Save Password” or “Remember Me” functions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>
                <a:solidFill>
                  <a:schemeClr val="accent1"/>
                </a:solidFill>
              </a:rPr>
              <a:t>Do not </a:t>
            </a:r>
            <a:r>
              <a:rPr lang="en-US"/>
              <a:t>install unsecure or unknow browser extensions or plug-ins.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Internet Explorer is more frequently targeted and has more security flaws than any other browser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10193867" y="6519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7"/>
          <p:cNvGrpSpPr/>
          <p:nvPr/>
        </p:nvGrpSpPr>
        <p:grpSpPr>
          <a:xfrm>
            <a:off x="2346466" y="5327852"/>
            <a:ext cx="7499068" cy="917279"/>
            <a:chOff x="685800" y="5190691"/>
            <a:chExt cx="7499068" cy="917279"/>
          </a:xfrm>
        </p:grpSpPr>
        <p:pic>
          <p:nvPicPr>
            <p:cNvPr id="247" name="Google Shape;24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03504" y="5223209"/>
              <a:ext cx="1881364" cy="852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assets.mozillalabs.com/Brands-Logos/Firefox/logo-wordmark/firefox_logo-wordmark-horiz_RGB.png" id="248" name="Google Shape;24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5190691"/>
              <a:ext cx="2154696" cy="917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msvma.org/Resources/Pictures/Chrome%20Logo.png" id="249" name="Google Shape;24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59150" y="5354624"/>
              <a:ext cx="2425700" cy="633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7"/>
          <p:cNvSpPr txBox="1"/>
          <p:nvPr/>
        </p:nvSpPr>
        <p:spPr>
          <a:xfrm>
            <a:off x="3641598" y="2432411"/>
            <a:ext cx="61127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Anti-virus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Anti-phishing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 Media Tips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731520" y="1509623"/>
            <a:ext cx="6464808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8" lvl="0" marL="3444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 picky</a:t>
            </a:r>
            <a:endParaRPr/>
          </a:p>
          <a:p>
            <a:pPr indent="-344488" lvl="1" marL="7000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Only accept or follow friends you know in real life</a:t>
            </a:r>
            <a:endParaRPr/>
          </a:p>
          <a:p>
            <a:pPr indent="-344488" lvl="0" marL="344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 not post your location</a:t>
            </a:r>
            <a:endParaRPr/>
          </a:p>
          <a:p>
            <a:pPr indent="-344488" lvl="0" marL="344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 careful with apps </a:t>
            </a:r>
            <a:endParaRPr/>
          </a:p>
          <a:p>
            <a:pPr indent="-344488" lvl="1" marL="7000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Games and geo-tracking apps may give away your location or other PII</a:t>
            </a:r>
            <a:endParaRPr/>
          </a:p>
          <a:p>
            <a:pPr indent="-344488" lvl="0" marL="344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Assume everything you post online is permanent </a:t>
            </a:r>
            <a:endParaRPr/>
          </a:p>
          <a:p>
            <a:pPr indent="-344488" lvl="1" marL="7000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Colleges and employers check social media accounts</a:t>
            </a:r>
            <a:endParaRPr/>
          </a:p>
          <a:p>
            <a:pPr indent="-344488" lvl="0" marL="344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Don’t over-share</a:t>
            </a:r>
            <a:endParaRPr/>
          </a:p>
          <a:p>
            <a:pPr indent="-344488" lvl="1" marL="7000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Just because a site asks for information doesn’t mean it’s required to set up an account</a:t>
            </a:r>
            <a:endParaRPr/>
          </a:p>
          <a:p>
            <a:pPr indent="-344488" lvl="0" marL="344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Customize and update your security settings</a:t>
            </a:r>
            <a:endParaRPr/>
          </a:p>
          <a:p>
            <a:pPr indent="-344488" lvl="1" marL="7000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Default settings are weak</a:t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encrypted-tbn0.gstatic.com/images?q=tbn:ANd9GcQu8rBhDPdQ530gAA5EuPg8AtycL7I154YkvdYoNU5KzMi59TR2"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086" y="1995615"/>
            <a:ext cx="1508168" cy="100361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1524000" y="-138499"/>
            <a:ext cx="227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1524001" y="336292"/>
            <a:ext cx="205505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8"/>
          <p:cNvGrpSpPr/>
          <p:nvPr/>
        </p:nvGrpSpPr>
        <p:grpSpPr>
          <a:xfrm>
            <a:off x="9451596" y="1469400"/>
            <a:ext cx="1970062" cy="1178850"/>
            <a:chOff x="7188200" y="3690252"/>
            <a:chExt cx="1346200" cy="805542"/>
          </a:xfrm>
        </p:grpSpPr>
        <p:pic>
          <p:nvPicPr>
            <p:cNvPr descr="J:\CYBERPATRIOT\Collateral\Graphics\Twitter Bird.png" id="263" name="Google Shape;263;p28"/>
            <p:cNvPicPr preferRelativeResize="0"/>
            <p:nvPr/>
          </p:nvPicPr>
          <p:blipFill rotWithShape="1">
            <a:blip r:embed="rId4">
              <a:alphaModFix/>
            </a:blip>
            <a:srcRect b="19048" l="14285" r="9524" t="23809"/>
            <a:stretch/>
          </p:blipFill>
          <p:spPr>
            <a:xfrm>
              <a:off x="7188200" y="3809994"/>
              <a:ext cx="914400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8"/>
            <p:cNvSpPr txBox="1"/>
            <p:nvPr/>
          </p:nvSpPr>
          <p:spPr>
            <a:xfrm>
              <a:off x="7924800" y="3690252"/>
              <a:ext cx="609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1EB4E6"/>
                  </a:solidFill>
                  <a:latin typeface="Arimo"/>
                  <a:ea typeface="Arimo"/>
                  <a:cs typeface="Arimo"/>
                  <a:sym typeface="Arimo"/>
                </a:rPr>
                <a:t>?</a:t>
              </a: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7731928" y="3616390"/>
            <a:ext cx="3231728" cy="2302585"/>
            <a:chOff x="5156200" y="2328863"/>
            <a:chExt cx="2555874" cy="1821044"/>
          </a:xfrm>
        </p:grpSpPr>
        <p:pic>
          <p:nvPicPr>
            <p:cNvPr descr="https://lh3.ggpht.com/DLDifF6R6ETGoHBPAfEDcwbRnZiTvty074hd0WQuRJug7RbfR7ihrkZXgt5zACKejbL6=h900" id="266" name="Google Shape;266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56200" y="2328863"/>
              <a:ext cx="2555874" cy="15994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8"/>
            <p:cNvSpPr/>
            <p:nvPr/>
          </p:nvSpPr>
          <p:spPr>
            <a:xfrm>
              <a:off x="5923247" y="3955178"/>
              <a:ext cx="1152652" cy="194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play.google.com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Understand the definition and context of cyberbullying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Dealing with cyberbullying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Reporting cyberbullying</a:t>
            </a:r>
            <a:endParaRPr/>
          </a:p>
          <a:p>
            <a:pPr indent="-209550" lvl="0" marL="22860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t/>
            </a:r>
            <a:endParaRPr sz="300"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Understand what makes certain types of information private or more sensitive than others</a:t>
            </a:r>
            <a:endParaRPr/>
          </a:p>
          <a:p>
            <a:pPr indent="-215900" lvl="0" marL="228600" rtl="0" algn="l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r>
              <a:t/>
            </a:r>
            <a:endParaRPr sz="200"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Gain an understanding of how to protect themselves online and appropriately use the Internet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Safe browsing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Social media tips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2 – SECTION 1</a:t>
            </a:r>
            <a:br>
              <a:rPr lang="en-US"/>
            </a:br>
            <a:r>
              <a:rPr b="0" lang="en-US" sz="2400">
                <a:solidFill>
                  <a:schemeClr val="dk1"/>
                </a:solidFill>
              </a:rPr>
              <a:t>Cyberbullying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415034" y="2185416"/>
            <a:ext cx="3522726" cy="548640"/>
          </a:xfrm>
          <a:prstGeom prst="wedgeRoundRectCallout">
            <a:avLst>
              <a:gd fmla="val -54599" name="adj1"/>
              <a:gd fmla="val -25379" name="adj2"/>
              <a:gd fmla="val 16667" name="adj3"/>
            </a:avLst>
          </a:prstGeom>
          <a:solidFill>
            <a:srgbClr val="71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415034" y="3307080"/>
            <a:ext cx="3522726" cy="548640"/>
          </a:xfrm>
          <a:prstGeom prst="wedgeRoundRectCallout">
            <a:avLst>
              <a:gd fmla="val -54599" name="adj1"/>
              <a:gd fmla="val -25379" name="adj2"/>
              <a:gd fmla="val 16667" name="adj3"/>
            </a:avLst>
          </a:prstGeom>
          <a:solidFill>
            <a:srgbClr val="71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415034" y="4383024"/>
            <a:ext cx="3522726" cy="548640"/>
          </a:xfrm>
          <a:prstGeom prst="wedgeRoundRectCallout">
            <a:avLst>
              <a:gd fmla="val -54599" name="adj1"/>
              <a:gd fmla="val -25379" name="adj2"/>
              <a:gd fmla="val 16667" name="adj3"/>
            </a:avLst>
          </a:prstGeom>
          <a:solidFill>
            <a:srgbClr val="71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415034" y="4974336"/>
            <a:ext cx="3522726" cy="548640"/>
          </a:xfrm>
          <a:prstGeom prst="wedgeRoundRectCallout">
            <a:avLst>
              <a:gd fmla="val -54599" name="adj1"/>
              <a:gd fmla="val -25379" name="adj2"/>
              <a:gd fmla="val 16667" name="adj3"/>
            </a:avLst>
          </a:prstGeom>
          <a:solidFill>
            <a:srgbClr val="71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415034" y="2746248"/>
            <a:ext cx="3659886" cy="548640"/>
          </a:xfrm>
          <a:prstGeom prst="wedgeRoundRectCallout">
            <a:avLst>
              <a:gd fmla="val -54599" name="adj1"/>
              <a:gd fmla="val -25379" name="adj2"/>
              <a:gd fmla="val 16667" name="adj3"/>
            </a:avLst>
          </a:prstGeom>
          <a:solidFill>
            <a:srgbClr val="B3E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415034" y="3822192"/>
            <a:ext cx="3687318" cy="548640"/>
          </a:xfrm>
          <a:prstGeom prst="wedgeRoundRectCallout">
            <a:avLst>
              <a:gd fmla="val -54599" name="adj1"/>
              <a:gd fmla="val -25379" name="adj2"/>
              <a:gd fmla="val 16667" name="adj3"/>
            </a:avLst>
          </a:prstGeom>
          <a:solidFill>
            <a:srgbClr val="B3E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Netiquette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31520" y="1316737"/>
            <a:ext cx="10728960" cy="48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Commonly accepted rules of how to behave online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1389888" y="2176272"/>
            <a:ext cx="4306824" cy="3450045"/>
            <a:chOff x="620322" y="2590800"/>
            <a:chExt cx="4027878" cy="3200401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620322" y="3124200"/>
              <a:ext cx="4027878" cy="54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H00psF@N89: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Did you guys see the game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last night?</a:t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620322" y="4114801"/>
              <a:ext cx="4027878" cy="54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B@ll3r4Lyfe: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did! Miami did alright on D,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they have to work on their 3pt game</a:t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620322" y="2590800"/>
              <a:ext cx="40278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L3br0nJ@mes: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CELTICS SUCK! GO MIAMI!!!!!!!!!!!!!!!!!!!!!!!!!!!!!!!!!!!!!!!!!</a:t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620322" y="3606226"/>
              <a:ext cx="40278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L3br0nJ@mes: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CELTICS SUCK! GO MIAMI!!!!!!!!!!!!!!!!!!!!!!!!!!!!!!!!!!!!!!!!!</a:t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20322" y="4648201"/>
              <a:ext cx="40278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L3br0nJ@mes: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CELTICS SUCK! GO MIAMI!!!!!!!!!!!!!!!!!!!!!!!!!!!!!!!!!!!!!!!!!</a:t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20322" y="5206426"/>
              <a:ext cx="40278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L3br0nJ@mes: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CELTICS SUCK! GO MIAMI!!!!!!!!!!!!!!!!!!!!!!!!!!!!!!!!!!!!!!!!!</a:t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5815584" y="2162117"/>
            <a:ext cx="5358383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spam forums, chat rooms, or social media sites with useless or repeated information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pretend to be someone else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or distribute illegal material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abusive or threatening language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obtain personal info about someone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960120" y="1947672"/>
            <a:ext cx="4297680" cy="4297680"/>
          </a:xfrm>
          <a:prstGeom prst="noSmoking">
            <a:avLst>
              <a:gd fmla="val 5341" name="adj"/>
            </a:avLst>
          </a:prstGeom>
          <a:solidFill>
            <a:srgbClr val="CC0000">
              <a:alpha val="49803"/>
            </a:srgbClr>
          </a:solidFill>
          <a:ln cap="flat" cmpd="sng" w="25400">
            <a:solidFill>
              <a:srgbClr val="246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Cyberbullying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5596128" y="1509623"/>
            <a:ext cx="5864352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Bullying refers to any unwanted, aggressive behavior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Cyberbullying refers to any bullying that takes place through use of electronic technology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Forms: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Insulting texts or emails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Rumors sent via email or social networking sites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Fake profiles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Embarrassing photos or videos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Affects 29.2% of students every year and the number is growing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Why it’s harmful: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Anonymous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Can be done 24/7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1323291" y="2064175"/>
            <a:ext cx="3495154" cy="2865912"/>
            <a:chOff x="3429000" y="2503176"/>
            <a:chExt cx="2445723" cy="1806094"/>
          </a:xfrm>
        </p:grpSpPr>
        <p:sp>
          <p:nvSpPr>
            <p:cNvPr id="159" name="Google Shape;159;p19"/>
            <p:cNvSpPr/>
            <p:nvPr/>
          </p:nvSpPr>
          <p:spPr>
            <a:xfrm>
              <a:off x="3429000" y="2503176"/>
              <a:ext cx="1981200" cy="1066800"/>
            </a:xfrm>
            <a:prstGeom prst="wedgeRoundRectCallout">
              <a:avLst>
                <a:gd fmla="val -41349" name="adj1"/>
                <a:gd fmla="val 68824" name="adj2"/>
                <a:gd fmla="val 16667" name="adj3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An0nym0us1234: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OMG. Did u see Jane’s skirt today?? What color was that??! puke green???</a:t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>
              <a:off x="3969723" y="3471070"/>
              <a:ext cx="1905000" cy="838200"/>
            </a:xfrm>
            <a:prstGeom prst="wedgeRoundRectCallout">
              <a:avLst>
                <a:gd fmla="val -38128" name="adj1"/>
                <a:gd fmla="val 73529" name="adj2"/>
                <a:gd fmla="val 16667" name="adj3"/>
              </a:avLst>
            </a:prstGeom>
            <a:gradFill>
              <a:gsLst>
                <a:gs pos="0">
                  <a:srgbClr val="509BC8"/>
                </a:gs>
                <a:gs pos="80000">
                  <a:srgbClr val="69CCFF"/>
                </a:gs>
                <a:gs pos="100000">
                  <a:srgbClr val="67C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N0n@me1234: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 know!!!!!  She’s totally uggo.</a:t>
              </a:r>
              <a:endParaRPr/>
            </a:p>
          </p:txBody>
        </p:sp>
      </p:grpSp>
      <p:sp>
        <p:nvSpPr>
          <p:cNvPr id="161" name="Google Shape;161;p19"/>
          <p:cNvSpPr/>
          <p:nvPr/>
        </p:nvSpPr>
        <p:spPr>
          <a:xfrm>
            <a:off x="5691073" y="6163057"/>
            <a:ext cx="29129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http://www.stopbullying.gov/cyberbullying/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868680" y="1481328"/>
            <a:ext cx="4297680" cy="4297680"/>
          </a:xfrm>
          <a:prstGeom prst="noSmoking">
            <a:avLst>
              <a:gd fmla="val 5341" name="adj"/>
            </a:avLst>
          </a:prstGeom>
          <a:solidFill>
            <a:srgbClr val="CC0000">
              <a:alpha val="49803"/>
            </a:srgbClr>
          </a:solidFill>
          <a:ln cap="flat" cmpd="sng" w="25400">
            <a:solidFill>
              <a:srgbClr val="246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Cyberbullying: If it Happens to You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731520" y="1509623"/>
            <a:ext cx="536448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Do not respond to any messages, posts or emails that you do not know who they are from</a:t>
            </a:r>
            <a:endParaRPr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Block offenders</a:t>
            </a:r>
            <a:endParaRPr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Document and report the behavior so it can be addressed</a:t>
            </a:r>
            <a:endParaRPr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Flag the content so other people aren’t hurt by it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7144700" y="1318488"/>
            <a:ext cx="4492722" cy="4295928"/>
            <a:chOff x="4500562" y="1244799"/>
            <a:chExt cx="4467225" cy="4271547"/>
          </a:xfrm>
        </p:grpSpPr>
        <p:pic>
          <p:nvPicPr>
            <p:cNvPr id="172" name="Google Shape;1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0562" y="2144496"/>
              <a:ext cx="4467225" cy="337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" name="Google Shape;173;p20"/>
            <p:cNvGrpSpPr/>
            <p:nvPr/>
          </p:nvGrpSpPr>
          <p:grpSpPr>
            <a:xfrm>
              <a:off x="7251272" y="1244799"/>
              <a:ext cx="1603778" cy="798457"/>
              <a:chOff x="7802815" y="1346399"/>
              <a:chExt cx="1603778" cy="798457"/>
            </a:xfrm>
          </p:grpSpPr>
          <p:pic>
            <p:nvPicPr>
              <p:cNvPr id="174" name="Google Shape;174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77844" y="1478106"/>
                <a:ext cx="1428749" cy="66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Google Shape;175;p20"/>
              <p:cNvSpPr/>
              <p:nvPr/>
            </p:nvSpPr>
            <p:spPr>
              <a:xfrm>
                <a:off x="7802815" y="1346399"/>
                <a:ext cx="1295399" cy="214086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6" name="Google Shape;176;p20"/>
          <p:cNvSpPr/>
          <p:nvPr/>
        </p:nvSpPr>
        <p:spPr>
          <a:xfrm>
            <a:off x="817321" y="5724145"/>
            <a:ext cx="29129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http://www.stopbullying.gov/cyberbullying/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Cyberbullying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To schools: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Inform your school of any cyberbullying as you would with other types of bullying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Provide screenshots or records of bullying</a:t>
            </a:r>
            <a:endParaRPr/>
          </a:p>
          <a:p>
            <a:pPr indent="-889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To your parents and law enforcement, </a:t>
            </a:r>
            <a:r>
              <a:rPr i="1" lang="en-US"/>
              <a:t>especially</a:t>
            </a:r>
            <a:r>
              <a:rPr lang="en-US"/>
              <a:t> if it involves any of the following: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Threats of violence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Explicit messages or photos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Taking a photo or video of someone in a place where he or she would expect privacy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Stalking and hate crimes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2497836" y="3001502"/>
            <a:ext cx="7196328" cy="85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2 – SECTION  2</a:t>
            </a:r>
            <a:br>
              <a:rPr lang="en-US"/>
            </a:br>
            <a:br>
              <a:rPr lang="en-US" sz="1050"/>
            </a:br>
            <a:r>
              <a:rPr b="0" lang="en-US" sz="2400">
                <a:solidFill>
                  <a:schemeClr val="dk1"/>
                </a:solidFill>
              </a:rPr>
              <a:t>Personally Identifiable Information &amp; Online Safety</a:t>
            </a:r>
            <a:br>
              <a:rPr lang="en-US"/>
            </a:b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731520" y="231653"/>
            <a:ext cx="10850879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Personally Identifiable Information (PII)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PII is any information specific to an individual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Examples: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Student ID Number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Date of Birth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Email Address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Mailing Address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Credit Card Information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Social Security Number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PII can be used by hackers to steal someone’s identity, bank funds, etc. 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Hackers also use PII to impersonate victims in order to gain access to a different person or an organization’s network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This type of information should only be shared with trusted, verified individuals</a:t>
            </a:r>
            <a:endParaRPr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.Walczak\AppData\Local\Microsoft\Windows\Temporary Internet Files\Content.IE5\RJJ3P2QQ\MC900441519[1].wmf"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511" y="1556985"/>
            <a:ext cx="3873067" cy="2200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Bernies Brief">
      <a:dk1>
        <a:srgbClr val="000000"/>
      </a:dk1>
      <a:lt1>
        <a:srgbClr val="FFFFFF"/>
      </a:lt1>
      <a:dk2>
        <a:srgbClr val="013F7F"/>
      </a:dk2>
      <a:lt2>
        <a:srgbClr val="001374"/>
      </a:lt2>
      <a:accent1>
        <a:srgbClr val="329998"/>
      </a:accent1>
      <a:accent2>
        <a:srgbClr val="494949"/>
      </a:accent2>
      <a:accent3>
        <a:srgbClr val="027EFF"/>
      </a:accent3>
      <a:accent4>
        <a:srgbClr val="241CC4"/>
      </a:accent4>
      <a:accent5>
        <a:srgbClr val="027EFF"/>
      </a:accent5>
      <a:accent6>
        <a:srgbClr val="81CFFF"/>
      </a:accent6>
      <a:hlink>
        <a:srgbClr val="005EC0"/>
      </a:hlink>
      <a:folHlink>
        <a:srgbClr val="005E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