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84">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84"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b="1" i="1" lang="en-US"/>
              <a:t>Lesson Duration</a:t>
            </a:r>
            <a:endParaRPr/>
          </a:p>
          <a:p>
            <a:pPr indent="0" lvl="0" marL="0" rtl="0" algn="l">
              <a:spcBef>
                <a:spcPts val="0"/>
              </a:spcBef>
              <a:spcAft>
                <a:spcPts val="0"/>
              </a:spcAft>
              <a:buNone/>
            </a:pPr>
            <a:r>
              <a:rPr lang="en-US"/>
              <a:t>60 minutes</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b="1" i="1" lang="en-US"/>
              <a:t>Lesson Scope</a:t>
            </a:r>
            <a:endParaRPr/>
          </a:p>
          <a:p>
            <a:pPr indent="0" lvl="0" marL="0" rtl="0" algn="l">
              <a:spcBef>
                <a:spcPts val="0"/>
              </a:spcBef>
              <a:spcAft>
                <a:spcPts val="0"/>
              </a:spcAft>
              <a:buNone/>
            </a:pPr>
            <a:r>
              <a:rPr lang="en-US"/>
              <a:t>The purpose of this lesson is to make students aware of the responsibilities of ethical behavior.</a:t>
            </a:r>
            <a:endParaRPr/>
          </a:p>
          <a:p>
            <a:pPr indent="0" lvl="0" marL="0" rtl="0" algn="l">
              <a:spcBef>
                <a:spcPts val="0"/>
              </a:spcBef>
              <a:spcAft>
                <a:spcPts val="0"/>
              </a:spcAft>
              <a:buNone/>
            </a:pPr>
            <a:r>
              <a:rPr lang="en-US"/>
              <a:t>Ethics are important because they promote a sense of fairness in and throughout a community, either social or professional.  They outline a set of rules and help us determine what we should do when faced with various situations.</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b="1" i="1" lang="en-US"/>
              <a:t>Terminal Learning Objectives</a:t>
            </a:r>
            <a:endParaRPr/>
          </a:p>
          <a:p>
            <a:pPr indent="0" lvl="0" marL="0" rtl="0" algn="l">
              <a:spcBef>
                <a:spcPts val="0"/>
              </a:spcBef>
              <a:spcAft>
                <a:spcPts val="0"/>
              </a:spcAft>
              <a:buNone/>
            </a:pPr>
            <a:r>
              <a:rPr lang="en-US"/>
              <a:t>Students will understand what ethics are and why they are important</a:t>
            </a:r>
            <a:endParaRPr/>
          </a:p>
          <a:p>
            <a:pPr indent="0" lvl="0" marL="0" rtl="0" algn="l">
              <a:spcBef>
                <a:spcPts val="0"/>
              </a:spcBef>
              <a:spcAft>
                <a:spcPts val="0"/>
              </a:spcAft>
              <a:buNone/>
            </a:pPr>
            <a:r>
              <a:rPr lang="en-US"/>
              <a:t>Students will understand how to act ethically</a:t>
            </a:r>
            <a:endParaRPr/>
          </a:p>
          <a:p>
            <a:pPr indent="0" lvl="0" marL="0" rtl="0" algn="l">
              <a:spcBef>
                <a:spcPts val="0"/>
              </a:spcBef>
              <a:spcAft>
                <a:spcPts val="0"/>
              </a:spcAft>
              <a:buNone/>
            </a:pPr>
            <a:r>
              <a:rPr lang="en-US"/>
              <a:t>Students will understand the responsibility that comes with knowing and using cybersecurity principles</a:t>
            </a:r>
            <a:endParaRPr/>
          </a:p>
          <a:p>
            <a:pPr indent="0" lvl="0" marL="0" rtl="0" algn="l">
              <a:spcBef>
                <a:spcPts val="0"/>
              </a:spcBef>
              <a:spcAft>
                <a:spcPts val="0"/>
              </a:spcAft>
              <a:buNone/>
            </a:pPr>
            <a:r>
              <a:rPr lang="en-US"/>
              <a:t>Students will understand how to apply ethics to real-world situations</a:t>
            </a:r>
            <a:endParaRPr/>
          </a:p>
          <a:p>
            <a:pPr indent="0" lvl="0" marL="0" rtl="0" algn="l">
              <a:spcBef>
                <a:spcPts val="0"/>
              </a:spcBef>
              <a:spcAft>
                <a:spcPts val="0"/>
              </a:spcAft>
              <a:buClr>
                <a:schemeClr val="dk1"/>
              </a:buClr>
              <a:buSzPts val="1200"/>
              <a:buFont typeface="Calibri"/>
              <a:buNone/>
            </a:pPr>
            <a:r>
              <a:t/>
            </a:r>
            <a:endParaRPr b="0" i="0"/>
          </a:p>
          <a:p>
            <a:pPr indent="0" lvl="0" marL="0" rtl="0" algn="l">
              <a:spcBef>
                <a:spcPts val="0"/>
              </a:spcBef>
              <a:spcAft>
                <a:spcPts val="0"/>
              </a:spcAft>
              <a:buClr>
                <a:schemeClr val="dk1"/>
              </a:buClr>
              <a:buSzPts val="1200"/>
              <a:buFont typeface="Calibri"/>
              <a:buNone/>
            </a:pPr>
            <a:r>
              <a:rPr b="1" i="1" lang="en-US"/>
              <a:t>Enabling Learning Objectives</a:t>
            </a:r>
            <a:endParaRPr/>
          </a:p>
          <a:p>
            <a:pPr indent="0" lvl="0" marL="0" rtl="0" algn="l">
              <a:spcBef>
                <a:spcPts val="0"/>
              </a:spcBef>
              <a:spcAft>
                <a:spcPts val="0"/>
              </a:spcAft>
              <a:buNone/>
            </a:pPr>
            <a:r>
              <a:rPr lang="en-US"/>
              <a:t>Students will understand the sources of ethics and how they apply to our understanding of right and wrong.</a:t>
            </a:r>
            <a:endParaRPr/>
          </a:p>
          <a:p>
            <a:pPr indent="0" lvl="0" marL="0" rtl="0" algn="l">
              <a:spcBef>
                <a:spcPts val="0"/>
              </a:spcBef>
              <a:spcAft>
                <a:spcPts val="0"/>
              </a:spcAft>
              <a:buNone/>
            </a:pPr>
            <a:r>
              <a:rPr lang="en-US"/>
              <a:t>Students will understand the difference between understanding ethics and acting ethically.</a:t>
            </a:r>
            <a:endParaRPr/>
          </a:p>
          <a:p>
            <a:pPr indent="0" lvl="0" marL="0" rtl="0" algn="l">
              <a:spcBef>
                <a:spcPts val="0"/>
              </a:spcBef>
              <a:spcAft>
                <a:spcPts val="0"/>
              </a:spcAft>
              <a:buNone/>
            </a:pPr>
            <a:r>
              <a:rPr lang="en-US"/>
              <a:t>Students will understand what it takes to act ethically and how to practice ethical behavior.</a:t>
            </a:r>
            <a:endParaRPr/>
          </a:p>
        </p:txBody>
      </p:sp>
      <p:sp>
        <p:nvSpPr>
          <p:cNvPr id="114" name="Google Shape;11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US"/>
              <a:t>Behaving ethically requires us to demonstrate courage.  It requires that we speak up when we see unethical behavior.  It requires that we stand up to our bullies as well as our friends.  Doing these things requires courage and that is not something that can be taught, it can only be practiced. Behaving ethically also requires humility.  That is, we must be able to look at ourselves as imperfect people and in each decision strive to make the right choice, the ethical choice.</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rPr lang="en-US"/>
              <a:t>Just because we want to act ethically doesn’t mean we will.  In many cases, acting ethically will require us to go against what a friend or family member wants us to do.  </a:t>
            </a:r>
            <a:endParaRPr/>
          </a:p>
          <a:p>
            <a:pPr indent="0" lvl="0" marL="0" rtl="0" algn="l">
              <a:spcBef>
                <a:spcPts val="0"/>
              </a:spcBef>
              <a:spcAft>
                <a:spcPts val="0"/>
              </a:spcAft>
              <a:buNone/>
            </a:pPr>
            <a:r>
              <a:rPr lang="en-US"/>
              <a:t>It requires courage to stand up to those people for what we believe is right.</a:t>
            </a:r>
            <a:endParaRPr/>
          </a:p>
          <a:p>
            <a:pPr indent="-171450" lvl="0" marL="171450" rtl="0" algn="l">
              <a:spcBef>
                <a:spcPts val="0"/>
              </a:spcBef>
              <a:spcAft>
                <a:spcPts val="0"/>
              </a:spcAft>
              <a:buNone/>
            </a:pPr>
            <a:r>
              <a:rPr lang="en-US"/>
              <a:t>Overconfidence bias occurs when we believe that we always act ethically.  </a:t>
            </a:r>
            <a:endParaRPr/>
          </a:p>
          <a:p>
            <a:pPr indent="-171449" lvl="1" marL="509588" rtl="0" algn="l">
              <a:spcBef>
                <a:spcPts val="0"/>
              </a:spcBef>
              <a:spcAft>
                <a:spcPts val="0"/>
              </a:spcAft>
              <a:buNone/>
            </a:pPr>
            <a:r>
              <a:rPr lang="en-US"/>
              <a:t>This overconfidence can lead us to make decisions without seriously reflecting on the ethics of the situation.</a:t>
            </a:r>
            <a:endParaRPr/>
          </a:p>
          <a:p>
            <a:pPr indent="0" lvl="0" marL="0" rtl="0" algn="l">
              <a:spcBef>
                <a:spcPts val="0"/>
              </a:spcBef>
              <a:spcAft>
                <a:spcPts val="0"/>
              </a:spcAft>
              <a:buNone/>
            </a:pPr>
            <a:r>
              <a:rPr lang="en-US"/>
              <a:t>In 1988, Ola Svenson conducted a survey of drivers in the U.S. and Sweden.  </a:t>
            </a:r>
            <a:endParaRPr/>
          </a:p>
          <a:p>
            <a:pPr indent="0" lvl="1" marL="457200" rtl="0" algn="l">
              <a:spcBef>
                <a:spcPts val="0"/>
              </a:spcBef>
              <a:spcAft>
                <a:spcPts val="0"/>
              </a:spcAft>
              <a:buNone/>
            </a:pPr>
            <a:r>
              <a:rPr lang="en-US"/>
              <a:t>In the survey, Svenson asked if each driver thought that they were safer than the average driver.  </a:t>
            </a:r>
            <a:endParaRPr/>
          </a:p>
          <a:p>
            <a:pPr indent="0" lvl="1" marL="457200" rtl="0" algn="l">
              <a:spcBef>
                <a:spcPts val="0"/>
              </a:spcBef>
              <a:spcAft>
                <a:spcPts val="0"/>
              </a:spcAft>
              <a:buNone/>
            </a:pPr>
            <a:r>
              <a:rPr lang="en-US"/>
              <a:t>88% of drivers answered that they believed they were safer than the average driver.  </a:t>
            </a:r>
            <a:endParaRPr/>
          </a:p>
          <a:p>
            <a:pPr indent="0" lvl="2" marL="914400" rtl="0" algn="l">
              <a:spcBef>
                <a:spcPts val="0"/>
              </a:spcBef>
              <a:spcAft>
                <a:spcPts val="0"/>
              </a:spcAft>
              <a:buNone/>
            </a:pPr>
            <a:r>
              <a:rPr lang="en-US"/>
              <a:t>This is not possible.  </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Generally, we all believe that we are better in comparison to others.  </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This type of overconfidence can lead us to feel satisfied with ourselves and not seek to be the best possible version of ourselves.</a:t>
            </a:r>
            <a:endParaRPr/>
          </a:p>
        </p:txBody>
      </p:sp>
      <p:sp>
        <p:nvSpPr>
          <p:cNvPr id="227" name="Google Shape;227;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US"/>
              <a:t>There are situations and conditions that can make acting ethically more or less difficult.  If we can identify the situations that test our ethics, we can be more thoughtful of our actions in those situations.</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US"/>
              <a:t>When situations involve our friends or peers, we can feel forced to choose between loyalty to our friends or ethical behavior.  We should understand that such situations are difficult and make the choice to act ethically before we find ourselves in those situations.</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This slide is meant for discussion.  </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The title of the slide appears and a question appears after each subsequent click.</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People generally behave more ethically when they are being observed than not.  </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The feeling of anonymity can lead to unethical behavior.  </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Interacting over the Internet generally allows people to FEEL more anonymous than if those same interactions were in person.  </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This is a good point to bring up during conversation of the first question and get students to discuss whether they feel more anonymous online.</a:t>
            </a:r>
            <a:endParaRPr/>
          </a:p>
          <a:p>
            <a:pPr indent="0" lvl="0" marL="0" rtl="0" algn="l">
              <a:spcBef>
                <a:spcPts val="0"/>
              </a:spcBef>
              <a:spcAft>
                <a:spcPts val="0"/>
              </a:spcAft>
              <a:buClr>
                <a:schemeClr val="dk1"/>
              </a:buClr>
              <a:buSzPts val="1200"/>
              <a:buFont typeface="Calibri"/>
              <a:buNone/>
            </a:pPr>
            <a:r>
              <a:t/>
            </a:r>
            <a:endParaRPr/>
          </a:p>
        </p:txBody>
      </p:sp>
      <p:sp>
        <p:nvSpPr>
          <p:cNvPr id="235" name="Google Shape;235;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lang="en-US" sz="1200">
                <a:solidFill>
                  <a:schemeClr val="dk1"/>
                </a:solidFill>
                <a:latin typeface="Calibri"/>
                <a:ea typeface="Calibri"/>
                <a:cs typeface="Calibri"/>
                <a:sym typeface="Calibri"/>
              </a:rPr>
              <a:t>This activity is designed to place students in an ethical dilemma that would be similar to something they would encounter in the real world.  </a:t>
            </a:r>
            <a:endParaRPr/>
          </a:p>
          <a:p>
            <a:pPr indent="0" lvl="1" marL="457200" rtl="0" algn="l">
              <a:spcBef>
                <a:spcPts val="0"/>
              </a:spcBef>
              <a:spcAft>
                <a:spcPts val="0"/>
              </a:spcAft>
              <a:buNone/>
            </a:pPr>
            <a:r>
              <a:rPr b="0" lang="en-US" sz="1200">
                <a:solidFill>
                  <a:schemeClr val="dk1"/>
                </a:solidFill>
                <a:latin typeface="Calibri"/>
                <a:ea typeface="Calibri"/>
                <a:cs typeface="Calibri"/>
                <a:sym typeface="Calibri"/>
              </a:rPr>
              <a:t>As students continue to learn cybersecurity methodologies, they will become familiar with the techniques that “hackers” use to break into sites.  </a:t>
            </a:r>
            <a:endParaRPr/>
          </a:p>
          <a:p>
            <a:pPr indent="0" lvl="1" marL="457200" rtl="0" algn="l">
              <a:spcBef>
                <a:spcPts val="0"/>
              </a:spcBef>
              <a:spcAft>
                <a:spcPts val="0"/>
              </a:spcAft>
              <a:buNone/>
            </a:pPr>
            <a:r>
              <a:rPr b="0" lang="en-US" sz="1200">
                <a:solidFill>
                  <a:schemeClr val="dk1"/>
                </a:solidFill>
                <a:latin typeface="Calibri"/>
                <a:ea typeface="Calibri"/>
                <a:cs typeface="Calibri"/>
                <a:sym typeface="Calibri"/>
              </a:rPr>
              <a:t>Knowing this, friends could ask them to use their skill sets to help get them out of a bad situation.  </a:t>
            </a:r>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It is important that students understand that just because you may want to help a friend out, it doesn’t mean that you should engage in unethical behavior.</a:t>
            </a:r>
            <a:endParaRPr/>
          </a:p>
          <a:p>
            <a:pPr indent="0" lvl="0" marL="0" rtl="0" algn="l">
              <a:spcBef>
                <a:spcPts val="0"/>
              </a:spcBef>
              <a:spcAft>
                <a:spcPts val="0"/>
              </a:spcAft>
              <a:buClr>
                <a:schemeClr val="dk1"/>
              </a:buClr>
              <a:buSzPts val="1200"/>
              <a:buFont typeface="Calibri"/>
              <a:buNone/>
            </a:pPr>
            <a:r>
              <a:t/>
            </a:r>
            <a:endParaRPr/>
          </a:p>
        </p:txBody>
      </p:sp>
      <p:sp>
        <p:nvSpPr>
          <p:cNvPr id="243" name="Google Shape;243;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p13:notes"/>
          <p:cNvSpPr txBox="1"/>
          <p:nvPr>
            <p:ph idx="1" type="body"/>
          </p:nvPr>
        </p:nvSpPr>
        <p:spPr>
          <a:xfrm>
            <a:off x="685800" y="4400550"/>
            <a:ext cx="5486400" cy="3600450"/>
          </a:xfrm>
          <a:prstGeom prst="rect">
            <a:avLst/>
          </a:prstGeom>
          <a:solidFill>
            <a:schemeClr val="lt1">
              <a:alpha val="37647"/>
            </a:schemeClr>
          </a:solid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49" name="Google Shape;249;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36670" lvl="0" marL="236670" rtl="0" algn="l">
              <a:spcBef>
                <a:spcPts val="0"/>
              </a:spcBef>
              <a:spcAft>
                <a:spcPts val="0"/>
              </a:spcAft>
              <a:buClr>
                <a:schemeClr val="dk1"/>
              </a:buClr>
              <a:buSzPts val="1200"/>
              <a:buFont typeface="Calibri"/>
              <a:buAutoNum type="alphaUcPeriod"/>
            </a:pPr>
            <a:r>
              <a:rPr lang="en-US"/>
              <a:t>Incorrect:  Even if it’s just one time and you promise never to do it again, breaking into someone else’s account is unethical.</a:t>
            </a:r>
            <a:endParaRPr/>
          </a:p>
          <a:p>
            <a:pPr indent="-160470" lvl="0" marL="236670" rtl="0" algn="l">
              <a:spcBef>
                <a:spcPts val="0"/>
              </a:spcBef>
              <a:spcAft>
                <a:spcPts val="0"/>
              </a:spcAft>
              <a:buClr>
                <a:schemeClr val="dk1"/>
              </a:buClr>
              <a:buSzPts val="1200"/>
              <a:buFont typeface="Calibri"/>
              <a:buNone/>
            </a:pPr>
            <a:r>
              <a:t/>
            </a:r>
            <a:endParaRPr/>
          </a:p>
          <a:p>
            <a:pPr indent="-236670" lvl="0" marL="236670" rtl="0" algn="l">
              <a:spcBef>
                <a:spcPts val="0"/>
              </a:spcBef>
              <a:spcAft>
                <a:spcPts val="0"/>
              </a:spcAft>
              <a:buClr>
                <a:schemeClr val="dk1"/>
              </a:buClr>
              <a:buSzPts val="1200"/>
              <a:buFont typeface="Calibri"/>
              <a:buAutoNum type="alphaUcPeriod"/>
            </a:pPr>
            <a:r>
              <a:rPr lang="en-US"/>
              <a:t>Correct:  As security professionals we aim not only to secure cyber systems, but also to guide others through difficult processes to remediate conflicts.</a:t>
            </a:r>
            <a:endParaRPr/>
          </a:p>
          <a:p>
            <a:pPr indent="-160470" lvl="0" marL="236670" rtl="0" algn="l">
              <a:spcBef>
                <a:spcPts val="0"/>
              </a:spcBef>
              <a:spcAft>
                <a:spcPts val="0"/>
              </a:spcAft>
              <a:buClr>
                <a:schemeClr val="dk1"/>
              </a:buClr>
              <a:buSzPts val="1200"/>
              <a:buFont typeface="Calibri"/>
              <a:buNone/>
            </a:pPr>
            <a:r>
              <a:t/>
            </a:r>
            <a:endParaRPr/>
          </a:p>
          <a:p>
            <a:pPr indent="-236670" lvl="0" marL="236670" rtl="0" algn="l">
              <a:spcBef>
                <a:spcPts val="0"/>
              </a:spcBef>
              <a:spcAft>
                <a:spcPts val="0"/>
              </a:spcAft>
              <a:buClr>
                <a:schemeClr val="dk1"/>
              </a:buClr>
              <a:buSzPts val="1200"/>
              <a:buFont typeface="Calibri"/>
              <a:buAutoNum type="alphaUcPeriod"/>
            </a:pPr>
            <a:r>
              <a:rPr lang="en-US"/>
              <a:t>Incorrect:  This response only further compounds an ethical breach by further locking someone out of their account, and then intentionally deleting information from another person.  This is possibly a worse solution than response A.</a:t>
            </a:r>
            <a:endParaRPr/>
          </a:p>
          <a:p>
            <a:pPr indent="-160470" lvl="0" marL="236670" rtl="0" algn="l">
              <a:spcBef>
                <a:spcPts val="0"/>
              </a:spcBef>
              <a:spcAft>
                <a:spcPts val="0"/>
              </a:spcAft>
              <a:buClr>
                <a:schemeClr val="dk1"/>
              </a:buClr>
              <a:buSzPts val="1200"/>
              <a:buFont typeface="Calibri"/>
              <a:buNone/>
            </a:pPr>
            <a:r>
              <a:t/>
            </a:r>
            <a:endParaRPr/>
          </a:p>
          <a:p>
            <a:pPr indent="-236670" lvl="0" marL="236670" rtl="0" algn="l">
              <a:spcBef>
                <a:spcPts val="0"/>
              </a:spcBef>
              <a:spcAft>
                <a:spcPts val="0"/>
              </a:spcAft>
              <a:buClr>
                <a:schemeClr val="dk1"/>
              </a:buClr>
              <a:buSzPts val="1200"/>
              <a:buFont typeface="Calibri"/>
              <a:buAutoNum type="alphaUcPeriod"/>
            </a:pPr>
            <a:r>
              <a:rPr lang="en-US"/>
              <a:t>Incorrect:  Although this may seem like a valid response (albeit, harsh), ethical practices also encompasses how we treat others.  Also, there exists the possibility that Jayden may go to someone else to try to remedy his issue, which may allow the unethical practice to occur.  Not only should we not engage in unethical practices, but we should try to mitigate them as well.</a:t>
            </a:r>
            <a:endParaRPr/>
          </a:p>
          <a:p>
            <a:pPr indent="-160470" lvl="0" marL="236670" rtl="0" algn="l">
              <a:spcBef>
                <a:spcPts val="0"/>
              </a:spcBef>
              <a:spcAft>
                <a:spcPts val="0"/>
              </a:spcAft>
              <a:buClr>
                <a:schemeClr val="dk1"/>
              </a:buClr>
              <a:buSzPts val="1200"/>
              <a:buFont typeface="Calibri"/>
              <a:buNone/>
            </a:pPr>
            <a:r>
              <a:t/>
            </a:r>
            <a:endParaRPr/>
          </a:p>
        </p:txBody>
      </p:sp>
      <p:sp>
        <p:nvSpPr>
          <p:cNvPr id="258" name="Google Shape;258;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While Jayden may feel that the picture casts him in a bad light, Emily may not feel the same way.  </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She may feel that Jayden is overreacting and see no reason to remove the picture.  </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In situations like this, it is easy to feel forced to “choose a side.”  </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Ultimately, we don’t have to be the judge, jury, and executioner for all of the disputes between our friends.  </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In this case, we can help Jayden take the appropriate steps without having to “choose a side.”</a:t>
            </a:r>
            <a:endParaRPr/>
          </a:p>
        </p:txBody>
      </p:sp>
      <p:sp>
        <p:nvSpPr>
          <p:cNvPr id="266" name="Google Shape;266;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p16:notes"/>
          <p:cNvSpPr txBox="1"/>
          <p:nvPr>
            <p:ph idx="1" type="body"/>
          </p:nvPr>
        </p:nvSpPr>
        <p:spPr>
          <a:xfrm>
            <a:off x="685800" y="4400550"/>
            <a:ext cx="5486400" cy="3600450"/>
          </a:xfrm>
          <a:prstGeom prst="rect">
            <a:avLst/>
          </a:prstGeom>
          <a:solidFill>
            <a:schemeClr val="lt1">
              <a:alpha val="37647"/>
            </a:schemeClr>
          </a:solid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t/>
            </a:r>
            <a:endParaRPr/>
          </a:p>
        </p:txBody>
      </p:sp>
      <p:sp>
        <p:nvSpPr>
          <p:cNvPr id="275" name="Google Shape;275;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US"/>
              <a:t>The principles of cyber ethics listed above have been adapted and adopted by the CyberPatriot program as the ethical guidelines for the program.  These principles recognize that as part of the CyberPatriot program, you may be given access to tools and skills that other are not given.  This responsibility carries with it increased ethical weight and these principles can help you better navigate the choices you may be asked to make.</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It should also be noted that these principles or this code of ethics is really just an application of our general ethics to the cyber realm.</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Teachers should go through these item by item.</a:t>
            </a:r>
            <a:endParaRPr/>
          </a:p>
        </p:txBody>
      </p:sp>
      <p:sp>
        <p:nvSpPr>
          <p:cNvPr id="127" name="Google Shape;12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US"/>
              <a:t>The definition of actions that are “right” or “wrong” is a key consideration of ethics.  But almost as important is how we know the difference between right and wrong.</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rPr lang="en-US"/>
              <a:t>Try to get the students to answer these questions as a group.  </a:t>
            </a:r>
            <a:endParaRPr/>
          </a:p>
          <a:p>
            <a:pPr indent="0" lvl="0" marL="0" rtl="0" algn="l">
              <a:spcBef>
                <a:spcPts val="0"/>
              </a:spcBef>
              <a:spcAft>
                <a:spcPts val="0"/>
              </a:spcAft>
              <a:buNone/>
            </a:pPr>
            <a:r>
              <a:rPr lang="en-US"/>
              <a:t>Can they come up with a good definition of right and wrong?  </a:t>
            </a:r>
            <a:endParaRPr/>
          </a:p>
          <a:p>
            <a:pPr indent="0" lvl="0" marL="0" rtl="0" algn="l">
              <a:spcBef>
                <a:spcPts val="0"/>
              </a:spcBef>
              <a:spcAft>
                <a:spcPts val="0"/>
              </a:spcAft>
              <a:buNone/>
            </a:pPr>
            <a:r>
              <a:rPr lang="en-US"/>
              <a:t>Can they articulate why things are right and wrong?</a:t>
            </a:r>
            <a:endParaRPr/>
          </a:p>
          <a:p>
            <a:pPr indent="0" lvl="0" marL="0" rtl="0" algn="l">
              <a:spcBef>
                <a:spcPts val="0"/>
              </a:spcBef>
              <a:spcAft>
                <a:spcPts val="0"/>
              </a:spcAft>
              <a:buNone/>
            </a:pPr>
            <a:r>
              <a:rPr lang="en-US"/>
              <a:t>The goal is to get students to understand that while we all intuitively have an understanding of right and wrong, but when we try to write that down, it’s very difficult.</a:t>
            </a:r>
            <a:endParaRPr/>
          </a:p>
          <a:p>
            <a:pPr indent="0" lvl="0" marL="0" rtl="0" algn="l">
              <a:spcBef>
                <a:spcPts val="0"/>
              </a:spcBef>
              <a:spcAft>
                <a:spcPts val="0"/>
              </a:spcAft>
              <a:buClr>
                <a:schemeClr val="dk1"/>
              </a:buClr>
              <a:buSzPts val="1200"/>
              <a:buFont typeface="Calibri"/>
              <a:buNone/>
            </a:pPr>
            <a:r>
              <a:t/>
            </a:r>
            <a:endParaRPr/>
          </a:p>
        </p:txBody>
      </p:sp>
      <p:sp>
        <p:nvSpPr>
          <p:cNvPr id="174" name="Google Shape;17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US"/>
              <a:t>We are faced everyday with decisions that could change the outcome of our lives or the lives of others.  Should we lie to our parents or our friends?  Should we answer just one text message while we’re driving?  Should we cross the street against a red light?  Should we listen to our teachers?  Should we say that hurtful thing we’re thinking?  Should we help that stranger in need?  </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US"/>
              <a:t>Each of these questions has a right answer.  Having a set of written ethics can help us more effectively make good decisions.  The goal is to identify what we should do before we’re placed in the situation so that we can be prepared to make the right choice.</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rPr lang="en-US"/>
              <a:t>We all need ethics because they help us determine what is right and wrong.  </a:t>
            </a:r>
            <a:endParaRPr/>
          </a:p>
          <a:p>
            <a:pPr indent="0" lvl="0" marL="0" rtl="0" algn="l">
              <a:spcBef>
                <a:spcPts val="0"/>
              </a:spcBef>
              <a:spcAft>
                <a:spcPts val="0"/>
              </a:spcAft>
              <a:buNone/>
            </a:pPr>
            <a:r>
              <a:rPr lang="en-US"/>
              <a:t>They help us determine how to act in a given situation.</a:t>
            </a:r>
            <a:endParaRPr/>
          </a:p>
          <a:p>
            <a:pPr indent="0" lvl="0" marL="0" rtl="0" algn="l">
              <a:spcBef>
                <a:spcPts val="0"/>
              </a:spcBef>
              <a:spcAft>
                <a:spcPts val="0"/>
              </a:spcAft>
              <a:buNone/>
            </a:pPr>
            <a:r>
              <a:rPr lang="en-US"/>
              <a:t>They can help us identify unethical behavior.</a:t>
            </a:r>
            <a:endParaRPr/>
          </a:p>
          <a:p>
            <a:pPr indent="0" lvl="0" marL="0" rtl="0" algn="l">
              <a:spcBef>
                <a:spcPts val="0"/>
              </a:spcBef>
              <a:spcAft>
                <a:spcPts val="0"/>
              </a:spcAft>
              <a:buClr>
                <a:schemeClr val="dk1"/>
              </a:buClr>
              <a:buSzPts val="1200"/>
              <a:buFont typeface="Calibri"/>
              <a:buNone/>
            </a:pPr>
            <a:r>
              <a:t/>
            </a:r>
            <a:endParaRPr/>
          </a:p>
        </p:txBody>
      </p:sp>
      <p:sp>
        <p:nvSpPr>
          <p:cNvPr id="183" name="Google Shape;18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US"/>
              <a:t>What are some examples of unwritten rules?  Motorcyclists, for instance, will often acknowledge the presence of a passing motorcyclists with hand gestures.  Many of these gestures transmit important information about upcoming road conditions, dangers, or are simply an attempt to say “hello.”  Discuss with your class some other situations that demonstrate some type of “universal knowledge.”</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rPr lang="en-US"/>
              <a:t>Ask the students to identify any written or unwritten ethical rules that they may have at school or among their friends.  </a:t>
            </a:r>
            <a:endParaRPr/>
          </a:p>
          <a:p>
            <a:pPr indent="0" lvl="1" marL="457200" rtl="0" algn="l">
              <a:spcBef>
                <a:spcPts val="0"/>
              </a:spcBef>
              <a:spcAft>
                <a:spcPts val="0"/>
              </a:spcAft>
              <a:buNone/>
            </a:pPr>
            <a:r>
              <a:rPr lang="en-US"/>
              <a:t>Students may be reluctant to share at first, or not know what to share, so sharing any rules that you may have as an example can get them started.</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t/>
            </a:r>
            <a:endParaRPr/>
          </a:p>
        </p:txBody>
      </p:sp>
      <p:sp>
        <p:nvSpPr>
          <p:cNvPr id="192" name="Google Shape;192;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US"/>
              <a:t>There are many topics that inform our personal ethical judgments.  While these topics are central in determining ethical actions, they are not the sole determinant of ethical behavior.  We can all think of things that may be legal, but are definitely unethical.  While there isn’t a law against being mean to a sibling or friend, it certainly isn’t the right thing to do.</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rPr lang="en-US"/>
              <a:t>Ask students if they have any other sources of ethics.  </a:t>
            </a:r>
            <a:endParaRPr/>
          </a:p>
          <a:p>
            <a:pPr indent="0" lvl="1" marL="457200" rtl="0" algn="l">
              <a:spcBef>
                <a:spcPts val="0"/>
              </a:spcBef>
              <a:spcAft>
                <a:spcPts val="0"/>
              </a:spcAft>
              <a:buNone/>
            </a:pPr>
            <a:r>
              <a:rPr lang="en-US"/>
              <a:t>Most times our friends also help inform our ethics.  </a:t>
            </a:r>
            <a:endParaRPr/>
          </a:p>
          <a:p>
            <a:pPr indent="0" lvl="1" marL="457200" rtl="0" algn="l">
              <a:spcBef>
                <a:spcPts val="0"/>
              </a:spcBef>
              <a:spcAft>
                <a:spcPts val="0"/>
              </a:spcAft>
              <a:buNone/>
            </a:pPr>
            <a:r>
              <a:rPr lang="en-US"/>
              <a:t>The strong feelings a friend has or the things that may have happened to a friend can often have a very strong impact on our own ethics.</a:t>
            </a:r>
            <a:endParaRPr/>
          </a:p>
          <a:p>
            <a:pPr indent="0" lvl="0" marL="0" rtl="0" algn="l">
              <a:spcBef>
                <a:spcPts val="0"/>
              </a:spcBef>
              <a:spcAft>
                <a:spcPts val="0"/>
              </a:spcAft>
              <a:buClr>
                <a:schemeClr val="dk1"/>
              </a:buClr>
              <a:buSzPts val="1200"/>
              <a:buFont typeface="Calibri"/>
              <a:buNone/>
            </a:pPr>
            <a:r>
              <a:t/>
            </a:r>
            <a:endParaRPr/>
          </a:p>
        </p:txBody>
      </p:sp>
      <p:sp>
        <p:nvSpPr>
          <p:cNvPr id="201" name="Google Shape;201;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US"/>
              <a:t>It’s important to understand that we are often faced with situations in which we behave in ways that we may regret.  Making a bad decision doesn’t make you unethical.  The important thing is to identify when we’ve made mistakes and do our best to correct them.</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rPr lang="en-US"/>
              <a:t>This slide is intended as a discussion slide to introduce the idea of understanding right from wrong vs. behaving accordingly.</a:t>
            </a:r>
            <a:endParaRPr/>
          </a:p>
          <a:p>
            <a:pPr indent="0" lvl="0" marL="0" rtl="0" algn="l">
              <a:spcBef>
                <a:spcPts val="0"/>
              </a:spcBef>
              <a:spcAft>
                <a:spcPts val="0"/>
              </a:spcAft>
              <a:buNone/>
            </a:pPr>
            <a:r>
              <a:rPr lang="en-US"/>
              <a:t>If students feel that they always make good decisions, they may be falling victim to something called overconfidence bias.  </a:t>
            </a:r>
            <a:endParaRPr/>
          </a:p>
          <a:p>
            <a:pPr indent="0" lvl="1" marL="457200" rtl="0" algn="l">
              <a:spcBef>
                <a:spcPts val="0"/>
              </a:spcBef>
              <a:spcAft>
                <a:spcPts val="0"/>
              </a:spcAft>
              <a:buNone/>
            </a:pPr>
            <a:r>
              <a:rPr lang="en-US"/>
              <a:t>Overconfidence bias occurs when we believe that we always act ethically.  </a:t>
            </a:r>
            <a:endParaRPr/>
          </a:p>
          <a:p>
            <a:pPr indent="0" lvl="1" marL="457200" rtl="0" algn="l">
              <a:spcBef>
                <a:spcPts val="0"/>
              </a:spcBef>
              <a:spcAft>
                <a:spcPts val="0"/>
              </a:spcAft>
              <a:buNone/>
            </a:pPr>
            <a:r>
              <a:rPr lang="en-US"/>
              <a:t>This overconfidence can lead us to make decisions without seriously reflecting on the ethics of the situation.</a:t>
            </a:r>
            <a:endParaRPr/>
          </a:p>
          <a:p>
            <a:pPr indent="0" lvl="0" marL="0" rtl="0" algn="l">
              <a:spcBef>
                <a:spcPts val="0"/>
              </a:spcBef>
              <a:spcAft>
                <a:spcPts val="0"/>
              </a:spcAft>
              <a:buClr>
                <a:schemeClr val="dk1"/>
              </a:buClr>
              <a:buSzPts val="1200"/>
              <a:buFont typeface="Calibri"/>
              <a:buNone/>
            </a:pPr>
            <a:r>
              <a:t/>
            </a:r>
            <a:endParaRPr/>
          </a:p>
        </p:txBody>
      </p:sp>
      <p:sp>
        <p:nvSpPr>
          <p:cNvPr id="210" name="Google Shape;210;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US"/>
              <a:t>Doing the right thing is often harder than knowing what the right thing is.  The goal of a code of ethics is to help inform our actions.  But ultimately it takes more than knowledge to do the right thing.</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rPr lang="en-US"/>
              <a:t>Doing the right thing in ALL situations means that we have PRACTICE doing the right thing in EVERY situation.  </a:t>
            </a:r>
            <a:endParaRPr/>
          </a:p>
          <a:p>
            <a:pPr indent="0" lvl="0" marL="0" rtl="0" algn="l">
              <a:spcBef>
                <a:spcPts val="0"/>
              </a:spcBef>
              <a:spcAft>
                <a:spcPts val="0"/>
              </a:spcAft>
              <a:buNone/>
            </a:pPr>
            <a:r>
              <a:rPr lang="en-US"/>
              <a:t>Ethical behavior doesn’t just happen because we know what’s ethical.</a:t>
            </a:r>
            <a:endParaRPr/>
          </a:p>
          <a:p>
            <a:pPr indent="0" lvl="0" marL="0" rtl="0" algn="l">
              <a:spcBef>
                <a:spcPts val="0"/>
              </a:spcBef>
              <a:spcAft>
                <a:spcPts val="0"/>
              </a:spcAft>
              <a:buNone/>
            </a:pPr>
            <a:r>
              <a:rPr lang="en-US"/>
              <a:t>In the activities for this lesson, students will apply ethics to real-world scenarios.  </a:t>
            </a:r>
            <a:endParaRPr/>
          </a:p>
          <a:p>
            <a:pPr indent="0" lvl="1" marL="457200" rtl="0" algn="l">
              <a:spcBef>
                <a:spcPts val="0"/>
              </a:spcBef>
              <a:spcAft>
                <a:spcPts val="0"/>
              </a:spcAft>
              <a:buNone/>
            </a:pPr>
            <a:r>
              <a:rPr lang="en-US"/>
              <a:t>This will bring a better understanding of how difficult it can be in the real world to make the right decision.</a:t>
            </a:r>
            <a:endParaRPr/>
          </a:p>
          <a:p>
            <a:pPr indent="0" lvl="0" marL="0" rtl="0" algn="l">
              <a:spcBef>
                <a:spcPts val="0"/>
              </a:spcBef>
              <a:spcAft>
                <a:spcPts val="0"/>
              </a:spcAft>
              <a:buClr>
                <a:schemeClr val="dk1"/>
              </a:buClr>
              <a:buSzPts val="1200"/>
              <a:buFont typeface="Calibri"/>
              <a:buNone/>
            </a:pPr>
            <a:r>
              <a:t/>
            </a:r>
            <a:endParaRPr/>
          </a:p>
        </p:txBody>
      </p:sp>
      <p:sp>
        <p:nvSpPr>
          <p:cNvPr id="218" name="Google Shape;21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rgbClr val="003468"/>
        </a:solidFill>
      </p:bgPr>
    </p:bg>
    <p:spTree>
      <p:nvGrpSpPr>
        <p:cNvPr id="15" name="Shape 15"/>
        <p:cNvGrpSpPr/>
        <p:nvPr/>
      </p:nvGrpSpPr>
      <p:grpSpPr>
        <a:xfrm>
          <a:off x="0" y="0"/>
          <a:ext cx="0" cy="0"/>
          <a:chOff x="0" y="0"/>
          <a:chExt cx="0" cy="0"/>
        </a:xfrm>
      </p:grpSpPr>
      <p:sp>
        <p:nvSpPr>
          <p:cNvPr id="16" name="Google Shape;16;p2"/>
          <p:cNvSpPr/>
          <p:nvPr/>
        </p:nvSpPr>
        <p:spPr>
          <a:xfrm>
            <a:off x="0" y="0"/>
            <a:ext cx="12192000" cy="1447800"/>
          </a:xfrm>
          <a:prstGeom prst="rect">
            <a:avLst/>
          </a:prstGeom>
          <a:solidFill>
            <a:schemeClr val="lt1">
              <a:alpha val="274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Calibri"/>
              <a:ea typeface="Calibri"/>
              <a:cs typeface="Calibri"/>
              <a:sym typeface="Calibri"/>
            </a:endParaRPr>
          </a:p>
        </p:txBody>
      </p:sp>
      <p:cxnSp>
        <p:nvCxnSpPr>
          <p:cNvPr id="17" name="Google Shape;17;p2"/>
          <p:cNvCxnSpPr/>
          <p:nvPr/>
        </p:nvCxnSpPr>
        <p:spPr>
          <a:xfrm>
            <a:off x="0" y="1447800"/>
            <a:ext cx="12192000" cy="0"/>
          </a:xfrm>
          <a:prstGeom prst="straightConnector1">
            <a:avLst/>
          </a:prstGeom>
          <a:noFill/>
          <a:ln cap="flat" cmpd="sng" w="38100">
            <a:solidFill>
              <a:srgbClr val="FFFFFF">
                <a:alpha val="47843"/>
              </a:srgbClr>
            </a:solidFill>
            <a:prstDash val="solid"/>
            <a:round/>
            <a:headEnd len="sm" w="sm" type="none"/>
            <a:tailEnd len="sm" w="sm" type="none"/>
          </a:ln>
        </p:spPr>
      </p:cxnSp>
      <p:sp>
        <p:nvSpPr>
          <p:cNvPr id="18" name="Google Shape;18;p2"/>
          <p:cNvSpPr/>
          <p:nvPr/>
        </p:nvSpPr>
        <p:spPr>
          <a:xfrm>
            <a:off x="1625600" y="2438401"/>
            <a:ext cx="8940800" cy="1842655"/>
          </a:xfrm>
          <a:prstGeom prst="roundRect">
            <a:avLst>
              <a:gd fmla="val 6755" name="adj"/>
            </a:avLst>
          </a:prstGeom>
          <a:solidFill>
            <a:schemeClr val="lt1"/>
          </a:solidFill>
          <a:ln cap="flat" cmpd="sng" w="69850">
            <a:solidFill>
              <a:srgbClr val="FFFFFF">
                <a:alpha val="47450"/>
              </a:srgbClr>
            </a:solidFill>
            <a:prstDash val="solid"/>
            <a:round/>
            <a:headEnd len="sm" w="sm" type="none"/>
            <a:tailEnd len="sm" w="sm" type="none"/>
          </a:ln>
        </p:spPr>
        <p:txBody>
          <a:bodyPr anchorCtr="0" anchor="t" bIns="41025" lIns="82050" spcFirstLastPara="1" rIns="82050" wrap="square" tIns="41025">
            <a:noAutofit/>
          </a:bodyPr>
          <a:lstStyle/>
          <a:p>
            <a:pPr indent="0" lvl="0" marL="0" marR="0" rtl="0" algn="l">
              <a:lnSpc>
                <a:spcPct val="100000"/>
              </a:lnSpc>
              <a:spcBef>
                <a:spcPts val="0"/>
              </a:spcBef>
              <a:spcAft>
                <a:spcPts val="0"/>
              </a:spcAft>
              <a:buClr>
                <a:schemeClr val="dk1"/>
              </a:buClr>
              <a:buSzPts val="3200"/>
              <a:buFont typeface="Arial"/>
              <a:buNone/>
            </a:pPr>
            <a:r>
              <a:t/>
            </a:r>
            <a:endParaRPr b="0" i="0" sz="3200" u="none" cap="none" strike="noStrike">
              <a:solidFill>
                <a:srgbClr val="262626"/>
              </a:solidFill>
              <a:latin typeface="Calibri"/>
              <a:ea typeface="Calibri"/>
              <a:cs typeface="Calibri"/>
              <a:sym typeface="Calibri"/>
            </a:endParaRPr>
          </a:p>
        </p:txBody>
      </p:sp>
      <p:sp>
        <p:nvSpPr>
          <p:cNvPr id="19" name="Google Shape;19;p2"/>
          <p:cNvSpPr txBox="1"/>
          <p:nvPr>
            <p:ph type="ctrTitle"/>
          </p:nvPr>
        </p:nvSpPr>
        <p:spPr>
          <a:xfrm>
            <a:off x="1625600" y="2699442"/>
            <a:ext cx="8940800" cy="133602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sz="2800">
                <a:solidFill>
                  <a:srgbClr val="00B0F0"/>
                </a:solidFill>
                <a:latin typeface="Arial"/>
                <a:ea typeface="Arial"/>
                <a:cs typeface="Arial"/>
                <a:sym typeface="Aria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 name="Google Shape;20;p2"/>
          <p:cNvSpPr/>
          <p:nvPr/>
        </p:nvSpPr>
        <p:spPr>
          <a:xfrm>
            <a:off x="0" y="0"/>
            <a:ext cx="12192000" cy="1447800"/>
          </a:xfrm>
          <a:prstGeom prst="rect">
            <a:avLst/>
          </a:prstGeom>
          <a:solidFill>
            <a:schemeClr val="lt1">
              <a:alpha val="274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Calibri"/>
              <a:ea typeface="Calibri"/>
              <a:cs typeface="Calibri"/>
              <a:sym typeface="Calibri"/>
            </a:endParaRPr>
          </a:p>
        </p:txBody>
      </p:sp>
      <p:cxnSp>
        <p:nvCxnSpPr>
          <p:cNvPr id="21" name="Google Shape;21;p2"/>
          <p:cNvCxnSpPr/>
          <p:nvPr/>
        </p:nvCxnSpPr>
        <p:spPr>
          <a:xfrm>
            <a:off x="0" y="1447800"/>
            <a:ext cx="12192000" cy="0"/>
          </a:xfrm>
          <a:prstGeom prst="straightConnector1">
            <a:avLst/>
          </a:prstGeom>
          <a:noFill/>
          <a:ln cap="flat" cmpd="sng" w="38100">
            <a:solidFill>
              <a:srgbClr val="FFFFFF">
                <a:alpha val="47843"/>
              </a:srgbClr>
            </a:solidFill>
            <a:prstDash val="solid"/>
            <a:round/>
            <a:headEnd len="sm" w="sm" type="none"/>
            <a:tailEnd len="sm" w="sm" type="none"/>
          </a:ln>
        </p:spPr>
      </p:cxnSp>
      <p:sp>
        <p:nvSpPr>
          <p:cNvPr id="22" name="Google Shape;22;p2"/>
          <p:cNvSpPr txBox="1"/>
          <p:nvPr/>
        </p:nvSpPr>
        <p:spPr>
          <a:xfrm>
            <a:off x="1750568" y="379413"/>
            <a:ext cx="9981184"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4000"/>
              <a:buFont typeface="Arial"/>
              <a:buNone/>
            </a:pPr>
            <a:r>
              <a:rPr b="1" i="0" lang="en-US" sz="4000" u="none" cap="none" strike="noStrike">
                <a:solidFill>
                  <a:srgbClr val="FFFFFF"/>
                </a:solidFill>
                <a:latin typeface="Arial"/>
                <a:ea typeface="Arial"/>
                <a:cs typeface="Arial"/>
                <a:sym typeface="Arial"/>
              </a:rPr>
              <a:t>CYBERPATRIOT </a:t>
            </a:r>
            <a:endParaRPr b="0" i="0" sz="4000" u="none" cap="none" strike="noStrike">
              <a:solidFill>
                <a:srgbClr val="FFFFFF"/>
              </a:solidFill>
              <a:latin typeface="Arial"/>
              <a:ea typeface="Arial"/>
              <a:cs typeface="Arial"/>
              <a:sym typeface="Arial"/>
            </a:endParaRPr>
          </a:p>
        </p:txBody>
      </p:sp>
      <p:pic>
        <p:nvPicPr>
          <p:cNvPr id="23" name="Google Shape;23;p2"/>
          <p:cNvPicPr preferRelativeResize="0"/>
          <p:nvPr/>
        </p:nvPicPr>
        <p:blipFill rotWithShape="1">
          <a:blip r:embed="rId2">
            <a:alphaModFix/>
          </a:blip>
          <a:srcRect b="0" l="0" r="0" t="0"/>
          <a:stretch/>
        </p:blipFill>
        <p:spPr>
          <a:xfrm>
            <a:off x="454456" y="125754"/>
            <a:ext cx="1167452" cy="1167452"/>
          </a:xfrm>
          <a:prstGeom prst="rect">
            <a:avLst/>
          </a:prstGeom>
          <a:noFill/>
          <a:ln>
            <a:noFill/>
          </a:ln>
        </p:spPr>
      </p:pic>
      <p:sp>
        <p:nvSpPr>
          <p:cNvPr id="24" name="Google Shape;24;p2"/>
          <p:cNvSpPr txBox="1"/>
          <p:nvPr/>
        </p:nvSpPr>
        <p:spPr>
          <a:xfrm>
            <a:off x="6153912" y="417499"/>
            <a:ext cx="5961888"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THE AIR FORCE ASSOCIATION’S</a:t>
            </a:r>
            <a:br>
              <a:rPr b="0" i="0" lang="en-US" sz="1800" u="none" cap="none" strike="noStrike">
                <a:solidFill>
                  <a:srgbClr val="FFFFFF"/>
                </a:solidFill>
                <a:latin typeface="Calibri"/>
                <a:ea typeface="Calibri"/>
                <a:cs typeface="Calibri"/>
                <a:sym typeface="Calibri"/>
              </a:rPr>
            </a:br>
            <a:r>
              <a:rPr b="0" i="0" lang="en-US" sz="1800" u="none" cap="none" strike="noStrike">
                <a:solidFill>
                  <a:srgbClr val="FFFFFF"/>
                </a:solidFill>
                <a:latin typeface="Calibri"/>
                <a:ea typeface="Calibri"/>
                <a:cs typeface="Calibri"/>
                <a:sym typeface="Calibri"/>
              </a:rPr>
              <a:t>NATIONAL YOUTH CYBER EDUCATION PROGRAM</a:t>
            </a:r>
            <a:endParaRPr b="0" i="0" sz="1800" u="none" cap="none" strike="noStrike">
              <a:solidFill>
                <a:srgbClr val="FFFFFF"/>
              </a:solidFill>
              <a:latin typeface="Calibri"/>
              <a:ea typeface="Calibri"/>
              <a:cs typeface="Calibri"/>
              <a:sym typeface="Calibri"/>
            </a:endParaRPr>
          </a:p>
        </p:txBody>
      </p:sp>
      <p:cxnSp>
        <p:nvCxnSpPr>
          <p:cNvPr id="25" name="Google Shape;25;p2"/>
          <p:cNvCxnSpPr/>
          <p:nvPr/>
        </p:nvCxnSpPr>
        <p:spPr>
          <a:xfrm>
            <a:off x="6035040" y="356616"/>
            <a:ext cx="0" cy="795528"/>
          </a:xfrm>
          <a:prstGeom prst="straightConnector1">
            <a:avLst/>
          </a:prstGeom>
          <a:noFill/>
          <a:ln cap="flat" cmpd="sng" w="38100">
            <a:solidFill>
              <a:schemeClr val="lt1"/>
            </a:solidFill>
            <a:prstDash val="solid"/>
            <a:round/>
            <a:headEnd len="sm" w="sm" type="none"/>
            <a:tailEnd len="sm" w="sm" type="none"/>
          </a:ln>
        </p:spPr>
      </p:cxnSp>
      <p:sp>
        <p:nvSpPr>
          <p:cNvPr id="26" name="Google Shape;26;p2"/>
          <p:cNvSpPr txBox="1"/>
          <p:nvPr/>
        </p:nvSpPr>
        <p:spPr>
          <a:xfrm>
            <a:off x="7258229" y="6426244"/>
            <a:ext cx="4242321" cy="26161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FFFF"/>
              </a:buClr>
              <a:buSzPts val="1100"/>
              <a:buFont typeface="Arial"/>
              <a:buNone/>
            </a:pPr>
            <a:r>
              <a:rPr b="0" i="1" lang="en-US" sz="1100" u="none" cap="none" strike="noStrike">
                <a:solidFill>
                  <a:srgbClr val="FFFFFF"/>
                </a:solidFill>
                <a:latin typeface="Arial"/>
                <a:ea typeface="Arial"/>
                <a:cs typeface="Arial"/>
                <a:sym typeface="Arial"/>
              </a:rPr>
              <a:t>A program of the Air Force Association</a:t>
            </a:r>
            <a:endParaRPr/>
          </a:p>
        </p:txBody>
      </p:sp>
      <p:pic>
        <p:nvPicPr>
          <p:cNvPr id="27" name="Google Shape;27;p2"/>
          <p:cNvPicPr preferRelativeResize="0"/>
          <p:nvPr/>
        </p:nvPicPr>
        <p:blipFill rotWithShape="1">
          <a:blip r:embed="rId3">
            <a:alphaModFix/>
          </a:blip>
          <a:srcRect b="0" l="0" r="0" t="0"/>
          <a:stretch/>
        </p:blipFill>
        <p:spPr>
          <a:xfrm>
            <a:off x="11520157" y="6411312"/>
            <a:ext cx="291069" cy="292744"/>
          </a:xfrm>
          <a:prstGeom prst="rect">
            <a:avLst/>
          </a:prstGeom>
          <a:noFill/>
          <a:ln>
            <a:noFill/>
          </a:ln>
        </p:spPr>
      </p:pic>
      <p:sp>
        <p:nvSpPr>
          <p:cNvPr id="28" name="Google Shape;28;p2"/>
          <p:cNvSpPr txBox="1"/>
          <p:nvPr/>
        </p:nvSpPr>
        <p:spPr>
          <a:xfrm>
            <a:off x="448734" y="6403000"/>
            <a:ext cx="2848823"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100"/>
              <a:buFont typeface="Arial"/>
              <a:buNone/>
            </a:pPr>
            <a:r>
              <a:rPr b="1" i="1" lang="en-US" sz="1100" u="none" cap="none" strike="noStrike">
                <a:solidFill>
                  <a:srgbClr val="FFFFFF"/>
                </a:solidFill>
                <a:latin typeface="Arial"/>
                <a:ea typeface="Arial"/>
                <a:cs typeface="Arial"/>
                <a:sym typeface="Arial"/>
              </a:rPr>
              <a:t>www.uscyberpatriot.org</a:t>
            </a:r>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6" name="Shape 86"/>
        <p:cNvGrpSpPr/>
        <p:nvPr/>
      </p:nvGrpSpPr>
      <p:grpSpPr>
        <a:xfrm>
          <a:off x="0" y="0"/>
          <a:ext cx="0" cy="0"/>
          <a:chOff x="0" y="0"/>
          <a:chExt cx="0" cy="0"/>
        </a:xfrm>
      </p:grpSpPr>
      <p:sp>
        <p:nvSpPr>
          <p:cNvPr id="87" name="Google Shape;87;p11"/>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8" name="Google Shape;88;p11"/>
          <p:cNvSpPr/>
          <p:nvPr>
            <p:ph idx="2" type="pic"/>
          </p:nvPr>
        </p:nvSpPr>
        <p:spPr>
          <a:xfrm>
            <a:off x="2389717" y="612775"/>
            <a:ext cx="7315200" cy="4114800"/>
          </a:xfrm>
          <a:prstGeom prst="rect">
            <a:avLst/>
          </a:prstGeom>
          <a:noFill/>
          <a:ln>
            <a:noFill/>
          </a:ln>
        </p:spPr>
      </p:sp>
      <p:sp>
        <p:nvSpPr>
          <p:cNvPr id="89" name="Google Shape;89;p11"/>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90" name="Google Shape;90;p1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3" name="Shape 93"/>
        <p:cNvGrpSpPr/>
        <p:nvPr/>
      </p:nvGrpSpPr>
      <p:grpSpPr>
        <a:xfrm>
          <a:off x="0" y="0"/>
          <a:ext cx="0" cy="0"/>
          <a:chOff x="0" y="0"/>
          <a:chExt cx="0" cy="0"/>
        </a:xfrm>
      </p:grpSpPr>
      <p:sp>
        <p:nvSpPr>
          <p:cNvPr id="94" name="Google Shape;94;p12"/>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5" name="Google Shape;95;p12"/>
          <p:cNvSpPr txBox="1"/>
          <p:nvPr>
            <p:ph idx="1" type="body"/>
          </p:nvPr>
        </p:nvSpPr>
        <p:spPr>
          <a:xfrm rot="5400000">
            <a:off x="3833019" y="-1623218"/>
            <a:ext cx="4525963" cy="10972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6" name="Google Shape;96;p1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9" name="Shape 99"/>
        <p:cNvGrpSpPr/>
        <p:nvPr/>
      </p:nvGrpSpPr>
      <p:grpSpPr>
        <a:xfrm>
          <a:off x="0" y="0"/>
          <a:ext cx="0" cy="0"/>
          <a:chOff x="0" y="0"/>
          <a:chExt cx="0" cy="0"/>
        </a:xfrm>
      </p:grpSpPr>
      <p:sp>
        <p:nvSpPr>
          <p:cNvPr id="100" name="Google Shape;100;p13"/>
          <p:cNvSpPr txBox="1"/>
          <p:nvPr>
            <p:ph type="title"/>
          </p:nvPr>
        </p:nvSpPr>
        <p:spPr>
          <a:xfrm rot="5400000">
            <a:off x="7285038" y="1828802"/>
            <a:ext cx="5851525" cy="2743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1" name="Google Shape;101;p13"/>
          <p:cNvSpPr txBox="1"/>
          <p:nvPr>
            <p:ph idx="1" type="body"/>
          </p:nvPr>
        </p:nvSpPr>
        <p:spPr>
          <a:xfrm rot="5400000">
            <a:off x="1697038" y="-812799"/>
            <a:ext cx="5851525" cy="8026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2" name="Google Shape;102;p1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title">
  <p:cSld name="TITLE">
    <p:spTree>
      <p:nvGrpSpPr>
        <p:cNvPr id="105" name="Shape 105"/>
        <p:cNvGrpSpPr/>
        <p:nvPr/>
      </p:nvGrpSpPr>
      <p:grpSpPr>
        <a:xfrm>
          <a:off x="0" y="0"/>
          <a:ext cx="0" cy="0"/>
          <a:chOff x="0" y="0"/>
          <a:chExt cx="0" cy="0"/>
        </a:xfrm>
      </p:grpSpPr>
      <p:sp>
        <p:nvSpPr>
          <p:cNvPr id="106" name="Google Shape;106;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45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7" name="Google Shape;107;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spcBef>
                <a:spcPts val="360"/>
              </a:spcBef>
              <a:spcAft>
                <a:spcPts val="0"/>
              </a:spcAft>
              <a:buClr>
                <a:schemeClr val="dk1"/>
              </a:buClr>
              <a:buSzPts val="1800"/>
              <a:buNone/>
              <a:defRPr sz="1800"/>
            </a:lvl1pPr>
            <a:lvl2pPr lvl="1" algn="ctr">
              <a:spcBef>
                <a:spcPts val="300"/>
              </a:spcBef>
              <a:spcAft>
                <a:spcPts val="0"/>
              </a:spcAft>
              <a:buClr>
                <a:schemeClr val="dk1"/>
              </a:buClr>
              <a:buSzPts val="1500"/>
              <a:buNone/>
              <a:defRPr sz="1500"/>
            </a:lvl2pPr>
            <a:lvl3pPr lvl="2" algn="ctr">
              <a:spcBef>
                <a:spcPts val="270"/>
              </a:spcBef>
              <a:spcAft>
                <a:spcPts val="0"/>
              </a:spcAft>
              <a:buClr>
                <a:schemeClr val="dk1"/>
              </a:buClr>
              <a:buSzPts val="1350"/>
              <a:buNone/>
              <a:defRPr sz="1350"/>
            </a:lvl3pPr>
            <a:lvl4pPr lvl="3" algn="ctr">
              <a:spcBef>
                <a:spcPts val="240"/>
              </a:spcBef>
              <a:spcAft>
                <a:spcPts val="0"/>
              </a:spcAft>
              <a:buClr>
                <a:schemeClr val="dk1"/>
              </a:buClr>
              <a:buSzPts val="1200"/>
              <a:buNone/>
              <a:defRPr sz="1200"/>
            </a:lvl4pPr>
            <a:lvl5pPr lvl="4" algn="ctr">
              <a:spcBef>
                <a:spcPts val="240"/>
              </a:spcBef>
              <a:spcAft>
                <a:spcPts val="0"/>
              </a:spcAft>
              <a:buClr>
                <a:schemeClr val="dk1"/>
              </a:buClr>
              <a:buSzPts val="1200"/>
              <a:buNone/>
              <a:defRPr sz="1200"/>
            </a:lvl5pPr>
            <a:lvl6pPr lvl="5" algn="ctr">
              <a:spcBef>
                <a:spcPts val="240"/>
              </a:spcBef>
              <a:spcAft>
                <a:spcPts val="0"/>
              </a:spcAft>
              <a:buClr>
                <a:schemeClr val="dk1"/>
              </a:buClr>
              <a:buSzPts val="1200"/>
              <a:buNone/>
              <a:defRPr sz="1200"/>
            </a:lvl6pPr>
            <a:lvl7pPr lvl="6" algn="ctr">
              <a:spcBef>
                <a:spcPts val="240"/>
              </a:spcBef>
              <a:spcAft>
                <a:spcPts val="0"/>
              </a:spcAft>
              <a:buClr>
                <a:schemeClr val="dk1"/>
              </a:buClr>
              <a:buSzPts val="1200"/>
              <a:buNone/>
              <a:defRPr sz="1200"/>
            </a:lvl7pPr>
            <a:lvl8pPr lvl="7" algn="ctr">
              <a:spcBef>
                <a:spcPts val="240"/>
              </a:spcBef>
              <a:spcAft>
                <a:spcPts val="0"/>
              </a:spcAft>
              <a:buClr>
                <a:schemeClr val="dk1"/>
              </a:buClr>
              <a:buSzPts val="1200"/>
              <a:buNone/>
              <a:defRPr sz="1200"/>
            </a:lvl8pPr>
            <a:lvl9pPr lvl="8" algn="ctr">
              <a:spcBef>
                <a:spcPts val="240"/>
              </a:spcBef>
              <a:spcAft>
                <a:spcPts val="0"/>
              </a:spcAft>
              <a:buClr>
                <a:schemeClr val="dk1"/>
              </a:buClr>
              <a:buSzPts val="1200"/>
              <a:buNone/>
              <a:defRPr sz="1200"/>
            </a:lvl9pPr>
          </a:lstStyle>
          <a:p/>
        </p:txBody>
      </p:sp>
      <p:sp>
        <p:nvSpPr>
          <p:cNvPr id="108" name="Google Shape;108;p1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3"/>
          <p:cNvSpPr/>
          <p:nvPr/>
        </p:nvSpPr>
        <p:spPr>
          <a:xfrm>
            <a:off x="0" y="1"/>
            <a:ext cx="12192000" cy="1096963"/>
          </a:xfrm>
          <a:prstGeom prst="rect">
            <a:avLst/>
          </a:prstGeom>
          <a:solidFill>
            <a:srgbClr val="00346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003468"/>
              </a:solidFill>
              <a:latin typeface="Calibri"/>
              <a:ea typeface="Calibri"/>
              <a:cs typeface="Calibri"/>
              <a:sym typeface="Calibri"/>
            </a:endParaRPr>
          </a:p>
        </p:txBody>
      </p:sp>
      <p:cxnSp>
        <p:nvCxnSpPr>
          <p:cNvPr id="31" name="Google Shape;31;p3"/>
          <p:cNvCxnSpPr/>
          <p:nvPr/>
        </p:nvCxnSpPr>
        <p:spPr>
          <a:xfrm>
            <a:off x="0" y="1077913"/>
            <a:ext cx="12192000" cy="0"/>
          </a:xfrm>
          <a:prstGeom prst="straightConnector1">
            <a:avLst/>
          </a:prstGeom>
          <a:noFill/>
          <a:ln cap="flat" cmpd="sng" w="57150">
            <a:solidFill>
              <a:schemeClr val="lt1">
                <a:alpha val="43921"/>
              </a:schemeClr>
            </a:solidFill>
            <a:prstDash val="solid"/>
            <a:round/>
            <a:headEnd len="sm" w="sm" type="none"/>
            <a:tailEnd len="sm" w="sm" type="none"/>
          </a:ln>
        </p:spPr>
      </p:cxnSp>
      <p:sp>
        <p:nvSpPr>
          <p:cNvPr id="32" name="Google Shape;32;p3"/>
          <p:cNvSpPr txBox="1"/>
          <p:nvPr>
            <p:ph type="title"/>
          </p:nvPr>
        </p:nvSpPr>
        <p:spPr>
          <a:xfrm>
            <a:off x="782622" y="231653"/>
            <a:ext cx="9783777" cy="57880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3400" cap="none">
                <a:solidFill>
                  <a:schemeClr val="lt1"/>
                </a:solidFill>
                <a:latin typeface="Arial"/>
                <a:ea typeface="Arial"/>
                <a:cs typeface="Arial"/>
                <a:sym typeface="Aria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3"/>
          <p:cNvSpPr txBox="1"/>
          <p:nvPr>
            <p:ph idx="1" type="body"/>
          </p:nvPr>
        </p:nvSpPr>
        <p:spPr>
          <a:xfrm>
            <a:off x="731520" y="1509623"/>
            <a:ext cx="10728960" cy="4633793"/>
          </a:xfrm>
          <a:prstGeom prst="rect">
            <a:avLst/>
          </a:prstGeom>
          <a:noFill/>
          <a:ln>
            <a:noFill/>
          </a:ln>
        </p:spPr>
        <p:txBody>
          <a:bodyPr anchorCtr="0" anchor="t" bIns="45700" lIns="91425" spcFirstLastPara="1" rIns="91425" wrap="square" tIns="45700">
            <a:noAutofit/>
          </a:bodyPr>
          <a:lstStyle>
            <a:lvl1pPr indent="-368300" lvl="0" marL="457200" algn="l">
              <a:spcBef>
                <a:spcPts val="440"/>
              </a:spcBef>
              <a:spcAft>
                <a:spcPts val="0"/>
              </a:spcAft>
              <a:buClr>
                <a:schemeClr val="dk1"/>
              </a:buClr>
              <a:buSzPts val="2200"/>
              <a:buChar char="•"/>
              <a:defRPr sz="2200">
                <a:latin typeface="Arial"/>
                <a:ea typeface="Arial"/>
                <a:cs typeface="Arial"/>
                <a:sym typeface="Arial"/>
              </a:defRPr>
            </a:lvl1pPr>
            <a:lvl2pPr indent="-368300" lvl="1" marL="914400" algn="l">
              <a:spcBef>
                <a:spcPts val="440"/>
              </a:spcBef>
              <a:spcAft>
                <a:spcPts val="0"/>
              </a:spcAft>
              <a:buClr>
                <a:schemeClr val="dk1"/>
              </a:buClr>
              <a:buSzPts val="2200"/>
              <a:buChar char="–"/>
              <a:defRPr sz="2200">
                <a:latin typeface="Arial"/>
                <a:ea typeface="Arial"/>
                <a:cs typeface="Arial"/>
                <a:sym typeface="Arial"/>
              </a:defRPr>
            </a:lvl2pPr>
            <a:lvl3pPr indent="-368300" lvl="2" marL="1371600" algn="l">
              <a:spcBef>
                <a:spcPts val="440"/>
              </a:spcBef>
              <a:spcAft>
                <a:spcPts val="0"/>
              </a:spcAft>
              <a:buClr>
                <a:schemeClr val="dk1"/>
              </a:buClr>
              <a:buSzPts val="2200"/>
              <a:buChar char="•"/>
              <a:defRPr sz="2200">
                <a:latin typeface="Arial"/>
                <a:ea typeface="Arial"/>
                <a:cs typeface="Arial"/>
                <a:sym typeface="Arial"/>
              </a:defRPr>
            </a:lvl3pPr>
            <a:lvl4pPr indent="-368300" lvl="3" marL="1828800" algn="l">
              <a:spcBef>
                <a:spcPts val="440"/>
              </a:spcBef>
              <a:spcAft>
                <a:spcPts val="0"/>
              </a:spcAft>
              <a:buClr>
                <a:schemeClr val="dk1"/>
              </a:buClr>
              <a:buSzPts val="2200"/>
              <a:buChar char="–"/>
              <a:defRPr sz="2200">
                <a:latin typeface="Arial"/>
                <a:ea typeface="Arial"/>
                <a:cs typeface="Arial"/>
                <a:sym typeface="Arial"/>
              </a:defRPr>
            </a:lvl4pPr>
            <a:lvl5pPr indent="-368300" lvl="4" marL="2286000" algn="l">
              <a:spcBef>
                <a:spcPts val="440"/>
              </a:spcBef>
              <a:spcAft>
                <a:spcPts val="0"/>
              </a:spcAft>
              <a:buClr>
                <a:schemeClr val="dk1"/>
              </a:buClr>
              <a:buSzPts val="2200"/>
              <a:buChar char="»"/>
              <a:defRPr sz="2200">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 name="Google Shape;34;p3"/>
          <p:cNvSpPr txBox="1"/>
          <p:nvPr/>
        </p:nvSpPr>
        <p:spPr>
          <a:xfrm>
            <a:off x="352259" y="6437376"/>
            <a:ext cx="4174021"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000"/>
              <a:buFont typeface="Arial"/>
              <a:buNone/>
            </a:pPr>
            <a:r>
              <a:rPr b="0" i="1" lang="en-US" sz="1000" u="none" cap="none" strike="noStrike">
                <a:solidFill>
                  <a:srgbClr val="7F7F7F"/>
                </a:solidFill>
                <a:latin typeface="Arial"/>
                <a:ea typeface="Arial"/>
                <a:cs typeface="Arial"/>
                <a:sym typeface="Arial"/>
              </a:rPr>
              <a:t>© Air Force Association</a:t>
            </a:r>
            <a:endParaRPr/>
          </a:p>
        </p:txBody>
      </p:sp>
      <p:sp>
        <p:nvSpPr>
          <p:cNvPr id="35" name="Google Shape;35;p3"/>
          <p:cNvSpPr txBox="1"/>
          <p:nvPr>
            <p:ph idx="12" type="sldNum"/>
          </p:nvPr>
        </p:nvSpPr>
        <p:spPr>
          <a:xfrm>
            <a:off x="11265428" y="6338948"/>
            <a:ext cx="678004"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000" u="none" cap="none" strike="noStrike">
                <a:solidFill>
                  <a:srgbClr val="7F7F7F"/>
                </a:solidFill>
                <a:latin typeface="Arial"/>
                <a:ea typeface="Arial"/>
                <a:cs typeface="Arial"/>
                <a:sym typeface="Arial"/>
              </a:defRPr>
            </a:lvl1pPr>
            <a:lvl2pPr indent="0" lvl="1" marL="0" algn="ctr">
              <a:spcBef>
                <a:spcPts val="0"/>
              </a:spcBef>
              <a:buNone/>
              <a:defRPr b="0" i="0" sz="1000" u="none" cap="none" strike="noStrike">
                <a:solidFill>
                  <a:srgbClr val="7F7F7F"/>
                </a:solidFill>
                <a:latin typeface="Arial"/>
                <a:ea typeface="Arial"/>
                <a:cs typeface="Arial"/>
                <a:sym typeface="Arial"/>
              </a:defRPr>
            </a:lvl2pPr>
            <a:lvl3pPr indent="0" lvl="2" marL="0" algn="ctr">
              <a:spcBef>
                <a:spcPts val="0"/>
              </a:spcBef>
              <a:buNone/>
              <a:defRPr b="0" i="0" sz="1000" u="none" cap="none" strike="noStrike">
                <a:solidFill>
                  <a:srgbClr val="7F7F7F"/>
                </a:solidFill>
                <a:latin typeface="Arial"/>
                <a:ea typeface="Arial"/>
                <a:cs typeface="Arial"/>
                <a:sym typeface="Arial"/>
              </a:defRPr>
            </a:lvl3pPr>
            <a:lvl4pPr indent="0" lvl="3" marL="0" algn="ctr">
              <a:spcBef>
                <a:spcPts val="0"/>
              </a:spcBef>
              <a:buNone/>
              <a:defRPr b="0" i="0" sz="1000" u="none" cap="none" strike="noStrike">
                <a:solidFill>
                  <a:srgbClr val="7F7F7F"/>
                </a:solidFill>
                <a:latin typeface="Arial"/>
                <a:ea typeface="Arial"/>
                <a:cs typeface="Arial"/>
                <a:sym typeface="Arial"/>
              </a:defRPr>
            </a:lvl4pPr>
            <a:lvl5pPr indent="0" lvl="4" marL="0" algn="ctr">
              <a:spcBef>
                <a:spcPts val="0"/>
              </a:spcBef>
              <a:buNone/>
              <a:defRPr b="0" i="0" sz="1000" u="none" cap="none" strike="noStrike">
                <a:solidFill>
                  <a:srgbClr val="7F7F7F"/>
                </a:solidFill>
                <a:latin typeface="Arial"/>
                <a:ea typeface="Arial"/>
                <a:cs typeface="Arial"/>
                <a:sym typeface="Arial"/>
              </a:defRPr>
            </a:lvl5pPr>
            <a:lvl6pPr indent="0" lvl="5" marL="0" algn="ctr">
              <a:spcBef>
                <a:spcPts val="0"/>
              </a:spcBef>
              <a:buNone/>
              <a:defRPr b="0" i="0" sz="1000" u="none" cap="none" strike="noStrike">
                <a:solidFill>
                  <a:srgbClr val="7F7F7F"/>
                </a:solidFill>
                <a:latin typeface="Arial"/>
                <a:ea typeface="Arial"/>
                <a:cs typeface="Arial"/>
                <a:sym typeface="Arial"/>
              </a:defRPr>
            </a:lvl6pPr>
            <a:lvl7pPr indent="0" lvl="6" marL="0" algn="ctr">
              <a:spcBef>
                <a:spcPts val="0"/>
              </a:spcBef>
              <a:buNone/>
              <a:defRPr b="0" i="0" sz="1000" u="none" cap="none" strike="noStrike">
                <a:solidFill>
                  <a:srgbClr val="7F7F7F"/>
                </a:solidFill>
                <a:latin typeface="Arial"/>
                <a:ea typeface="Arial"/>
                <a:cs typeface="Arial"/>
                <a:sym typeface="Arial"/>
              </a:defRPr>
            </a:lvl7pPr>
            <a:lvl8pPr indent="0" lvl="7" marL="0" algn="ctr">
              <a:spcBef>
                <a:spcPts val="0"/>
              </a:spcBef>
              <a:buNone/>
              <a:defRPr b="0" i="0" sz="1000" u="none" cap="none" strike="noStrike">
                <a:solidFill>
                  <a:srgbClr val="7F7F7F"/>
                </a:solidFill>
                <a:latin typeface="Arial"/>
                <a:ea typeface="Arial"/>
                <a:cs typeface="Arial"/>
                <a:sym typeface="Arial"/>
              </a:defRPr>
            </a:lvl8pPr>
            <a:lvl9pPr indent="0" lvl="8" marL="0" algn="ctr">
              <a:spcBef>
                <a:spcPts val="0"/>
              </a:spcBef>
              <a:buNone/>
              <a:defRPr b="0" i="0" sz="1000" u="none" cap="none" strike="noStrik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bg>
      <p:bgPr>
        <a:gradFill>
          <a:gsLst>
            <a:gs pos="0">
              <a:srgbClr val="B2B2B2"/>
            </a:gs>
            <a:gs pos="62000">
              <a:srgbClr val="A1A1A1"/>
            </a:gs>
            <a:gs pos="100000">
              <a:srgbClr val="808080"/>
            </a:gs>
          </a:gsLst>
          <a:lin ang="16200000" scaled="0"/>
        </a:gradFill>
      </p:bgPr>
    </p:bg>
    <p:spTree>
      <p:nvGrpSpPr>
        <p:cNvPr id="36" name="Shape 36"/>
        <p:cNvGrpSpPr/>
        <p:nvPr/>
      </p:nvGrpSpPr>
      <p:grpSpPr>
        <a:xfrm>
          <a:off x="0" y="0"/>
          <a:ext cx="0" cy="0"/>
          <a:chOff x="0" y="0"/>
          <a:chExt cx="0" cy="0"/>
        </a:xfrm>
      </p:grpSpPr>
      <p:sp>
        <p:nvSpPr>
          <p:cNvPr id="37" name="Google Shape;37;p4"/>
          <p:cNvSpPr txBox="1"/>
          <p:nvPr/>
        </p:nvSpPr>
        <p:spPr>
          <a:xfrm>
            <a:off x="7258229" y="6426244"/>
            <a:ext cx="4242321" cy="26161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FFFF"/>
              </a:buClr>
              <a:buSzPts val="1100"/>
              <a:buFont typeface="Arial"/>
              <a:buNone/>
            </a:pPr>
            <a:r>
              <a:rPr b="0" i="1" lang="en-US" sz="1100" u="none" cap="none" strike="noStrike">
                <a:solidFill>
                  <a:srgbClr val="FFFFFF"/>
                </a:solidFill>
                <a:latin typeface="Arial"/>
                <a:ea typeface="Arial"/>
                <a:cs typeface="Arial"/>
                <a:sym typeface="Arial"/>
              </a:rPr>
              <a:t>A program of the Air Force Association</a:t>
            </a:r>
            <a:endParaRPr/>
          </a:p>
        </p:txBody>
      </p:sp>
      <p:pic>
        <p:nvPicPr>
          <p:cNvPr id="38" name="Google Shape;38;p4"/>
          <p:cNvPicPr preferRelativeResize="0"/>
          <p:nvPr/>
        </p:nvPicPr>
        <p:blipFill rotWithShape="1">
          <a:blip r:embed="rId2">
            <a:alphaModFix/>
          </a:blip>
          <a:srcRect b="0" l="0" r="0" t="0"/>
          <a:stretch/>
        </p:blipFill>
        <p:spPr>
          <a:xfrm>
            <a:off x="11520157" y="6411312"/>
            <a:ext cx="291069" cy="292744"/>
          </a:xfrm>
          <a:prstGeom prst="rect">
            <a:avLst/>
          </a:prstGeom>
          <a:noFill/>
          <a:ln>
            <a:noFill/>
          </a:ln>
        </p:spPr>
      </p:pic>
      <p:sp>
        <p:nvSpPr>
          <p:cNvPr id="39" name="Google Shape;39;p4"/>
          <p:cNvSpPr txBox="1"/>
          <p:nvPr/>
        </p:nvSpPr>
        <p:spPr>
          <a:xfrm>
            <a:off x="448734" y="6403000"/>
            <a:ext cx="2848823"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100"/>
              <a:buFont typeface="Arial"/>
              <a:buNone/>
            </a:pPr>
            <a:r>
              <a:rPr b="1" i="1" lang="en-US" sz="1100" u="none" cap="none" strike="noStrike">
                <a:solidFill>
                  <a:srgbClr val="FFFFFF"/>
                </a:solidFill>
                <a:latin typeface="Arial"/>
                <a:ea typeface="Arial"/>
                <a:cs typeface="Arial"/>
                <a:sym typeface="Arial"/>
              </a:rPr>
              <a:t>www.uscyberpatriot.org</a:t>
            </a:r>
            <a:endParaRPr/>
          </a:p>
        </p:txBody>
      </p:sp>
      <p:sp>
        <p:nvSpPr>
          <p:cNvPr id="40" name="Google Shape;40;p4"/>
          <p:cNvSpPr/>
          <p:nvPr/>
        </p:nvSpPr>
        <p:spPr>
          <a:xfrm>
            <a:off x="1625600" y="2438401"/>
            <a:ext cx="8940800" cy="1843043"/>
          </a:xfrm>
          <a:prstGeom prst="roundRect">
            <a:avLst>
              <a:gd fmla="val 6755" name="adj"/>
            </a:avLst>
          </a:prstGeom>
          <a:solidFill>
            <a:schemeClr val="lt1"/>
          </a:solidFill>
          <a:ln cap="flat" cmpd="sng" w="69850">
            <a:solidFill>
              <a:srgbClr val="FFFFFF">
                <a:alpha val="47450"/>
              </a:srgbClr>
            </a:solidFill>
            <a:prstDash val="solid"/>
            <a:round/>
            <a:headEnd len="sm" w="sm" type="none"/>
            <a:tailEnd len="sm" w="sm" type="none"/>
          </a:ln>
        </p:spPr>
        <p:txBody>
          <a:bodyPr anchorCtr="0" anchor="t" bIns="41025" lIns="82050" spcFirstLastPara="1" rIns="82050" wrap="square" tIns="41025">
            <a:noAutofit/>
          </a:bodyPr>
          <a:lstStyle/>
          <a:p>
            <a:pPr indent="0" lvl="0" marL="0" marR="0" rtl="0" algn="l">
              <a:lnSpc>
                <a:spcPct val="100000"/>
              </a:lnSpc>
              <a:spcBef>
                <a:spcPts val="0"/>
              </a:spcBef>
              <a:spcAft>
                <a:spcPts val="0"/>
              </a:spcAft>
              <a:buClr>
                <a:schemeClr val="dk1"/>
              </a:buClr>
              <a:buSzPts val="3200"/>
              <a:buFont typeface="Arial"/>
              <a:buNone/>
            </a:pPr>
            <a:r>
              <a:t/>
            </a:r>
            <a:endParaRPr b="0" i="0" sz="3200" u="none" cap="none" strike="noStrike">
              <a:solidFill>
                <a:srgbClr val="262626"/>
              </a:solidFill>
              <a:latin typeface="Calibri"/>
              <a:ea typeface="Calibri"/>
              <a:cs typeface="Calibri"/>
              <a:sym typeface="Calibri"/>
            </a:endParaRPr>
          </a:p>
        </p:txBody>
      </p:sp>
      <p:sp>
        <p:nvSpPr>
          <p:cNvPr id="41" name="Google Shape;41;p4"/>
          <p:cNvSpPr txBox="1"/>
          <p:nvPr>
            <p:ph type="ctrTitle"/>
          </p:nvPr>
        </p:nvSpPr>
        <p:spPr>
          <a:xfrm>
            <a:off x="1625600" y="2800351"/>
            <a:ext cx="8940800" cy="117740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sz="2800">
                <a:solidFill>
                  <a:srgbClr val="00B0F0"/>
                </a:solidFill>
                <a:latin typeface="Arial"/>
                <a:ea typeface="Arial"/>
                <a:cs typeface="Arial"/>
                <a:sym typeface="Aria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4"/>
          <p:cNvSpPr/>
          <p:nvPr/>
        </p:nvSpPr>
        <p:spPr>
          <a:xfrm>
            <a:off x="0" y="0"/>
            <a:ext cx="12192000" cy="1447800"/>
          </a:xfrm>
          <a:prstGeom prst="rect">
            <a:avLst/>
          </a:prstGeom>
          <a:solidFill>
            <a:schemeClr val="lt1">
              <a:alpha val="274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Calibri"/>
              <a:ea typeface="Calibri"/>
              <a:cs typeface="Calibri"/>
              <a:sym typeface="Calibri"/>
            </a:endParaRPr>
          </a:p>
        </p:txBody>
      </p:sp>
      <p:cxnSp>
        <p:nvCxnSpPr>
          <p:cNvPr id="43" name="Google Shape;43;p4"/>
          <p:cNvCxnSpPr/>
          <p:nvPr/>
        </p:nvCxnSpPr>
        <p:spPr>
          <a:xfrm>
            <a:off x="0" y="1447800"/>
            <a:ext cx="12192000" cy="0"/>
          </a:xfrm>
          <a:prstGeom prst="straightConnector1">
            <a:avLst/>
          </a:prstGeom>
          <a:noFill/>
          <a:ln cap="flat" cmpd="sng" w="38100">
            <a:solidFill>
              <a:srgbClr val="FFFFFF">
                <a:alpha val="47843"/>
              </a:srgbClr>
            </a:solidFill>
            <a:prstDash val="solid"/>
            <a:round/>
            <a:headEnd len="sm" w="sm" type="none"/>
            <a:tailEnd len="sm" w="sm" type="none"/>
          </a:ln>
        </p:spPr>
      </p:cxnSp>
      <p:sp>
        <p:nvSpPr>
          <p:cNvPr id="44" name="Google Shape;44;p4"/>
          <p:cNvSpPr txBox="1"/>
          <p:nvPr/>
        </p:nvSpPr>
        <p:spPr>
          <a:xfrm>
            <a:off x="1750568" y="379413"/>
            <a:ext cx="4184719"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4000"/>
              <a:buFont typeface="Arial"/>
              <a:buNone/>
            </a:pPr>
            <a:r>
              <a:rPr b="1" i="0" lang="en-US" sz="4000" u="none" cap="none" strike="noStrike">
                <a:solidFill>
                  <a:srgbClr val="FFFFFF"/>
                </a:solidFill>
                <a:latin typeface="Arial"/>
                <a:ea typeface="Arial"/>
                <a:cs typeface="Arial"/>
                <a:sym typeface="Arial"/>
              </a:rPr>
              <a:t>CYBERPATRIOT </a:t>
            </a:r>
            <a:endParaRPr b="0" i="0" sz="4000" u="none" cap="none" strike="noStrike">
              <a:solidFill>
                <a:srgbClr val="FFFFFF"/>
              </a:solidFill>
              <a:latin typeface="Arial"/>
              <a:ea typeface="Arial"/>
              <a:cs typeface="Arial"/>
              <a:sym typeface="Arial"/>
            </a:endParaRPr>
          </a:p>
        </p:txBody>
      </p:sp>
      <p:pic>
        <p:nvPicPr>
          <p:cNvPr id="45" name="Google Shape;45;p4"/>
          <p:cNvPicPr preferRelativeResize="0"/>
          <p:nvPr/>
        </p:nvPicPr>
        <p:blipFill rotWithShape="1">
          <a:blip r:embed="rId3">
            <a:alphaModFix/>
          </a:blip>
          <a:srcRect b="0" l="0" r="0" t="0"/>
          <a:stretch/>
        </p:blipFill>
        <p:spPr>
          <a:xfrm>
            <a:off x="454456" y="125754"/>
            <a:ext cx="1167452" cy="1167452"/>
          </a:xfrm>
          <a:prstGeom prst="rect">
            <a:avLst/>
          </a:prstGeom>
          <a:noFill/>
          <a:ln>
            <a:noFill/>
          </a:ln>
        </p:spPr>
      </p:pic>
      <p:sp>
        <p:nvSpPr>
          <p:cNvPr id="46" name="Google Shape;46;p4"/>
          <p:cNvSpPr txBox="1"/>
          <p:nvPr/>
        </p:nvSpPr>
        <p:spPr>
          <a:xfrm>
            <a:off x="6153912" y="417499"/>
            <a:ext cx="5961888"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THE AIR FORCE ASSOCIATION’S</a:t>
            </a:r>
            <a:br>
              <a:rPr b="0" i="0" lang="en-US" sz="1800" u="none" cap="none" strike="noStrike">
                <a:solidFill>
                  <a:srgbClr val="FFFFFF"/>
                </a:solidFill>
                <a:latin typeface="Calibri"/>
                <a:ea typeface="Calibri"/>
                <a:cs typeface="Calibri"/>
                <a:sym typeface="Calibri"/>
              </a:rPr>
            </a:br>
            <a:r>
              <a:rPr b="0" i="0" lang="en-US" sz="1800" u="none" cap="none" strike="noStrike">
                <a:solidFill>
                  <a:srgbClr val="FFFFFF"/>
                </a:solidFill>
                <a:latin typeface="Calibri"/>
                <a:ea typeface="Calibri"/>
                <a:cs typeface="Calibri"/>
                <a:sym typeface="Calibri"/>
              </a:rPr>
              <a:t>NATIONAL YOUTH CYBER EDUCATION PROGRAM</a:t>
            </a:r>
            <a:endParaRPr b="0" i="0" sz="1800" u="none" cap="none" strike="noStrike">
              <a:solidFill>
                <a:srgbClr val="FFFFFF"/>
              </a:solidFill>
              <a:latin typeface="Calibri"/>
              <a:ea typeface="Calibri"/>
              <a:cs typeface="Calibri"/>
              <a:sym typeface="Calibri"/>
            </a:endParaRPr>
          </a:p>
        </p:txBody>
      </p:sp>
      <p:cxnSp>
        <p:nvCxnSpPr>
          <p:cNvPr id="47" name="Google Shape;47;p4"/>
          <p:cNvCxnSpPr/>
          <p:nvPr/>
        </p:nvCxnSpPr>
        <p:spPr>
          <a:xfrm>
            <a:off x="6035040" y="356616"/>
            <a:ext cx="0" cy="795528"/>
          </a:xfrm>
          <a:prstGeom prst="straightConnector1">
            <a:avLst/>
          </a:prstGeom>
          <a:noFill/>
          <a:ln cap="flat" cmpd="sng" w="38100">
            <a:solidFill>
              <a:schemeClr val="lt1"/>
            </a:solidFill>
            <a:prstDash val="solid"/>
            <a:round/>
            <a:headEnd len="sm" w="sm" type="none"/>
            <a:tailEnd len="sm" w="sm" type="none"/>
          </a:ln>
        </p:spPr>
      </p:cxn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8" name="Shape 48"/>
        <p:cNvGrpSpPr/>
        <p:nvPr/>
      </p:nvGrpSpPr>
      <p:grpSpPr>
        <a:xfrm>
          <a:off x="0" y="0"/>
          <a:ext cx="0" cy="0"/>
          <a:chOff x="0" y="0"/>
          <a:chExt cx="0" cy="0"/>
        </a:xfrm>
      </p:grpSpPr>
      <p:sp>
        <p:nvSpPr>
          <p:cNvPr id="49" name="Google Shape;49;p5"/>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0" name="Google Shape;50;p5"/>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51" name="Google Shape;51;p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6"/>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7" name="Google Shape;57;p6"/>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8" name="Google Shape;58;p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1" name="Shape 61"/>
        <p:cNvGrpSpPr/>
        <p:nvPr/>
      </p:nvGrpSpPr>
      <p:grpSpPr>
        <a:xfrm>
          <a:off x="0" y="0"/>
          <a:ext cx="0" cy="0"/>
          <a:chOff x="0" y="0"/>
          <a:chExt cx="0" cy="0"/>
        </a:xfrm>
      </p:grpSpPr>
      <p:sp>
        <p:nvSpPr>
          <p:cNvPr id="62" name="Google Shape;62;p7"/>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3" name="Google Shape;63;p7"/>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4" name="Google Shape;64;p7"/>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5" name="Google Shape;65;p7"/>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6" name="Google Shape;66;p7"/>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7" name="Google Shape;67;p7"/>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8"/>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2" name="Google Shape;72;p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5" name="Shape 75"/>
        <p:cNvGrpSpPr/>
        <p:nvPr/>
      </p:nvGrpSpPr>
      <p:grpSpPr>
        <a:xfrm>
          <a:off x="0" y="0"/>
          <a:ext cx="0" cy="0"/>
          <a:chOff x="0" y="0"/>
          <a:chExt cx="0" cy="0"/>
        </a:xfrm>
      </p:grpSpPr>
      <p:sp>
        <p:nvSpPr>
          <p:cNvPr id="76" name="Google Shape;76;p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9" name="Shape 79"/>
        <p:cNvGrpSpPr/>
        <p:nvPr/>
      </p:nvGrpSpPr>
      <p:grpSpPr>
        <a:xfrm>
          <a:off x="0" y="0"/>
          <a:ext cx="0" cy="0"/>
          <a:chOff x="0" y="0"/>
          <a:chExt cx="0" cy="0"/>
        </a:xfrm>
      </p:grpSpPr>
      <p:sp>
        <p:nvSpPr>
          <p:cNvPr id="80" name="Google Shape;80;p10"/>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 name="Google Shape;81;p10"/>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82" name="Google Shape;82;p10"/>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3" name="Google Shape;83;p1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5"/>
          <p:cNvSpPr txBox="1"/>
          <p:nvPr>
            <p:ph type="ctrTitle"/>
          </p:nvPr>
        </p:nvSpPr>
        <p:spPr>
          <a:xfrm>
            <a:off x="1625600" y="2706323"/>
            <a:ext cx="8940800" cy="133602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3</a:t>
            </a:r>
            <a:br>
              <a:rPr lang="en-US"/>
            </a:br>
            <a:br>
              <a:rPr lang="en-US" sz="1100"/>
            </a:br>
            <a:r>
              <a:rPr b="0" lang="en-US">
                <a:solidFill>
                  <a:schemeClr val="dk1"/>
                </a:solidFill>
              </a:rPr>
              <a:t>Cyber Ethics</a:t>
            </a:r>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4"/>
          <p:cNvSpPr txBox="1"/>
          <p:nvPr>
            <p:ph type="title"/>
          </p:nvPr>
        </p:nvSpPr>
        <p:spPr>
          <a:xfrm>
            <a:off x="782622" y="231653"/>
            <a:ext cx="9783777" cy="57880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Ethical Behavior Requires</a:t>
            </a:r>
            <a:endParaRPr/>
          </a:p>
        </p:txBody>
      </p:sp>
      <p:sp>
        <p:nvSpPr>
          <p:cNvPr id="230" name="Google Shape;230;p24"/>
          <p:cNvSpPr txBox="1"/>
          <p:nvPr>
            <p:ph idx="1" type="body"/>
          </p:nvPr>
        </p:nvSpPr>
        <p:spPr>
          <a:xfrm>
            <a:off x="731520" y="1509623"/>
            <a:ext cx="10728960" cy="4633793"/>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chemeClr val="dk1"/>
              </a:buClr>
              <a:buSzPts val="2800"/>
              <a:buChar char="•"/>
            </a:pPr>
            <a:r>
              <a:rPr lang="en-US" sz="2800"/>
              <a:t>Courage</a:t>
            </a:r>
            <a:endParaRPr/>
          </a:p>
          <a:p>
            <a:pPr indent="-285750" lvl="1" marL="742950" rtl="0" algn="l">
              <a:spcBef>
                <a:spcPts val="560"/>
              </a:spcBef>
              <a:spcAft>
                <a:spcPts val="0"/>
              </a:spcAft>
              <a:buClr>
                <a:schemeClr val="dk1"/>
              </a:buClr>
              <a:buSzPts val="2800"/>
              <a:buChar char="–"/>
            </a:pPr>
            <a:r>
              <a:rPr lang="en-US" sz="2800"/>
              <a:t>See something, say something</a:t>
            </a:r>
            <a:endParaRPr/>
          </a:p>
          <a:p>
            <a:pPr indent="-285750" lvl="1" marL="742950" rtl="0" algn="l">
              <a:spcBef>
                <a:spcPts val="560"/>
              </a:spcBef>
              <a:spcAft>
                <a:spcPts val="0"/>
              </a:spcAft>
              <a:buClr>
                <a:schemeClr val="dk1"/>
              </a:buClr>
              <a:buSzPts val="2800"/>
              <a:buChar char="–"/>
            </a:pPr>
            <a:r>
              <a:rPr lang="en-US" sz="2800"/>
              <a:t>Be willing to go against your friends/peers</a:t>
            </a:r>
            <a:endParaRPr/>
          </a:p>
          <a:p>
            <a:pPr indent="-285750" lvl="1" marL="742950" rtl="0" algn="l">
              <a:spcBef>
                <a:spcPts val="560"/>
              </a:spcBef>
              <a:spcAft>
                <a:spcPts val="0"/>
              </a:spcAft>
              <a:buClr>
                <a:schemeClr val="dk1"/>
              </a:buClr>
              <a:buSzPts val="2800"/>
              <a:buChar char="–"/>
            </a:pPr>
            <a:r>
              <a:rPr lang="en-US" sz="2800"/>
              <a:t>Stand up to bullies</a:t>
            </a:r>
            <a:endParaRPr/>
          </a:p>
          <a:p>
            <a:pPr indent="-228600" lvl="0" marL="228600" rtl="0" algn="l">
              <a:spcBef>
                <a:spcPts val="560"/>
              </a:spcBef>
              <a:spcAft>
                <a:spcPts val="0"/>
              </a:spcAft>
              <a:buClr>
                <a:schemeClr val="dk1"/>
              </a:buClr>
              <a:buSzPts val="2800"/>
              <a:buChar char="•"/>
            </a:pPr>
            <a:r>
              <a:rPr lang="en-US" sz="2800"/>
              <a:t>Humility</a:t>
            </a:r>
            <a:endParaRPr/>
          </a:p>
          <a:p>
            <a:pPr indent="-285750" lvl="1" marL="742950" rtl="0" algn="l">
              <a:spcBef>
                <a:spcPts val="560"/>
              </a:spcBef>
              <a:spcAft>
                <a:spcPts val="0"/>
              </a:spcAft>
              <a:buClr>
                <a:schemeClr val="dk1"/>
              </a:buClr>
              <a:buSzPts val="2800"/>
              <a:buChar char="–"/>
            </a:pPr>
            <a:r>
              <a:rPr lang="en-US" sz="2800"/>
              <a:t>Even you can make a wrong decision</a:t>
            </a:r>
            <a:endParaRPr/>
          </a:p>
          <a:p>
            <a:pPr indent="-285750" lvl="1" marL="742950" rtl="0" algn="l">
              <a:spcBef>
                <a:spcPts val="560"/>
              </a:spcBef>
              <a:spcAft>
                <a:spcPts val="0"/>
              </a:spcAft>
              <a:buClr>
                <a:schemeClr val="dk1"/>
              </a:buClr>
              <a:buSzPts val="2800"/>
              <a:buChar char="–"/>
            </a:pPr>
            <a:r>
              <a:rPr lang="en-US" sz="2800"/>
              <a:t>Are you a better than the average driver?</a:t>
            </a:r>
            <a:endParaRPr/>
          </a:p>
          <a:p>
            <a:pPr indent="-285750" lvl="1" marL="742950" rtl="0" algn="l">
              <a:spcBef>
                <a:spcPts val="560"/>
              </a:spcBef>
              <a:spcAft>
                <a:spcPts val="0"/>
              </a:spcAft>
              <a:buClr>
                <a:schemeClr val="dk1"/>
              </a:buClr>
              <a:buSzPts val="2800"/>
              <a:buChar char="–"/>
            </a:pPr>
            <a:r>
              <a:rPr lang="en-US" sz="2800"/>
              <a:t>Are you more ethical than the average person?</a:t>
            </a:r>
            <a:endParaRPr/>
          </a:p>
        </p:txBody>
      </p:sp>
      <p:sp>
        <p:nvSpPr>
          <p:cNvPr id="231" name="Google Shape;231;p24"/>
          <p:cNvSpPr txBox="1"/>
          <p:nvPr>
            <p:ph idx="12" type="sldNum"/>
          </p:nvPr>
        </p:nvSpPr>
        <p:spPr>
          <a:xfrm>
            <a:off x="11265428" y="6338948"/>
            <a:ext cx="6780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5"/>
          <p:cNvSpPr txBox="1"/>
          <p:nvPr>
            <p:ph type="title"/>
          </p:nvPr>
        </p:nvSpPr>
        <p:spPr>
          <a:xfrm>
            <a:off x="782622" y="231653"/>
            <a:ext cx="9783777" cy="57880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Questions</a:t>
            </a:r>
            <a:endParaRPr/>
          </a:p>
        </p:txBody>
      </p:sp>
      <p:sp>
        <p:nvSpPr>
          <p:cNvPr id="238" name="Google Shape;238;p25"/>
          <p:cNvSpPr txBox="1"/>
          <p:nvPr>
            <p:ph idx="1" type="body"/>
          </p:nvPr>
        </p:nvSpPr>
        <p:spPr>
          <a:xfrm>
            <a:off x="731520" y="1509623"/>
            <a:ext cx="10728960" cy="4633793"/>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chemeClr val="dk1"/>
              </a:buClr>
              <a:buSzPts val="2800"/>
              <a:buChar char="•"/>
            </a:pPr>
            <a:r>
              <a:rPr lang="en-US" sz="2800"/>
              <a:t>Does the Internet make it easier or harder to act ethically?</a:t>
            </a:r>
            <a:endParaRPr/>
          </a:p>
          <a:p>
            <a:pPr indent="-50800" lvl="0" marL="228600" rtl="0" algn="l">
              <a:spcBef>
                <a:spcPts val="560"/>
              </a:spcBef>
              <a:spcAft>
                <a:spcPts val="0"/>
              </a:spcAft>
              <a:buClr>
                <a:schemeClr val="dk1"/>
              </a:buClr>
              <a:buSzPts val="2800"/>
              <a:buNone/>
            </a:pPr>
            <a:r>
              <a:t/>
            </a:r>
            <a:endParaRPr sz="2800"/>
          </a:p>
          <a:p>
            <a:pPr indent="-228600" lvl="0" marL="228600" rtl="0" algn="l">
              <a:spcBef>
                <a:spcPts val="560"/>
              </a:spcBef>
              <a:spcAft>
                <a:spcPts val="0"/>
              </a:spcAft>
              <a:buClr>
                <a:schemeClr val="dk1"/>
              </a:buClr>
              <a:buSzPts val="2800"/>
              <a:buChar char="•"/>
            </a:pPr>
            <a:r>
              <a:rPr lang="en-US" sz="2800"/>
              <a:t>Is it easier or harder to do the right thing when others are watching?</a:t>
            </a:r>
            <a:endParaRPr/>
          </a:p>
          <a:p>
            <a:pPr indent="-50800" lvl="0" marL="228600" rtl="0" algn="l">
              <a:spcBef>
                <a:spcPts val="560"/>
              </a:spcBef>
              <a:spcAft>
                <a:spcPts val="0"/>
              </a:spcAft>
              <a:buClr>
                <a:schemeClr val="dk1"/>
              </a:buClr>
              <a:buSzPts val="2800"/>
              <a:buNone/>
            </a:pPr>
            <a:r>
              <a:t/>
            </a:r>
            <a:endParaRPr sz="2800"/>
          </a:p>
          <a:p>
            <a:pPr indent="-228600" lvl="0" marL="228600" rtl="0" algn="l">
              <a:spcBef>
                <a:spcPts val="560"/>
              </a:spcBef>
              <a:spcAft>
                <a:spcPts val="0"/>
              </a:spcAft>
              <a:buClr>
                <a:schemeClr val="dk1"/>
              </a:buClr>
              <a:buSzPts val="2800"/>
              <a:buChar char="•"/>
            </a:pPr>
            <a:r>
              <a:rPr lang="en-US" sz="2800"/>
              <a:t>Is it easier or harder to do the right thing when it means that you have to choose between friends?</a:t>
            </a:r>
            <a:endParaRPr/>
          </a:p>
        </p:txBody>
      </p:sp>
      <p:sp>
        <p:nvSpPr>
          <p:cNvPr id="239" name="Google Shape;239;p25"/>
          <p:cNvSpPr txBox="1"/>
          <p:nvPr>
            <p:ph idx="12" type="sldNum"/>
          </p:nvPr>
        </p:nvSpPr>
        <p:spPr>
          <a:xfrm>
            <a:off x="11265428" y="6338948"/>
            <a:ext cx="6780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6"/>
          <p:cNvSpPr txBox="1"/>
          <p:nvPr>
            <p:ph type="ctrTitle"/>
          </p:nvPr>
        </p:nvSpPr>
        <p:spPr>
          <a:xfrm>
            <a:off x="1625600" y="2800351"/>
            <a:ext cx="8940800" cy="117740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ETHICS ACTIVITY</a:t>
            </a:r>
            <a:br>
              <a:rPr lang="en-US"/>
            </a:br>
            <a:br>
              <a:rPr lang="en-US" sz="1050"/>
            </a:br>
            <a:r>
              <a:rPr b="0" lang="en-US" sz="2400">
                <a:solidFill>
                  <a:schemeClr val="dk1"/>
                </a:solidFill>
              </a:rPr>
              <a:t>Hack, No Hack?</a:t>
            </a:r>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7"/>
          <p:cNvSpPr txBox="1"/>
          <p:nvPr>
            <p:ph type="title"/>
          </p:nvPr>
        </p:nvSpPr>
        <p:spPr>
          <a:xfrm>
            <a:off x="782622" y="231653"/>
            <a:ext cx="9783777" cy="57880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Scenario: Hack, No Hack?</a:t>
            </a:r>
            <a:endParaRPr/>
          </a:p>
        </p:txBody>
      </p:sp>
      <p:sp>
        <p:nvSpPr>
          <p:cNvPr id="252" name="Google Shape;252;p27"/>
          <p:cNvSpPr txBox="1"/>
          <p:nvPr>
            <p:ph idx="1" type="body"/>
          </p:nvPr>
        </p:nvSpPr>
        <p:spPr>
          <a:xfrm>
            <a:off x="731520" y="1509623"/>
            <a:ext cx="10728960" cy="463379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None/>
            </a:pPr>
            <a:r>
              <a:rPr lang="en-US" sz="2800"/>
              <a:t>Emily posted a picture of your friend Jayden on Instagram.  The picture makes it look as if Jayden is consuming alcohol, but you know that he wasn’t.  Your friend Jayden is very upset, and Emily refuses to take the picture down.</a:t>
            </a:r>
            <a:endParaRPr/>
          </a:p>
          <a:p>
            <a:pPr indent="0" lvl="0" marL="0" rtl="0" algn="l">
              <a:spcBef>
                <a:spcPts val="240"/>
              </a:spcBef>
              <a:spcAft>
                <a:spcPts val="0"/>
              </a:spcAft>
              <a:buClr>
                <a:schemeClr val="dk1"/>
              </a:buClr>
              <a:buSzPts val="1200"/>
              <a:buNone/>
            </a:pPr>
            <a:r>
              <a:t/>
            </a:r>
            <a:endParaRPr sz="1200"/>
          </a:p>
          <a:p>
            <a:pPr indent="0" lvl="0" marL="0" rtl="0" algn="l">
              <a:spcBef>
                <a:spcPts val="560"/>
              </a:spcBef>
              <a:spcAft>
                <a:spcPts val="0"/>
              </a:spcAft>
              <a:buClr>
                <a:schemeClr val="dk1"/>
              </a:buClr>
              <a:buSzPts val="2800"/>
              <a:buNone/>
            </a:pPr>
            <a:r>
              <a:rPr lang="en-US" sz="2800"/>
              <a:t>Jayden asks for your help in getting into</a:t>
            </a:r>
            <a:br>
              <a:rPr lang="en-US" sz="2800"/>
            </a:br>
            <a:r>
              <a:rPr lang="en-US" sz="2800"/>
              <a:t>Emily’s Instagram account to remove </a:t>
            </a:r>
            <a:br>
              <a:rPr lang="en-US" sz="2800"/>
            </a:br>
            <a:r>
              <a:rPr lang="en-US" sz="2800"/>
              <a:t>the picture. </a:t>
            </a:r>
            <a:endParaRPr/>
          </a:p>
          <a:p>
            <a:pPr indent="0" lvl="0" marL="0" rtl="0" algn="l">
              <a:spcBef>
                <a:spcPts val="560"/>
              </a:spcBef>
              <a:spcAft>
                <a:spcPts val="0"/>
              </a:spcAft>
              <a:buClr>
                <a:schemeClr val="dk1"/>
              </a:buClr>
              <a:buSzPts val="2800"/>
              <a:buNone/>
            </a:pPr>
            <a:r>
              <a:t/>
            </a:r>
            <a:endParaRPr b="1" sz="2800"/>
          </a:p>
          <a:p>
            <a:pPr indent="0" lvl="0" marL="0" rtl="0" algn="l">
              <a:spcBef>
                <a:spcPts val="480"/>
              </a:spcBef>
              <a:spcAft>
                <a:spcPts val="0"/>
              </a:spcAft>
              <a:buClr>
                <a:schemeClr val="dk1"/>
              </a:buClr>
              <a:buSzPts val="2400"/>
              <a:buNone/>
            </a:pPr>
            <a:r>
              <a:rPr b="1" lang="en-US" sz="2400"/>
              <a:t>What should you do?</a:t>
            </a:r>
            <a:endParaRPr b="1" sz="2400"/>
          </a:p>
        </p:txBody>
      </p:sp>
      <p:sp>
        <p:nvSpPr>
          <p:cNvPr id="253" name="Google Shape;253;p27"/>
          <p:cNvSpPr txBox="1"/>
          <p:nvPr>
            <p:ph idx="12" type="sldNum"/>
          </p:nvPr>
        </p:nvSpPr>
        <p:spPr>
          <a:xfrm>
            <a:off x="11265428" y="6338948"/>
            <a:ext cx="6780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54" name="Google Shape;254;p27"/>
          <p:cNvPicPr preferRelativeResize="0"/>
          <p:nvPr/>
        </p:nvPicPr>
        <p:blipFill rotWithShape="1">
          <a:blip r:embed="rId3">
            <a:alphaModFix/>
          </a:blip>
          <a:srcRect b="-502" l="0" r="10726" t="501"/>
          <a:stretch/>
        </p:blipFill>
        <p:spPr>
          <a:xfrm>
            <a:off x="8362122" y="3099291"/>
            <a:ext cx="2239618" cy="3758709"/>
          </a:xfrm>
          <a:prstGeom prst="rect">
            <a:avLst/>
          </a:prstGeom>
          <a:noFill/>
          <a:ln>
            <a:noFill/>
          </a:ln>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8"/>
          <p:cNvSpPr txBox="1"/>
          <p:nvPr>
            <p:ph type="title"/>
          </p:nvPr>
        </p:nvSpPr>
        <p:spPr>
          <a:xfrm>
            <a:off x="782622" y="231653"/>
            <a:ext cx="9783777" cy="57880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Scenario: Hack, No Hack?</a:t>
            </a:r>
            <a:endParaRPr/>
          </a:p>
        </p:txBody>
      </p:sp>
      <p:sp>
        <p:nvSpPr>
          <p:cNvPr id="261" name="Google Shape;261;p28"/>
          <p:cNvSpPr txBox="1"/>
          <p:nvPr>
            <p:ph idx="1" type="body"/>
          </p:nvPr>
        </p:nvSpPr>
        <p:spPr>
          <a:xfrm>
            <a:off x="731520" y="1509623"/>
            <a:ext cx="10728960" cy="4633793"/>
          </a:xfrm>
          <a:prstGeom prst="rect">
            <a:avLst/>
          </a:prstGeom>
          <a:noFill/>
          <a:ln>
            <a:noFill/>
          </a:ln>
        </p:spPr>
        <p:txBody>
          <a:bodyPr anchorCtr="0" anchor="t" bIns="45700" lIns="91425" spcFirstLastPara="1" rIns="91425" wrap="square" tIns="45700">
            <a:normAutofit fontScale="92500" lnSpcReduction="10000"/>
          </a:bodyPr>
          <a:lstStyle/>
          <a:p>
            <a:pPr indent="-514350" lvl="0" marL="514350" rtl="0" algn="l">
              <a:lnSpc>
                <a:spcPct val="110000"/>
              </a:lnSpc>
              <a:spcBef>
                <a:spcPts val="0"/>
              </a:spcBef>
              <a:spcAft>
                <a:spcPts val="0"/>
              </a:spcAft>
              <a:buClr>
                <a:schemeClr val="dk1"/>
              </a:buClr>
              <a:buSzPct val="100000"/>
              <a:buFont typeface="Calibri"/>
              <a:buAutoNum type="alphaUcPeriod"/>
            </a:pPr>
            <a:r>
              <a:rPr lang="en-US"/>
              <a:t>You don't want Jayden to get into trouble. So, you tell him that you're only going to help this once. Then you use a tool that you found on the Internet to help Jayden get into Emily's Instagram account and remove the picture. </a:t>
            </a:r>
            <a:endParaRPr/>
          </a:p>
          <a:p>
            <a:pPr indent="-514350" lvl="0" marL="514350" rtl="0" algn="l">
              <a:lnSpc>
                <a:spcPct val="110000"/>
              </a:lnSpc>
              <a:spcBef>
                <a:spcPts val="1200"/>
              </a:spcBef>
              <a:spcAft>
                <a:spcPts val="0"/>
              </a:spcAft>
              <a:buClr>
                <a:schemeClr val="dk1"/>
              </a:buClr>
              <a:buSzPct val="100000"/>
              <a:buFont typeface="Calibri"/>
              <a:buAutoNum type="alphaUcPeriod"/>
            </a:pPr>
            <a:r>
              <a:rPr lang="en-US"/>
              <a:t>You let Jayden know that Instagram allows people to report images that violate their rules. You help Jayden contact Instagram to have them remove the picture and you let him know that it may take a few days to get an answer. </a:t>
            </a:r>
            <a:endParaRPr/>
          </a:p>
          <a:p>
            <a:pPr indent="-514350" lvl="0" marL="514350" rtl="0" algn="l">
              <a:lnSpc>
                <a:spcPct val="110000"/>
              </a:lnSpc>
              <a:spcBef>
                <a:spcPts val="1200"/>
              </a:spcBef>
              <a:spcAft>
                <a:spcPts val="0"/>
              </a:spcAft>
              <a:buClr>
                <a:schemeClr val="dk1"/>
              </a:buClr>
              <a:buSzPct val="100000"/>
              <a:buFont typeface="Calibri"/>
              <a:buAutoNum type="alphaUcPeriod"/>
            </a:pPr>
            <a:r>
              <a:rPr lang="en-US"/>
              <a:t>You don't want to be a bad friend, so you help Jayden remove the picture. Then, you change Emily’s password so she can't repost the picture.  Later, you borrow Emily’s phone and delete the picture, so that this situation will be over. </a:t>
            </a:r>
            <a:endParaRPr/>
          </a:p>
          <a:p>
            <a:pPr indent="-514350" lvl="0" marL="514350" rtl="0" algn="l">
              <a:lnSpc>
                <a:spcPct val="110000"/>
              </a:lnSpc>
              <a:spcBef>
                <a:spcPts val="1200"/>
              </a:spcBef>
              <a:spcAft>
                <a:spcPts val="0"/>
              </a:spcAft>
              <a:buClr>
                <a:schemeClr val="dk1"/>
              </a:buClr>
              <a:buSzPct val="100000"/>
              <a:buFont typeface="Calibri"/>
              <a:buAutoNum type="alphaUcPeriod"/>
            </a:pPr>
            <a:r>
              <a:rPr lang="en-US"/>
              <a:t>You explain to Jayden that it's his fault for being in the picture in the first place and Emily shouldn’t have to take down the picture.  You also explain how things can stay on the Internet forever and that you don't want to be friends with people who don’t make good decisions. </a:t>
            </a:r>
            <a:endParaRPr/>
          </a:p>
        </p:txBody>
      </p:sp>
      <p:sp>
        <p:nvSpPr>
          <p:cNvPr id="262" name="Google Shape;262;p28"/>
          <p:cNvSpPr txBox="1"/>
          <p:nvPr>
            <p:ph idx="12" type="sldNum"/>
          </p:nvPr>
        </p:nvSpPr>
        <p:spPr>
          <a:xfrm>
            <a:off x="11265428" y="6338948"/>
            <a:ext cx="6780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9"/>
          <p:cNvSpPr txBox="1"/>
          <p:nvPr>
            <p:ph type="title"/>
          </p:nvPr>
        </p:nvSpPr>
        <p:spPr>
          <a:xfrm>
            <a:off x="782622" y="231653"/>
            <a:ext cx="9783777" cy="57880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Scenario: Hack, No Hack?</a:t>
            </a:r>
            <a:endParaRPr/>
          </a:p>
        </p:txBody>
      </p:sp>
      <p:sp>
        <p:nvSpPr>
          <p:cNvPr id="269" name="Google Shape;269;p29"/>
          <p:cNvSpPr txBox="1"/>
          <p:nvPr>
            <p:ph idx="1" type="body"/>
          </p:nvPr>
        </p:nvSpPr>
        <p:spPr>
          <a:xfrm>
            <a:off x="731520" y="1509623"/>
            <a:ext cx="10728960" cy="463379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accent1"/>
              </a:buClr>
              <a:buSzPts val="5400"/>
              <a:buNone/>
            </a:pPr>
            <a:r>
              <a:rPr lang="en-US" sz="5400">
                <a:solidFill>
                  <a:schemeClr val="accent1"/>
                </a:solidFill>
              </a:rPr>
              <a:t>Discussion</a:t>
            </a:r>
            <a:endParaRPr sz="5400">
              <a:solidFill>
                <a:schemeClr val="accent1"/>
              </a:solidFill>
            </a:endParaRPr>
          </a:p>
        </p:txBody>
      </p:sp>
      <p:sp>
        <p:nvSpPr>
          <p:cNvPr id="270" name="Google Shape;270;p29"/>
          <p:cNvSpPr txBox="1"/>
          <p:nvPr>
            <p:ph idx="12" type="sldNum"/>
          </p:nvPr>
        </p:nvSpPr>
        <p:spPr>
          <a:xfrm>
            <a:off x="11265428" y="6338948"/>
            <a:ext cx="6780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71" name="Google Shape;271;p29"/>
          <p:cNvPicPr preferRelativeResize="0"/>
          <p:nvPr/>
        </p:nvPicPr>
        <p:blipFill rotWithShape="1">
          <a:blip r:embed="rId3">
            <a:alphaModFix/>
          </a:blip>
          <a:srcRect b="-502" l="0" r="10726" t="501"/>
          <a:stretch/>
        </p:blipFill>
        <p:spPr>
          <a:xfrm>
            <a:off x="8706678" y="2531752"/>
            <a:ext cx="2577785" cy="4326248"/>
          </a:xfrm>
          <a:prstGeom prst="rect">
            <a:avLst/>
          </a:prstGeom>
          <a:noFill/>
          <a:ln>
            <a:noFill/>
          </a:ln>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0"/>
          <p:cNvSpPr txBox="1"/>
          <p:nvPr>
            <p:ph idx="1" type="body"/>
          </p:nvPr>
        </p:nvSpPr>
        <p:spPr>
          <a:xfrm>
            <a:off x="731520" y="1509623"/>
            <a:ext cx="10728960" cy="4633793"/>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chemeClr val="dk1"/>
              </a:buClr>
              <a:buSzPts val="2800"/>
              <a:buChar char="•"/>
            </a:pPr>
            <a:r>
              <a:rPr lang="en-US" sz="2800"/>
              <a:t>Understand what ethics are and why they are important</a:t>
            </a:r>
            <a:endParaRPr/>
          </a:p>
          <a:p>
            <a:pPr indent="-228600" lvl="0" marL="228600" rtl="0" algn="l">
              <a:spcBef>
                <a:spcPts val="560"/>
              </a:spcBef>
              <a:spcAft>
                <a:spcPts val="0"/>
              </a:spcAft>
              <a:buClr>
                <a:schemeClr val="dk1"/>
              </a:buClr>
              <a:buSzPts val="2800"/>
              <a:buChar char="•"/>
            </a:pPr>
            <a:r>
              <a:rPr lang="en-US" sz="2800"/>
              <a:t>Understand how to act ethically</a:t>
            </a:r>
            <a:endParaRPr/>
          </a:p>
          <a:p>
            <a:pPr indent="-228600" lvl="0" marL="228600" rtl="0" algn="l">
              <a:spcBef>
                <a:spcPts val="560"/>
              </a:spcBef>
              <a:spcAft>
                <a:spcPts val="0"/>
              </a:spcAft>
              <a:buClr>
                <a:schemeClr val="dk1"/>
              </a:buClr>
              <a:buSzPts val="2800"/>
              <a:buChar char="•"/>
            </a:pPr>
            <a:r>
              <a:rPr lang="en-US" sz="2800"/>
              <a:t>Understand the responsibility that comes with knowing and using cybersecurity principles</a:t>
            </a:r>
            <a:endParaRPr/>
          </a:p>
          <a:p>
            <a:pPr indent="-228600" lvl="0" marL="228600" rtl="0" algn="l">
              <a:spcBef>
                <a:spcPts val="560"/>
              </a:spcBef>
              <a:spcAft>
                <a:spcPts val="0"/>
              </a:spcAft>
              <a:buClr>
                <a:schemeClr val="dk1"/>
              </a:buClr>
              <a:buSzPts val="2800"/>
              <a:buChar char="•"/>
            </a:pPr>
            <a:r>
              <a:rPr lang="en-US" sz="2800"/>
              <a:t>Understand how to apply ethics to real-world situations</a:t>
            </a:r>
            <a:endParaRPr/>
          </a:p>
        </p:txBody>
      </p:sp>
      <p:sp>
        <p:nvSpPr>
          <p:cNvPr id="278" name="Google Shape;278;p30"/>
          <p:cNvSpPr txBox="1"/>
          <p:nvPr>
            <p:ph type="title"/>
          </p:nvPr>
        </p:nvSpPr>
        <p:spPr>
          <a:xfrm>
            <a:off x="782622" y="231653"/>
            <a:ext cx="9783777" cy="57880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Summary</a:t>
            </a:r>
            <a:endParaRPr/>
          </a:p>
        </p:txBody>
      </p:sp>
      <p:sp>
        <p:nvSpPr>
          <p:cNvPr id="279" name="Google Shape;279;p30"/>
          <p:cNvSpPr txBox="1"/>
          <p:nvPr>
            <p:ph idx="12" type="sldNum"/>
          </p:nvPr>
        </p:nvSpPr>
        <p:spPr>
          <a:xfrm>
            <a:off x="5756999" y="6465717"/>
            <a:ext cx="6780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6"/>
          <p:cNvSpPr txBox="1"/>
          <p:nvPr>
            <p:ph type="title"/>
          </p:nvPr>
        </p:nvSpPr>
        <p:spPr>
          <a:xfrm>
            <a:off x="782622" y="231653"/>
            <a:ext cx="9783777" cy="57880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Learning Objectives</a:t>
            </a:r>
            <a:endParaRPr/>
          </a:p>
        </p:txBody>
      </p:sp>
      <p:sp>
        <p:nvSpPr>
          <p:cNvPr id="122" name="Google Shape;122;p16"/>
          <p:cNvSpPr txBox="1"/>
          <p:nvPr>
            <p:ph idx="1" type="body"/>
          </p:nvPr>
        </p:nvSpPr>
        <p:spPr>
          <a:xfrm>
            <a:off x="731520" y="1509623"/>
            <a:ext cx="10728960" cy="4633793"/>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Clr>
                <a:schemeClr val="accent1"/>
              </a:buClr>
              <a:buSzPts val="3200"/>
              <a:buChar char="•"/>
            </a:pPr>
            <a:r>
              <a:rPr lang="en-US" sz="3200">
                <a:solidFill>
                  <a:schemeClr val="accent1"/>
                </a:solidFill>
              </a:rPr>
              <a:t>Students will understand:</a:t>
            </a:r>
            <a:endParaRPr/>
          </a:p>
          <a:p>
            <a:pPr indent="-285750" lvl="1" marL="742950" rtl="0" algn="l">
              <a:spcBef>
                <a:spcPts val="1200"/>
              </a:spcBef>
              <a:spcAft>
                <a:spcPts val="0"/>
              </a:spcAft>
              <a:buClr>
                <a:schemeClr val="dk1"/>
              </a:buClr>
              <a:buSzPts val="2800"/>
              <a:buChar char="–"/>
            </a:pPr>
            <a:r>
              <a:rPr lang="en-US" sz="2800"/>
              <a:t>What ethics are</a:t>
            </a:r>
            <a:endParaRPr/>
          </a:p>
          <a:p>
            <a:pPr indent="-285750" lvl="1" marL="742950" rtl="0" algn="l">
              <a:spcBef>
                <a:spcPts val="1200"/>
              </a:spcBef>
              <a:spcAft>
                <a:spcPts val="0"/>
              </a:spcAft>
              <a:buClr>
                <a:schemeClr val="dk1"/>
              </a:buClr>
              <a:buSzPts val="2800"/>
              <a:buChar char="–"/>
            </a:pPr>
            <a:r>
              <a:rPr lang="en-US" sz="2800"/>
              <a:t>Why ethics are important</a:t>
            </a:r>
            <a:endParaRPr/>
          </a:p>
          <a:p>
            <a:pPr indent="-285750" lvl="1" marL="742950" rtl="0" algn="l">
              <a:spcBef>
                <a:spcPts val="1200"/>
              </a:spcBef>
              <a:spcAft>
                <a:spcPts val="0"/>
              </a:spcAft>
              <a:buClr>
                <a:schemeClr val="dk1"/>
              </a:buClr>
              <a:buSzPts val="2800"/>
              <a:buChar char="–"/>
            </a:pPr>
            <a:r>
              <a:rPr lang="en-US" sz="2800"/>
              <a:t>How to act ethically</a:t>
            </a:r>
            <a:endParaRPr/>
          </a:p>
          <a:p>
            <a:pPr indent="-285750" lvl="1" marL="742950" rtl="0" algn="l">
              <a:spcBef>
                <a:spcPts val="1200"/>
              </a:spcBef>
              <a:spcAft>
                <a:spcPts val="0"/>
              </a:spcAft>
              <a:buClr>
                <a:schemeClr val="dk1"/>
              </a:buClr>
              <a:buSzPts val="2800"/>
              <a:buChar char="–"/>
            </a:pPr>
            <a:r>
              <a:rPr lang="en-US" sz="2800"/>
              <a:t>The responsibility that comes with knowing cybersecurity principles</a:t>
            </a:r>
            <a:endParaRPr/>
          </a:p>
          <a:p>
            <a:pPr indent="-285750" lvl="1" marL="742950" rtl="0" algn="l">
              <a:spcBef>
                <a:spcPts val="1200"/>
              </a:spcBef>
              <a:spcAft>
                <a:spcPts val="0"/>
              </a:spcAft>
              <a:buClr>
                <a:schemeClr val="dk1"/>
              </a:buClr>
              <a:buSzPts val="2800"/>
              <a:buChar char="–"/>
            </a:pPr>
            <a:r>
              <a:rPr lang="en-US" sz="2800"/>
              <a:t>How to apply ethics in the real world</a:t>
            </a:r>
            <a:endParaRPr/>
          </a:p>
          <a:p>
            <a:pPr indent="-88900" lvl="0" marL="228600" rtl="0" algn="l">
              <a:spcBef>
                <a:spcPts val="440"/>
              </a:spcBef>
              <a:spcAft>
                <a:spcPts val="0"/>
              </a:spcAft>
              <a:buClr>
                <a:schemeClr val="dk1"/>
              </a:buClr>
              <a:buSzPts val="2200"/>
              <a:buNone/>
            </a:pPr>
            <a:r>
              <a:t/>
            </a:r>
            <a:endParaRPr/>
          </a:p>
        </p:txBody>
      </p:sp>
      <p:sp>
        <p:nvSpPr>
          <p:cNvPr id="123" name="Google Shape;123;p16"/>
          <p:cNvSpPr txBox="1"/>
          <p:nvPr>
            <p:ph idx="12" type="sldNum"/>
          </p:nvPr>
        </p:nvSpPr>
        <p:spPr>
          <a:xfrm>
            <a:off x="11265428" y="6338948"/>
            <a:ext cx="6780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17"/>
          <p:cNvPicPr preferRelativeResize="0"/>
          <p:nvPr/>
        </p:nvPicPr>
        <p:blipFill rotWithShape="1">
          <a:blip r:embed="rId3">
            <a:alphaModFix/>
          </a:blip>
          <a:srcRect b="10316" l="0" r="0" t="0"/>
          <a:stretch/>
        </p:blipFill>
        <p:spPr>
          <a:xfrm>
            <a:off x="6577396" y="2808540"/>
            <a:ext cx="3628149" cy="3626767"/>
          </a:xfrm>
          <a:prstGeom prst="rect">
            <a:avLst/>
          </a:prstGeom>
          <a:noFill/>
          <a:ln>
            <a:noFill/>
          </a:ln>
        </p:spPr>
      </p:pic>
      <p:sp>
        <p:nvSpPr>
          <p:cNvPr id="130" name="Google Shape;130;p17"/>
          <p:cNvSpPr txBox="1"/>
          <p:nvPr>
            <p:ph type="title"/>
          </p:nvPr>
        </p:nvSpPr>
        <p:spPr>
          <a:xfrm>
            <a:off x="782622" y="231653"/>
            <a:ext cx="9783777" cy="57880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Principles of Cyber Ethics</a:t>
            </a:r>
            <a:endParaRPr/>
          </a:p>
        </p:txBody>
      </p:sp>
      <p:grpSp>
        <p:nvGrpSpPr>
          <p:cNvPr id="131" name="Google Shape;131;p17"/>
          <p:cNvGrpSpPr/>
          <p:nvPr/>
        </p:nvGrpSpPr>
        <p:grpSpPr>
          <a:xfrm>
            <a:off x="2135862" y="1509713"/>
            <a:ext cx="7855328" cy="4596969"/>
            <a:chOff x="1404024" y="0"/>
            <a:chExt cx="7855328" cy="4596969"/>
          </a:xfrm>
        </p:grpSpPr>
        <p:sp>
          <p:nvSpPr>
            <p:cNvPr id="132" name="Google Shape;132;p17"/>
            <p:cNvSpPr/>
            <p:nvPr/>
          </p:nvSpPr>
          <p:spPr>
            <a:xfrm>
              <a:off x="1421627" y="559608"/>
              <a:ext cx="3262560" cy="31151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7"/>
            <p:cNvSpPr/>
            <p:nvPr/>
          </p:nvSpPr>
          <p:spPr>
            <a:xfrm>
              <a:off x="2174930" y="676599"/>
              <a:ext cx="194521" cy="19452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7"/>
            <p:cNvSpPr/>
            <p:nvPr/>
          </p:nvSpPr>
          <p:spPr>
            <a:xfrm>
              <a:off x="1584351" y="0"/>
              <a:ext cx="2647859" cy="55960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txBox="1"/>
            <p:nvPr/>
          </p:nvSpPr>
          <p:spPr>
            <a:xfrm>
              <a:off x="1584351" y="0"/>
              <a:ext cx="2647859" cy="559608"/>
            </a:xfrm>
            <a:prstGeom prst="rect">
              <a:avLst/>
            </a:prstGeom>
            <a:noFill/>
            <a:ln>
              <a:noFill/>
            </a:ln>
          </p:spPr>
          <p:txBody>
            <a:bodyPr anchorCtr="0" anchor="ctr" bIns="40625" lIns="60950" spcFirstLastPara="1" rIns="60950" wrap="square" tIns="40625">
              <a:noAutofit/>
            </a:bodyPr>
            <a:lstStyle/>
            <a:p>
              <a:pPr indent="0" lvl="0" marL="0" marR="0" rtl="0" algn="ctr">
                <a:lnSpc>
                  <a:spcPct val="90000"/>
                </a:lnSpc>
                <a:spcBef>
                  <a:spcPts val="0"/>
                </a:spcBef>
                <a:spcAft>
                  <a:spcPts val="0"/>
                </a:spcAft>
                <a:buClr>
                  <a:schemeClr val="accent1"/>
                </a:buClr>
                <a:buSzPts val="3200"/>
                <a:buFont typeface="Calibri"/>
                <a:buNone/>
              </a:pPr>
              <a:r>
                <a:rPr b="0" i="0" lang="en-US" sz="3200" u="none" cap="none" strike="noStrike">
                  <a:solidFill>
                    <a:schemeClr val="accent1"/>
                  </a:solidFill>
                  <a:latin typeface="Calibri"/>
                  <a:ea typeface="Calibri"/>
                  <a:cs typeface="Calibri"/>
                  <a:sym typeface="Calibri"/>
                </a:rPr>
                <a:t>Do not:</a:t>
              </a:r>
              <a:endParaRPr/>
            </a:p>
          </p:txBody>
        </p:sp>
        <p:sp>
          <p:nvSpPr>
            <p:cNvPr id="136" name="Google Shape;136;p17"/>
            <p:cNvSpPr/>
            <p:nvPr/>
          </p:nvSpPr>
          <p:spPr>
            <a:xfrm>
              <a:off x="1404024" y="841282"/>
              <a:ext cx="194516" cy="194516"/>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7"/>
            <p:cNvSpPr/>
            <p:nvPr/>
          </p:nvSpPr>
          <p:spPr>
            <a:xfrm>
              <a:off x="1602269" y="711762"/>
              <a:ext cx="3552588" cy="45341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7"/>
            <p:cNvSpPr txBox="1"/>
            <p:nvPr/>
          </p:nvSpPr>
          <p:spPr>
            <a:xfrm>
              <a:off x="1602269" y="711762"/>
              <a:ext cx="3552588" cy="453418"/>
            </a:xfrm>
            <a:prstGeom prst="rect">
              <a:avLst/>
            </a:prstGeom>
            <a:noFill/>
            <a:ln>
              <a:noFill/>
            </a:ln>
          </p:spPr>
          <p:txBody>
            <a:bodyPr anchorCtr="0" anchor="ctr" bIns="99550" lIns="99550" spcFirstLastPara="1" rIns="99550" wrap="square" tIns="99550">
              <a:noAutofit/>
            </a:bodyPr>
            <a:lstStyle/>
            <a:p>
              <a:pPr indent="0" lvl="0" marL="0" marR="0" rtl="0" algn="l">
                <a:lnSpc>
                  <a:spcPct val="9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Do not use a computer to harm other people.</a:t>
              </a:r>
              <a:endParaRPr/>
            </a:p>
          </p:txBody>
        </p:sp>
        <p:sp>
          <p:nvSpPr>
            <p:cNvPr id="139" name="Google Shape;139;p17"/>
            <p:cNvSpPr/>
            <p:nvPr/>
          </p:nvSpPr>
          <p:spPr>
            <a:xfrm>
              <a:off x="1404024" y="1294701"/>
              <a:ext cx="194516" cy="194516"/>
            </a:xfrm>
            <a:prstGeom prst="rect">
              <a:avLst/>
            </a:prstGeom>
            <a:solidFill>
              <a:schemeClr val="lt1"/>
            </a:solidFill>
            <a:ln cap="flat" cmpd="sng" w="25400">
              <a:solidFill>
                <a:srgbClr val="007EF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p:nvPr/>
          </p:nvSpPr>
          <p:spPr>
            <a:xfrm>
              <a:off x="1602269" y="1165181"/>
              <a:ext cx="3552588" cy="45341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7"/>
            <p:cNvSpPr txBox="1"/>
            <p:nvPr/>
          </p:nvSpPr>
          <p:spPr>
            <a:xfrm>
              <a:off x="1602269" y="1165181"/>
              <a:ext cx="3552588" cy="453418"/>
            </a:xfrm>
            <a:prstGeom prst="rect">
              <a:avLst/>
            </a:prstGeom>
            <a:noFill/>
            <a:ln>
              <a:noFill/>
            </a:ln>
          </p:spPr>
          <p:txBody>
            <a:bodyPr anchorCtr="0" anchor="ctr" bIns="99550" lIns="99550" spcFirstLastPara="1" rIns="99550" wrap="square" tIns="99550">
              <a:noAutofit/>
            </a:bodyPr>
            <a:lstStyle/>
            <a:p>
              <a:pPr indent="0" lvl="0" marL="0" marR="0" rtl="0" algn="l">
                <a:lnSpc>
                  <a:spcPct val="9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Do not interfere with other people's computer work.</a:t>
              </a:r>
              <a:endParaRPr/>
            </a:p>
          </p:txBody>
        </p:sp>
        <p:sp>
          <p:nvSpPr>
            <p:cNvPr id="142" name="Google Shape;142;p17"/>
            <p:cNvSpPr/>
            <p:nvPr/>
          </p:nvSpPr>
          <p:spPr>
            <a:xfrm>
              <a:off x="1404024" y="1784860"/>
              <a:ext cx="194516" cy="194516"/>
            </a:xfrm>
            <a:prstGeom prst="rect">
              <a:avLst/>
            </a:prstGeom>
            <a:solidFill>
              <a:schemeClr val="lt1"/>
            </a:solidFill>
            <a:ln cap="flat" cmpd="sng" w="25400">
              <a:solidFill>
                <a:srgbClr val="2119C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7"/>
            <p:cNvSpPr/>
            <p:nvPr/>
          </p:nvSpPr>
          <p:spPr>
            <a:xfrm>
              <a:off x="1602269" y="1655344"/>
              <a:ext cx="3552588" cy="45341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
            <p:cNvSpPr txBox="1"/>
            <p:nvPr/>
          </p:nvSpPr>
          <p:spPr>
            <a:xfrm>
              <a:off x="1602269" y="1655344"/>
              <a:ext cx="3552588" cy="453418"/>
            </a:xfrm>
            <a:prstGeom prst="rect">
              <a:avLst/>
            </a:prstGeom>
            <a:noFill/>
            <a:ln>
              <a:noFill/>
            </a:ln>
          </p:spPr>
          <p:txBody>
            <a:bodyPr anchorCtr="0" anchor="ctr" bIns="99550" lIns="99550" spcFirstLastPara="1" rIns="99550" wrap="square" tIns="99550">
              <a:noAutofit/>
            </a:bodyPr>
            <a:lstStyle/>
            <a:p>
              <a:pPr indent="0" lvl="0" marL="0" marR="0" rtl="0" algn="l">
                <a:lnSpc>
                  <a:spcPct val="9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Do not snoop around in other people's computer files.</a:t>
              </a:r>
              <a:endParaRPr/>
            </a:p>
          </p:txBody>
        </p:sp>
        <p:sp>
          <p:nvSpPr>
            <p:cNvPr id="145" name="Google Shape;145;p17"/>
            <p:cNvSpPr/>
            <p:nvPr/>
          </p:nvSpPr>
          <p:spPr>
            <a:xfrm>
              <a:off x="1404024" y="2238278"/>
              <a:ext cx="194516" cy="194516"/>
            </a:xfrm>
            <a:prstGeom prst="rect">
              <a:avLst/>
            </a:prstGeom>
            <a:solidFill>
              <a:schemeClr val="lt1"/>
            </a:solidFill>
            <a:ln cap="flat" cmpd="sng" w="25400">
              <a:solidFill>
                <a:srgbClr val="007EF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7"/>
            <p:cNvSpPr/>
            <p:nvPr/>
          </p:nvSpPr>
          <p:spPr>
            <a:xfrm>
              <a:off x="1602269" y="2127135"/>
              <a:ext cx="3552588" cy="45341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7"/>
            <p:cNvSpPr txBox="1"/>
            <p:nvPr/>
          </p:nvSpPr>
          <p:spPr>
            <a:xfrm>
              <a:off x="1602269" y="2127135"/>
              <a:ext cx="3552588" cy="453418"/>
            </a:xfrm>
            <a:prstGeom prst="rect">
              <a:avLst/>
            </a:prstGeom>
            <a:noFill/>
            <a:ln>
              <a:noFill/>
            </a:ln>
          </p:spPr>
          <p:txBody>
            <a:bodyPr anchorCtr="0" anchor="ctr" bIns="99550" lIns="99550" spcFirstLastPara="1" rIns="99550" wrap="square" tIns="99550">
              <a:noAutofit/>
            </a:bodyPr>
            <a:lstStyle/>
            <a:p>
              <a:pPr indent="0" lvl="0" marL="0" marR="0" rtl="0" algn="l">
                <a:lnSpc>
                  <a:spcPct val="9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Do not use a computer to steal.</a:t>
              </a:r>
              <a:endParaRPr/>
            </a:p>
          </p:txBody>
        </p:sp>
        <p:sp>
          <p:nvSpPr>
            <p:cNvPr id="148" name="Google Shape;148;p17"/>
            <p:cNvSpPr/>
            <p:nvPr/>
          </p:nvSpPr>
          <p:spPr>
            <a:xfrm>
              <a:off x="1404024" y="2691697"/>
              <a:ext cx="194516" cy="194516"/>
            </a:xfrm>
            <a:prstGeom prst="rect">
              <a:avLst/>
            </a:prstGeom>
            <a:solidFill>
              <a:schemeClr val="lt1"/>
            </a:solidFill>
            <a:ln cap="flat" cmpd="sng" w="25400">
              <a:solidFill>
                <a:srgbClr val="7FCFF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7"/>
            <p:cNvSpPr/>
            <p:nvPr/>
          </p:nvSpPr>
          <p:spPr>
            <a:xfrm>
              <a:off x="1602269" y="2580554"/>
              <a:ext cx="3552588" cy="45341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7"/>
            <p:cNvSpPr txBox="1"/>
            <p:nvPr/>
          </p:nvSpPr>
          <p:spPr>
            <a:xfrm>
              <a:off x="1602269" y="2580554"/>
              <a:ext cx="3552588" cy="453418"/>
            </a:xfrm>
            <a:prstGeom prst="rect">
              <a:avLst/>
            </a:prstGeom>
            <a:noFill/>
            <a:ln>
              <a:noFill/>
            </a:ln>
          </p:spPr>
          <p:txBody>
            <a:bodyPr anchorCtr="0" anchor="ctr" bIns="99550" lIns="99550" spcFirstLastPara="1" rIns="99550" wrap="square" tIns="99550">
              <a:noAutofit/>
            </a:bodyPr>
            <a:lstStyle/>
            <a:p>
              <a:pPr indent="0" lvl="0" marL="0" marR="0" rtl="0" algn="l">
                <a:lnSpc>
                  <a:spcPct val="9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Do not use a computer to bear false witness.</a:t>
              </a:r>
              <a:endParaRPr/>
            </a:p>
          </p:txBody>
        </p:sp>
        <p:sp>
          <p:nvSpPr>
            <p:cNvPr id="151" name="Google Shape;151;p17"/>
            <p:cNvSpPr/>
            <p:nvPr/>
          </p:nvSpPr>
          <p:spPr>
            <a:xfrm>
              <a:off x="1404024" y="3163485"/>
              <a:ext cx="194516" cy="194516"/>
            </a:xfrm>
            <a:prstGeom prst="rect">
              <a:avLst/>
            </a:prstGeom>
            <a:solidFill>
              <a:schemeClr val="lt1"/>
            </a:solidFill>
            <a:ln cap="flat" cmpd="sng" w="25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
            <p:cNvSpPr/>
            <p:nvPr/>
          </p:nvSpPr>
          <p:spPr>
            <a:xfrm>
              <a:off x="1602269" y="3033973"/>
              <a:ext cx="3552588" cy="45341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7"/>
            <p:cNvSpPr txBox="1"/>
            <p:nvPr/>
          </p:nvSpPr>
          <p:spPr>
            <a:xfrm>
              <a:off x="1602269" y="3033973"/>
              <a:ext cx="3552588" cy="453418"/>
            </a:xfrm>
            <a:prstGeom prst="rect">
              <a:avLst/>
            </a:prstGeom>
            <a:noFill/>
            <a:ln>
              <a:noFill/>
            </a:ln>
          </p:spPr>
          <p:txBody>
            <a:bodyPr anchorCtr="0" anchor="ctr" bIns="99550" lIns="99550" spcFirstLastPara="1" rIns="99550" wrap="square" tIns="99550">
              <a:noAutofit/>
            </a:bodyPr>
            <a:lstStyle/>
            <a:p>
              <a:pPr indent="0" lvl="0" marL="0" marR="0" rtl="0" algn="l">
                <a:lnSpc>
                  <a:spcPct val="9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Do not copy or use proprietary software for which you have not paid. </a:t>
              </a:r>
              <a:endParaRPr/>
            </a:p>
          </p:txBody>
        </p:sp>
        <p:sp>
          <p:nvSpPr>
            <p:cNvPr id="154" name="Google Shape;154;p17"/>
            <p:cNvSpPr/>
            <p:nvPr/>
          </p:nvSpPr>
          <p:spPr>
            <a:xfrm>
              <a:off x="1404024" y="3760469"/>
              <a:ext cx="194516" cy="194516"/>
            </a:xfrm>
            <a:prstGeom prst="rect">
              <a:avLst/>
            </a:prstGeom>
            <a:solidFill>
              <a:schemeClr val="lt1"/>
            </a:solidFill>
            <a:ln cap="flat" cmpd="sng" w="25400">
              <a:solidFill>
                <a:srgbClr val="007EF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7"/>
            <p:cNvSpPr/>
            <p:nvPr/>
          </p:nvSpPr>
          <p:spPr>
            <a:xfrm>
              <a:off x="1602269" y="3630952"/>
              <a:ext cx="3552588" cy="45341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
            <p:cNvSpPr txBox="1"/>
            <p:nvPr/>
          </p:nvSpPr>
          <p:spPr>
            <a:xfrm>
              <a:off x="1602269" y="3630952"/>
              <a:ext cx="3552588" cy="453418"/>
            </a:xfrm>
            <a:prstGeom prst="rect">
              <a:avLst/>
            </a:prstGeom>
            <a:noFill/>
            <a:ln>
              <a:noFill/>
            </a:ln>
          </p:spPr>
          <p:txBody>
            <a:bodyPr anchorCtr="0" anchor="ctr" bIns="99550" lIns="99550" spcFirstLastPara="1" rIns="99550" wrap="square" tIns="99550">
              <a:noAutofit/>
            </a:bodyPr>
            <a:lstStyle/>
            <a:p>
              <a:pPr indent="0" lvl="0" marL="0" marR="0" rtl="0" algn="l">
                <a:lnSpc>
                  <a:spcPct val="9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Do not use other people's computer resources without authorization or proper compensation.</a:t>
              </a:r>
              <a:endParaRPr/>
            </a:p>
          </p:txBody>
        </p:sp>
        <p:sp>
          <p:nvSpPr>
            <p:cNvPr id="157" name="Google Shape;157;p17"/>
            <p:cNvSpPr/>
            <p:nvPr/>
          </p:nvSpPr>
          <p:spPr>
            <a:xfrm>
              <a:off x="1404026" y="4273085"/>
              <a:ext cx="194516" cy="194516"/>
            </a:xfrm>
            <a:prstGeom prst="rect">
              <a:avLst/>
            </a:prstGeom>
            <a:solidFill>
              <a:schemeClr val="lt1"/>
            </a:solidFill>
            <a:ln cap="flat" cmpd="sng" w="25400">
              <a:solidFill>
                <a:srgbClr val="2119C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p:nvPr/>
          </p:nvSpPr>
          <p:spPr>
            <a:xfrm>
              <a:off x="1602244" y="4143551"/>
              <a:ext cx="3552588" cy="45341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txBox="1"/>
            <p:nvPr/>
          </p:nvSpPr>
          <p:spPr>
            <a:xfrm>
              <a:off x="1602244" y="4143551"/>
              <a:ext cx="3552588" cy="453418"/>
            </a:xfrm>
            <a:prstGeom prst="rect">
              <a:avLst/>
            </a:prstGeom>
            <a:noFill/>
            <a:ln>
              <a:noFill/>
            </a:ln>
          </p:spPr>
          <p:txBody>
            <a:bodyPr anchorCtr="0" anchor="ctr" bIns="99550" lIns="99550" spcFirstLastPara="1" rIns="99550" wrap="square" tIns="99550">
              <a:noAutofit/>
            </a:bodyPr>
            <a:lstStyle/>
            <a:p>
              <a:pPr indent="0" lvl="0" marL="0" marR="0" rtl="0" algn="l">
                <a:lnSpc>
                  <a:spcPct val="9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Do not appropriate other people's intellectual output.</a:t>
              </a:r>
              <a:endParaRPr/>
            </a:p>
          </p:txBody>
        </p:sp>
        <p:sp>
          <p:nvSpPr>
            <p:cNvPr id="160" name="Google Shape;160;p17"/>
            <p:cNvSpPr/>
            <p:nvPr/>
          </p:nvSpPr>
          <p:spPr>
            <a:xfrm>
              <a:off x="5426576" y="556704"/>
              <a:ext cx="3308183" cy="31151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p:nvPr/>
          </p:nvSpPr>
          <p:spPr>
            <a:xfrm>
              <a:off x="5882723" y="676599"/>
              <a:ext cx="194521" cy="19452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p:nvPr/>
          </p:nvSpPr>
          <p:spPr>
            <a:xfrm>
              <a:off x="5811231" y="0"/>
              <a:ext cx="3234148" cy="55960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txBox="1"/>
            <p:nvPr/>
          </p:nvSpPr>
          <p:spPr>
            <a:xfrm>
              <a:off x="5811231" y="0"/>
              <a:ext cx="3234148" cy="559608"/>
            </a:xfrm>
            <a:prstGeom prst="rect">
              <a:avLst/>
            </a:prstGeom>
            <a:noFill/>
            <a:ln>
              <a:noFill/>
            </a:ln>
          </p:spPr>
          <p:txBody>
            <a:bodyPr anchorCtr="0" anchor="ctr" bIns="40625" lIns="60950" spcFirstLastPara="1" rIns="60950" wrap="square" tIns="40625">
              <a:noAutofit/>
            </a:bodyPr>
            <a:lstStyle/>
            <a:p>
              <a:pPr indent="0" lvl="0" marL="0" marR="0" rtl="0" algn="ctr">
                <a:lnSpc>
                  <a:spcPct val="90000"/>
                </a:lnSpc>
                <a:spcBef>
                  <a:spcPts val="0"/>
                </a:spcBef>
                <a:spcAft>
                  <a:spcPts val="0"/>
                </a:spcAft>
                <a:buClr>
                  <a:schemeClr val="accent1"/>
                </a:buClr>
                <a:buSzPts val="3200"/>
                <a:buFont typeface="Calibri"/>
                <a:buNone/>
              </a:pPr>
              <a:r>
                <a:rPr b="0" i="0" lang="en-US" sz="3200" u="none" cap="none" strike="noStrike">
                  <a:solidFill>
                    <a:schemeClr val="accent1"/>
                  </a:solidFill>
                  <a:latin typeface="Calibri"/>
                  <a:ea typeface="Calibri"/>
                  <a:cs typeface="Calibri"/>
                  <a:sym typeface="Calibri"/>
                </a:rPr>
                <a:t>Do:</a:t>
              </a:r>
              <a:endParaRPr/>
            </a:p>
          </p:txBody>
        </p:sp>
        <p:sp>
          <p:nvSpPr>
            <p:cNvPr id="164" name="Google Shape;164;p17"/>
            <p:cNvSpPr/>
            <p:nvPr/>
          </p:nvSpPr>
          <p:spPr>
            <a:xfrm>
              <a:off x="5673237" y="829251"/>
              <a:ext cx="194516" cy="194516"/>
            </a:xfrm>
            <a:prstGeom prst="rect">
              <a:avLst/>
            </a:prstGeom>
            <a:solidFill>
              <a:schemeClr val="lt1"/>
            </a:solidFill>
            <a:ln cap="flat" cmpd="sng" w="25400">
              <a:solidFill>
                <a:srgbClr val="007EF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
            <p:cNvSpPr/>
            <p:nvPr/>
          </p:nvSpPr>
          <p:spPr>
            <a:xfrm>
              <a:off x="5978526" y="711762"/>
              <a:ext cx="3280826" cy="45341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7"/>
            <p:cNvSpPr txBox="1"/>
            <p:nvPr/>
          </p:nvSpPr>
          <p:spPr>
            <a:xfrm>
              <a:off x="5978526" y="711762"/>
              <a:ext cx="3280826" cy="453418"/>
            </a:xfrm>
            <a:prstGeom prst="rect">
              <a:avLst/>
            </a:prstGeom>
            <a:noFill/>
            <a:ln>
              <a:noFill/>
            </a:ln>
          </p:spPr>
          <p:txBody>
            <a:bodyPr anchorCtr="0" anchor="ctr" bIns="85325" lIns="85325" spcFirstLastPara="1" rIns="85325" wrap="square" tIns="85325">
              <a:noAutofit/>
            </a:bodyPr>
            <a:lstStyle/>
            <a:p>
              <a:pPr indent="0" lvl="0" marL="0" marR="0" rtl="0" algn="l">
                <a:lnSpc>
                  <a:spcPct val="9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Do think about the social consequences of the program you are writing or the system you are designing.</a:t>
              </a:r>
              <a:endParaRPr/>
            </a:p>
          </p:txBody>
        </p:sp>
        <p:sp>
          <p:nvSpPr>
            <p:cNvPr id="167" name="Google Shape;167;p17"/>
            <p:cNvSpPr/>
            <p:nvPr/>
          </p:nvSpPr>
          <p:spPr>
            <a:xfrm>
              <a:off x="5673237" y="1411261"/>
              <a:ext cx="194516" cy="194516"/>
            </a:xfrm>
            <a:prstGeom prst="rect">
              <a:avLst/>
            </a:prstGeom>
            <a:solidFill>
              <a:schemeClr val="lt1"/>
            </a:solidFill>
            <a:ln cap="flat" cmpd="sng" w="25400">
              <a:solidFill>
                <a:srgbClr val="7FCFF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7"/>
            <p:cNvSpPr/>
            <p:nvPr/>
          </p:nvSpPr>
          <p:spPr>
            <a:xfrm>
              <a:off x="5978526" y="1293788"/>
              <a:ext cx="3280826" cy="45341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7"/>
            <p:cNvSpPr txBox="1"/>
            <p:nvPr/>
          </p:nvSpPr>
          <p:spPr>
            <a:xfrm>
              <a:off x="5978526" y="1293788"/>
              <a:ext cx="3280826" cy="453418"/>
            </a:xfrm>
            <a:prstGeom prst="rect">
              <a:avLst/>
            </a:prstGeom>
            <a:noFill/>
            <a:ln>
              <a:noFill/>
            </a:ln>
          </p:spPr>
          <p:txBody>
            <a:bodyPr anchorCtr="0" anchor="ctr" bIns="85325" lIns="85325" spcFirstLastPara="1" rIns="85325" wrap="square" tIns="85325">
              <a:noAutofit/>
            </a:bodyPr>
            <a:lstStyle/>
            <a:p>
              <a:pPr indent="0" lvl="0" marL="0" marR="0" rtl="0" algn="l">
                <a:lnSpc>
                  <a:spcPct val="9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Do always use a computer in ways that ensure consideration and respect for your fellow humans.</a:t>
              </a:r>
              <a:endParaRPr/>
            </a:p>
          </p:txBody>
        </p:sp>
      </p:grpSp>
      <p:sp>
        <p:nvSpPr>
          <p:cNvPr id="170" name="Google Shape;170;p17"/>
          <p:cNvSpPr txBox="1"/>
          <p:nvPr>
            <p:ph idx="12" type="sldNum"/>
          </p:nvPr>
        </p:nvSpPr>
        <p:spPr>
          <a:xfrm>
            <a:off x="11265428" y="6338948"/>
            <a:ext cx="6780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18"/>
          <p:cNvPicPr preferRelativeResize="0"/>
          <p:nvPr/>
        </p:nvPicPr>
        <p:blipFill rotWithShape="1">
          <a:blip r:embed="rId3">
            <a:alphaModFix/>
          </a:blip>
          <a:srcRect b="0" l="0" r="0" t="0"/>
          <a:stretch/>
        </p:blipFill>
        <p:spPr>
          <a:xfrm>
            <a:off x="7067491" y="2315242"/>
            <a:ext cx="4559300" cy="4556010"/>
          </a:xfrm>
          <a:prstGeom prst="rect">
            <a:avLst/>
          </a:prstGeom>
          <a:noFill/>
          <a:ln>
            <a:noFill/>
          </a:ln>
        </p:spPr>
      </p:pic>
      <p:sp>
        <p:nvSpPr>
          <p:cNvPr id="177" name="Google Shape;177;p18"/>
          <p:cNvSpPr txBox="1"/>
          <p:nvPr>
            <p:ph type="title"/>
          </p:nvPr>
        </p:nvSpPr>
        <p:spPr>
          <a:xfrm>
            <a:off x="782622" y="231653"/>
            <a:ext cx="9783777" cy="57880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a:t>
            </a:r>
            <a:endParaRPr/>
          </a:p>
        </p:txBody>
      </p:sp>
      <p:sp>
        <p:nvSpPr>
          <p:cNvPr id="178" name="Google Shape;178;p18"/>
          <p:cNvSpPr txBox="1"/>
          <p:nvPr>
            <p:ph idx="1" type="body"/>
          </p:nvPr>
        </p:nvSpPr>
        <p:spPr>
          <a:xfrm>
            <a:off x="731520" y="1509623"/>
            <a:ext cx="10728960" cy="4633793"/>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chemeClr val="dk1"/>
              </a:buClr>
              <a:buSzPts val="3200"/>
              <a:buChar char="•"/>
            </a:pPr>
            <a:r>
              <a:rPr lang="en-US" sz="3200"/>
              <a:t>Ethics is about right and wrong</a:t>
            </a:r>
            <a:endParaRPr/>
          </a:p>
          <a:p>
            <a:pPr indent="-228600" lvl="0" marL="228600" rtl="0" algn="l">
              <a:spcBef>
                <a:spcPts val="640"/>
              </a:spcBef>
              <a:spcAft>
                <a:spcPts val="0"/>
              </a:spcAft>
              <a:buClr>
                <a:schemeClr val="dk1"/>
              </a:buClr>
              <a:buSzPts val="3200"/>
              <a:buChar char="•"/>
            </a:pPr>
            <a:r>
              <a:rPr lang="en-US" sz="3200"/>
              <a:t>What is right?</a:t>
            </a:r>
            <a:endParaRPr/>
          </a:p>
          <a:p>
            <a:pPr indent="-228600" lvl="0" marL="228600" rtl="0" algn="l">
              <a:spcBef>
                <a:spcPts val="640"/>
              </a:spcBef>
              <a:spcAft>
                <a:spcPts val="0"/>
              </a:spcAft>
              <a:buClr>
                <a:schemeClr val="dk1"/>
              </a:buClr>
              <a:buSzPts val="3200"/>
              <a:buChar char="•"/>
            </a:pPr>
            <a:r>
              <a:rPr lang="en-US" sz="3200"/>
              <a:t>What is wrong?</a:t>
            </a:r>
            <a:endParaRPr/>
          </a:p>
          <a:p>
            <a:pPr indent="-228600" lvl="0" marL="228600" rtl="0" algn="l">
              <a:spcBef>
                <a:spcPts val="640"/>
              </a:spcBef>
              <a:spcAft>
                <a:spcPts val="0"/>
              </a:spcAft>
              <a:buClr>
                <a:schemeClr val="dk1"/>
              </a:buClr>
              <a:buSzPts val="3200"/>
              <a:buChar char="•"/>
            </a:pPr>
            <a:r>
              <a:rPr lang="en-US" sz="3200"/>
              <a:t>How do we know?</a:t>
            </a:r>
            <a:endParaRPr/>
          </a:p>
        </p:txBody>
      </p:sp>
      <p:sp>
        <p:nvSpPr>
          <p:cNvPr id="179" name="Google Shape;179;p18"/>
          <p:cNvSpPr txBox="1"/>
          <p:nvPr>
            <p:ph idx="12" type="sldNum"/>
          </p:nvPr>
        </p:nvSpPr>
        <p:spPr>
          <a:xfrm>
            <a:off x="11265428" y="6338948"/>
            <a:ext cx="6780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19"/>
          <p:cNvPicPr preferRelativeResize="0"/>
          <p:nvPr/>
        </p:nvPicPr>
        <p:blipFill rotWithShape="1">
          <a:blip r:embed="rId3">
            <a:alphaModFix/>
          </a:blip>
          <a:srcRect b="0" l="0" r="0" t="25597"/>
          <a:stretch/>
        </p:blipFill>
        <p:spPr>
          <a:xfrm>
            <a:off x="7732672" y="4393962"/>
            <a:ext cx="3314773" cy="2464038"/>
          </a:xfrm>
          <a:prstGeom prst="rect">
            <a:avLst/>
          </a:prstGeom>
          <a:noFill/>
          <a:ln>
            <a:noFill/>
          </a:ln>
        </p:spPr>
      </p:pic>
      <p:sp>
        <p:nvSpPr>
          <p:cNvPr id="186" name="Google Shape;186;p19"/>
          <p:cNvSpPr txBox="1"/>
          <p:nvPr>
            <p:ph type="title"/>
          </p:nvPr>
        </p:nvSpPr>
        <p:spPr>
          <a:xfrm>
            <a:off x="782622" y="231653"/>
            <a:ext cx="9783777" cy="57880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Why Ethics?</a:t>
            </a:r>
            <a:endParaRPr/>
          </a:p>
        </p:txBody>
      </p:sp>
      <p:sp>
        <p:nvSpPr>
          <p:cNvPr id="187" name="Google Shape;187;p19"/>
          <p:cNvSpPr txBox="1"/>
          <p:nvPr>
            <p:ph idx="1" type="body"/>
          </p:nvPr>
        </p:nvSpPr>
        <p:spPr>
          <a:xfrm>
            <a:off x="731520" y="1509623"/>
            <a:ext cx="10728960" cy="463379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2400"/>
              <a:buNone/>
            </a:pPr>
            <a:r>
              <a:rPr lang="en-US" sz="2400">
                <a:solidFill>
                  <a:schemeClr val="accent1"/>
                </a:solidFill>
              </a:rPr>
              <a:t>We all need ethics because they help us determine what is right and wrong. </a:t>
            </a:r>
            <a:endParaRPr/>
          </a:p>
          <a:p>
            <a:pPr indent="0" lvl="0" marL="0" rtl="0" algn="l">
              <a:spcBef>
                <a:spcPts val="480"/>
              </a:spcBef>
              <a:spcAft>
                <a:spcPts val="0"/>
              </a:spcAft>
              <a:buClr>
                <a:schemeClr val="accent1"/>
              </a:buClr>
              <a:buSzPts val="2400"/>
              <a:buNone/>
            </a:pPr>
            <a:r>
              <a:rPr lang="en-US" sz="2400">
                <a:solidFill>
                  <a:schemeClr val="accent1"/>
                </a:solidFill>
              </a:rPr>
              <a:t> </a:t>
            </a:r>
            <a:endParaRPr/>
          </a:p>
          <a:p>
            <a:pPr indent="-228600" lvl="0" marL="228600" rtl="0" algn="l">
              <a:spcBef>
                <a:spcPts val="480"/>
              </a:spcBef>
              <a:spcAft>
                <a:spcPts val="0"/>
              </a:spcAft>
              <a:buClr>
                <a:schemeClr val="dk1"/>
              </a:buClr>
              <a:buSzPts val="2400"/>
              <a:buChar char="•"/>
            </a:pPr>
            <a:r>
              <a:rPr lang="en-US" sz="2400"/>
              <a:t>Promotes a sense of fairness </a:t>
            </a:r>
            <a:endParaRPr/>
          </a:p>
          <a:p>
            <a:pPr indent="-228600" lvl="0" marL="228600" rtl="0" algn="l">
              <a:spcBef>
                <a:spcPts val="480"/>
              </a:spcBef>
              <a:spcAft>
                <a:spcPts val="0"/>
              </a:spcAft>
              <a:buClr>
                <a:schemeClr val="dk1"/>
              </a:buClr>
              <a:buSzPts val="2400"/>
              <a:buChar char="•"/>
            </a:pPr>
            <a:r>
              <a:rPr lang="en-US" sz="2400"/>
              <a:t>Creates a set of rules or acceptable behaviors</a:t>
            </a:r>
            <a:endParaRPr/>
          </a:p>
          <a:p>
            <a:pPr indent="-228600" lvl="0" marL="228600" rtl="0" algn="l">
              <a:spcBef>
                <a:spcPts val="480"/>
              </a:spcBef>
              <a:spcAft>
                <a:spcPts val="0"/>
              </a:spcAft>
              <a:buClr>
                <a:schemeClr val="dk1"/>
              </a:buClr>
              <a:buSzPts val="2400"/>
              <a:buChar char="•"/>
            </a:pPr>
            <a:r>
              <a:rPr lang="en-US" sz="2400"/>
              <a:t>Ethical practices help us identify what unacceptable behavior “looks” and “feels” like</a:t>
            </a:r>
            <a:endParaRPr/>
          </a:p>
          <a:p>
            <a:pPr indent="-285750" lvl="0" marL="285750" rtl="0" algn="l">
              <a:spcBef>
                <a:spcPts val="480"/>
              </a:spcBef>
              <a:spcAft>
                <a:spcPts val="0"/>
              </a:spcAft>
              <a:buClr>
                <a:schemeClr val="dk1"/>
              </a:buClr>
              <a:buSzPts val="2400"/>
              <a:buFont typeface="Arial"/>
              <a:buChar char="•"/>
            </a:pPr>
            <a:r>
              <a:rPr lang="en-US" sz="2400"/>
              <a:t>They help us determine how to act in a given situation.</a:t>
            </a:r>
            <a:endParaRPr/>
          </a:p>
          <a:p>
            <a:pPr indent="-285750" lvl="0" marL="285750" rtl="0" algn="l">
              <a:spcBef>
                <a:spcPts val="480"/>
              </a:spcBef>
              <a:spcAft>
                <a:spcPts val="0"/>
              </a:spcAft>
              <a:buClr>
                <a:schemeClr val="dk1"/>
              </a:buClr>
              <a:buSzPts val="2400"/>
              <a:buFont typeface="Arial"/>
              <a:buChar char="•"/>
            </a:pPr>
            <a:r>
              <a:rPr lang="en-US" sz="2400"/>
              <a:t>They can help us identify unethical behavior.</a:t>
            </a:r>
            <a:endParaRPr/>
          </a:p>
          <a:p>
            <a:pPr indent="0" lvl="0" marL="0" rtl="0" algn="l">
              <a:spcBef>
                <a:spcPts val="480"/>
              </a:spcBef>
              <a:spcAft>
                <a:spcPts val="0"/>
              </a:spcAft>
              <a:buClr>
                <a:schemeClr val="dk1"/>
              </a:buClr>
              <a:buSzPts val="2400"/>
              <a:buNone/>
            </a:pPr>
            <a:r>
              <a:t/>
            </a:r>
            <a:endParaRPr sz="2400"/>
          </a:p>
        </p:txBody>
      </p:sp>
      <p:sp>
        <p:nvSpPr>
          <p:cNvPr id="188" name="Google Shape;188;p19"/>
          <p:cNvSpPr txBox="1"/>
          <p:nvPr>
            <p:ph idx="12" type="sldNum"/>
          </p:nvPr>
        </p:nvSpPr>
        <p:spPr>
          <a:xfrm>
            <a:off x="11265428" y="6338948"/>
            <a:ext cx="6780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20"/>
          <p:cNvPicPr preferRelativeResize="0"/>
          <p:nvPr/>
        </p:nvPicPr>
        <p:blipFill rotWithShape="1">
          <a:blip r:embed="rId3">
            <a:alphaModFix/>
          </a:blip>
          <a:srcRect b="4251" l="21703" r="25714" t="0"/>
          <a:stretch/>
        </p:blipFill>
        <p:spPr>
          <a:xfrm flipH="1">
            <a:off x="9647852" y="1904875"/>
            <a:ext cx="1815548" cy="4953125"/>
          </a:xfrm>
          <a:prstGeom prst="rect">
            <a:avLst/>
          </a:prstGeom>
          <a:noFill/>
          <a:ln>
            <a:noFill/>
          </a:ln>
        </p:spPr>
      </p:pic>
      <p:sp>
        <p:nvSpPr>
          <p:cNvPr id="195" name="Google Shape;195;p20"/>
          <p:cNvSpPr txBox="1"/>
          <p:nvPr>
            <p:ph type="title"/>
          </p:nvPr>
        </p:nvSpPr>
        <p:spPr>
          <a:xfrm>
            <a:off x="782622" y="231653"/>
            <a:ext cx="9783777" cy="57880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What is Ethics?</a:t>
            </a:r>
            <a:endParaRPr/>
          </a:p>
        </p:txBody>
      </p:sp>
      <p:sp>
        <p:nvSpPr>
          <p:cNvPr id="196" name="Google Shape;196;p20"/>
          <p:cNvSpPr txBox="1"/>
          <p:nvPr>
            <p:ph idx="1" type="body"/>
          </p:nvPr>
        </p:nvSpPr>
        <p:spPr>
          <a:xfrm>
            <a:off x="731520" y="1509623"/>
            <a:ext cx="10728960" cy="4633793"/>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chemeClr val="dk1"/>
              </a:buClr>
              <a:buSzPts val="2800"/>
              <a:buChar char="•"/>
            </a:pPr>
            <a:r>
              <a:rPr lang="en-US" sz="2800"/>
              <a:t>Standards for right and wrong</a:t>
            </a:r>
            <a:endParaRPr/>
          </a:p>
          <a:p>
            <a:pPr indent="-285750" lvl="1" marL="742950" rtl="0" algn="l">
              <a:spcBef>
                <a:spcPts val="560"/>
              </a:spcBef>
              <a:spcAft>
                <a:spcPts val="0"/>
              </a:spcAft>
              <a:buClr>
                <a:schemeClr val="dk1"/>
              </a:buClr>
              <a:buSzPts val="2800"/>
              <a:buChar char="–"/>
            </a:pPr>
            <a:r>
              <a:rPr lang="en-US" sz="2800"/>
              <a:t>What we should do in different situations</a:t>
            </a:r>
            <a:endParaRPr/>
          </a:p>
          <a:p>
            <a:pPr indent="-285750" lvl="1" marL="742950" rtl="0" algn="l">
              <a:spcBef>
                <a:spcPts val="560"/>
              </a:spcBef>
              <a:spcAft>
                <a:spcPts val="0"/>
              </a:spcAft>
              <a:buClr>
                <a:schemeClr val="dk1"/>
              </a:buClr>
              <a:buSzPts val="2800"/>
              <a:buChar char="–"/>
            </a:pPr>
            <a:r>
              <a:rPr lang="en-US" sz="2800"/>
              <a:t>Can be both written and unwritten </a:t>
            </a:r>
            <a:endParaRPr/>
          </a:p>
          <a:p>
            <a:pPr indent="-228600" lvl="2" marL="1143000" rtl="0" algn="l">
              <a:spcBef>
                <a:spcPts val="560"/>
              </a:spcBef>
              <a:spcAft>
                <a:spcPts val="0"/>
              </a:spcAft>
              <a:buClr>
                <a:schemeClr val="dk1"/>
              </a:buClr>
              <a:buSzPts val="2800"/>
              <a:buChar char="•"/>
            </a:pPr>
            <a:r>
              <a:rPr lang="en-US" sz="2800"/>
              <a:t>Written: company mission statements, school</a:t>
            </a:r>
            <a:br>
              <a:rPr lang="en-US" sz="2800"/>
            </a:br>
            <a:r>
              <a:rPr lang="en-US" sz="2800"/>
              <a:t>policies on academic dishonesty</a:t>
            </a:r>
            <a:endParaRPr/>
          </a:p>
          <a:p>
            <a:pPr indent="-228600" lvl="2" marL="1143000" rtl="0" algn="l">
              <a:spcBef>
                <a:spcPts val="560"/>
              </a:spcBef>
              <a:spcAft>
                <a:spcPts val="0"/>
              </a:spcAft>
              <a:buClr>
                <a:schemeClr val="dk1"/>
              </a:buClr>
              <a:buSzPts val="2800"/>
              <a:buChar char="•"/>
            </a:pPr>
            <a:r>
              <a:rPr lang="en-US" sz="2800"/>
              <a:t>Unwritten: don’t “cut” in a line, opening doors</a:t>
            </a:r>
            <a:br>
              <a:rPr lang="en-US" sz="2800"/>
            </a:br>
            <a:r>
              <a:rPr lang="en-US" sz="2800"/>
              <a:t> or holding elevators for people</a:t>
            </a:r>
            <a:endParaRPr/>
          </a:p>
          <a:p>
            <a:pPr indent="0" lvl="0" marL="0" rtl="0" algn="l">
              <a:spcBef>
                <a:spcPts val="440"/>
              </a:spcBef>
              <a:spcAft>
                <a:spcPts val="0"/>
              </a:spcAft>
              <a:buClr>
                <a:schemeClr val="dk1"/>
              </a:buClr>
              <a:buSzPts val="2200"/>
              <a:buNone/>
            </a:pPr>
            <a:r>
              <a:t/>
            </a:r>
            <a:endParaRPr/>
          </a:p>
        </p:txBody>
      </p:sp>
      <p:sp>
        <p:nvSpPr>
          <p:cNvPr id="197" name="Google Shape;197;p20"/>
          <p:cNvSpPr txBox="1"/>
          <p:nvPr>
            <p:ph idx="12" type="sldNum"/>
          </p:nvPr>
        </p:nvSpPr>
        <p:spPr>
          <a:xfrm>
            <a:off x="11265428" y="6338948"/>
            <a:ext cx="6780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1"/>
          <p:cNvSpPr txBox="1"/>
          <p:nvPr>
            <p:ph type="title"/>
          </p:nvPr>
        </p:nvSpPr>
        <p:spPr>
          <a:xfrm>
            <a:off x="782622" y="231653"/>
            <a:ext cx="9783777" cy="57880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Sources of Ethics</a:t>
            </a:r>
            <a:endParaRPr/>
          </a:p>
        </p:txBody>
      </p:sp>
      <p:sp>
        <p:nvSpPr>
          <p:cNvPr id="204" name="Google Shape;204;p21"/>
          <p:cNvSpPr txBox="1"/>
          <p:nvPr>
            <p:ph idx="1" type="body"/>
          </p:nvPr>
        </p:nvSpPr>
        <p:spPr>
          <a:xfrm>
            <a:off x="731520" y="1509623"/>
            <a:ext cx="10728960" cy="4633793"/>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chemeClr val="dk1"/>
              </a:buClr>
              <a:buSzPts val="2800"/>
              <a:buChar char="•"/>
            </a:pPr>
            <a:r>
              <a:rPr lang="en-US" sz="2800"/>
              <a:t>Laws</a:t>
            </a:r>
            <a:endParaRPr/>
          </a:p>
          <a:p>
            <a:pPr indent="-228600" lvl="0" marL="228600" rtl="0" algn="l">
              <a:spcBef>
                <a:spcPts val="560"/>
              </a:spcBef>
              <a:spcAft>
                <a:spcPts val="0"/>
              </a:spcAft>
              <a:buClr>
                <a:schemeClr val="dk1"/>
              </a:buClr>
              <a:buSzPts val="2800"/>
              <a:buChar char="•"/>
            </a:pPr>
            <a:r>
              <a:rPr lang="en-US" sz="2800"/>
              <a:t>Feelings</a:t>
            </a:r>
            <a:endParaRPr/>
          </a:p>
          <a:p>
            <a:pPr indent="-228600" lvl="0" marL="228600" rtl="0" algn="l">
              <a:spcBef>
                <a:spcPts val="560"/>
              </a:spcBef>
              <a:spcAft>
                <a:spcPts val="0"/>
              </a:spcAft>
              <a:buClr>
                <a:schemeClr val="dk1"/>
              </a:buClr>
              <a:buSzPts val="2800"/>
              <a:buChar char="•"/>
            </a:pPr>
            <a:r>
              <a:rPr lang="en-US" sz="2800"/>
              <a:t>Societal Norms</a:t>
            </a:r>
            <a:endParaRPr/>
          </a:p>
          <a:p>
            <a:pPr indent="-228600" lvl="0" marL="228600" rtl="0" algn="l">
              <a:spcBef>
                <a:spcPts val="560"/>
              </a:spcBef>
              <a:spcAft>
                <a:spcPts val="0"/>
              </a:spcAft>
              <a:buClr>
                <a:schemeClr val="dk1"/>
              </a:buClr>
              <a:buSzPts val="2800"/>
              <a:buChar char="•"/>
            </a:pPr>
            <a:r>
              <a:rPr lang="en-US" sz="2800"/>
              <a:t>Religion</a:t>
            </a:r>
            <a:endParaRPr/>
          </a:p>
          <a:p>
            <a:pPr indent="-228600" lvl="0" marL="228600" rtl="0" algn="l">
              <a:spcBef>
                <a:spcPts val="560"/>
              </a:spcBef>
              <a:spcAft>
                <a:spcPts val="0"/>
              </a:spcAft>
              <a:buClr>
                <a:schemeClr val="dk1"/>
              </a:buClr>
              <a:buSzPts val="2800"/>
              <a:buChar char="•"/>
            </a:pPr>
            <a:r>
              <a:rPr lang="en-US" sz="2800"/>
              <a:t>Philosophy</a:t>
            </a:r>
            <a:endParaRPr/>
          </a:p>
          <a:p>
            <a:pPr indent="-228600" lvl="0" marL="228600" rtl="0" algn="l">
              <a:spcBef>
                <a:spcPts val="560"/>
              </a:spcBef>
              <a:spcAft>
                <a:spcPts val="0"/>
              </a:spcAft>
              <a:buClr>
                <a:schemeClr val="dk1"/>
              </a:buClr>
              <a:buSzPts val="2800"/>
              <a:buChar char="•"/>
            </a:pPr>
            <a:r>
              <a:rPr lang="en-US" sz="2800"/>
              <a:t>Family</a:t>
            </a:r>
            <a:endParaRPr/>
          </a:p>
        </p:txBody>
      </p:sp>
      <p:sp>
        <p:nvSpPr>
          <p:cNvPr id="205" name="Google Shape;205;p21"/>
          <p:cNvSpPr txBox="1"/>
          <p:nvPr>
            <p:ph idx="12" type="sldNum"/>
          </p:nvPr>
        </p:nvSpPr>
        <p:spPr>
          <a:xfrm>
            <a:off x="11265428" y="6338948"/>
            <a:ext cx="6780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06" name="Google Shape;206;p21"/>
          <p:cNvPicPr preferRelativeResize="0"/>
          <p:nvPr/>
        </p:nvPicPr>
        <p:blipFill rotWithShape="1">
          <a:blip r:embed="rId3">
            <a:alphaModFix/>
          </a:blip>
          <a:srcRect b="7880" l="0" r="0" t="0"/>
          <a:stretch/>
        </p:blipFill>
        <p:spPr>
          <a:xfrm>
            <a:off x="8409403" y="1712123"/>
            <a:ext cx="3070225" cy="4971841"/>
          </a:xfrm>
          <a:prstGeom prst="rect">
            <a:avLst/>
          </a:prstGeom>
          <a:noFill/>
          <a:ln>
            <a:noFill/>
          </a:ln>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2"/>
          <p:cNvSpPr txBox="1"/>
          <p:nvPr>
            <p:ph type="title"/>
          </p:nvPr>
        </p:nvSpPr>
        <p:spPr>
          <a:xfrm>
            <a:off x="782622" y="231653"/>
            <a:ext cx="9783777" cy="57880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Ethical Behavior</a:t>
            </a:r>
            <a:endParaRPr/>
          </a:p>
        </p:txBody>
      </p:sp>
      <p:sp>
        <p:nvSpPr>
          <p:cNvPr id="213" name="Google Shape;213;p22"/>
          <p:cNvSpPr txBox="1"/>
          <p:nvPr>
            <p:ph idx="1" type="body"/>
          </p:nvPr>
        </p:nvSpPr>
        <p:spPr>
          <a:xfrm>
            <a:off x="731520" y="1509623"/>
            <a:ext cx="10728960" cy="4633793"/>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chemeClr val="dk1"/>
              </a:buClr>
              <a:buSzPts val="2800"/>
              <a:buChar char="•"/>
            </a:pPr>
            <a:r>
              <a:rPr lang="en-US" sz="2800"/>
              <a:t>Do people make good decisions?</a:t>
            </a:r>
            <a:endParaRPr/>
          </a:p>
          <a:p>
            <a:pPr indent="-228600" lvl="0" marL="228600" rtl="0" algn="l">
              <a:spcBef>
                <a:spcPts val="560"/>
              </a:spcBef>
              <a:spcAft>
                <a:spcPts val="0"/>
              </a:spcAft>
              <a:buClr>
                <a:schemeClr val="dk1"/>
              </a:buClr>
              <a:buSzPts val="2800"/>
              <a:buChar char="•"/>
            </a:pPr>
            <a:r>
              <a:rPr lang="en-US" sz="2800"/>
              <a:t>Do people </a:t>
            </a:r>
            <a:r>
              <a:rPr lang="en-US" sz="2800" u="sng"/>
              <a:t>always</a:t>
            </a:r>
            <a:r>
              <a:rPr lang="en-US" sz="2800"/>
              <a:t> make good decisions?</a:t>
            </a:r>
            <a:endParaRPr/>
          </a:p>
          <a:p>
            <a:pPr indent="-228600" lvl="0" marL="228600" rtl="0" algn="l">
              <a:spcBef>
                <a:spcPts val="560"/>
              </a:spcBef>
              <a:spcAft>
                <a:spcPts val="0"/>
              </a:spcAft>
              <a:buClr>
                <a:schemeClr val="dk1"/>
              </a:buClr>
              <a:buSzPts val="2800"/>
              <a:buChar char="•"/>
            </a:pPr>
            <a:r>
              <a:rPr lang="en-US" sz="2800"/>
              <a:t>Do YOU make good decisions?</a:t>
            </a:r>
            <a:endParaRPr/>
          </a:p>
          <a:p>
            <a:pPr indent="-228600" lvl="0" marL="228600" rtl="0" algn="l">
              <a:spcBef>
                <a:spcPts val="560"/>
              </a:spcBef>
              <a:spcAft>
                <a:spcPts val="0"/>
              </a:spcAft>
              <a:buClr>
                <a:schemeClr val="dk1"/>
              </a:buClr>
              <a:buSzPts val="2800"/>
              <a:buChar char="•"/>
            </a:pPr>
            <a:r>
              <a:rPr lang="en-US" sz="2800"/>
              <a:t>Do YOU </a:t>
            </a:r>
            <a:r>
              <a:rPr lang="en-US" sz="2800" u="sng"/>
              <a:t>always</a:t>
            </a:r>
            <a:r>
              <a:rPr lang="en-US" sz="2800"/>
              <a:t> make good decisions?</a:t>
            </a:r>
            <a:endParaRPr/>
          </a:p>
          <a:p>
            <a:pPr indent="-228600" lvl="0" marL="228600" rtl="0" algn="l">
              <a:spcBef>
                <a:spcPts val="560"/>
              </a:spcBef>
              <a:spcAft>
                <a:spcPts val="0"/>
              </a:spcAft>
              <a:buClr>
                <a:schemeClr val="dk1"/>
              </a:buClr>
              <a:buSzPts val="2800"/>
              <a:buChar char="•"/>
            </a:pPr>
            <a:r>
              <a:rPr lang="en-US" sz="2800"/>
              <a:t>Does a bad decision mean you’re unethical?</a:t>
            </a:r>
            <a:endParaRPr/>
          </a:p>
        </p:txBody>
      </p:sp>
      <p:sp>
        <p:nvSpPr>
          <p:cNvPr id="214" name="Google Shape;214;p22"/>
          <p:cNvSpPr txBox="1"/>
          <p:nvPr>
            <p:ph idx="12" type="sldNum"/>
          </p:nvPr>
        </p:nvSpPr>
        <p:spPr>
          <a:xfrm>
            <a:off x="11265428" y="6338948"/>
            <a:ext cx="6780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23"/>
          <p:cNvPicPr preferRelativeResize="0"/>
          <p:nvPr/>
        </p:nvPicPr>
        <p:blipFill rotWithShape="1">
          <a:blip r:embed="rId3">
            <a:alphaModFix/>
          </a:blip>
          <a:srcRect b="0" l="0" r="7782" t="0"/>
          <a:stretch/>
        </p:blipFill>
        <p:spPr>
          <a:xfrm>
            <a:off x="5477771" y="3451183"/>
            <a:ext cx="4733360" cy="3406817"/>
          </a:xfrm>
          <a:prstGeom prst="rect">
            <a:avLst/>
          </a:prstGeom>
          <a:noFill/>
          <a:ln>
            <a:noFill/>
          </a:ln>
        </p:spPr>
      </p:pic>
      <p:sp>
        <p:nvSpPr>
          <p:cNvPr id="221" name="Google Shape;221;p23"/>
          <p:cNvSpPr txBox="1"/>
          <p:nvPr>
            <p:ph type="title"/>
          </p:nvPr>
        </p:nvSpPr>
        <p:spPr>
          <a:xfrm>
            <a:off x="782622" y="231653"/>
            <a:ext cx="9783777" cy="57880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Understanding vs. Behavior</a:t>
            </a:r>
            <a:endParaRPr/>
          </a:p>
        </p:txBody>
      </p:sp>
      <p:sp>
        <p:nvSpPr>
          <p:cNvPr id="222" name="Google Shape;222;p23"/>
          <p:cNvSpPr txBox="1"/>
          <p:nvPr>
            <p:ph idx="1" type="body"/>
          </p:nvPr>
        </p:nvSpPr>
        <p:spPr>
          <a:xfrm>
            <a:off x="731520" y="1509623"/>
            <a:ext cx="10728960" cy="4633793"/>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chemeClr val="dk1"/>
              </a:buClr>
              <a:buSzPts val="2800"/>
              <a:buChar char="•"/>
            </a:pPr>
            <a:r>
              <a:rPr lang="en-US" sz="2800"/>
              <a:t>Knowing right from wrong doesn’t automatically mean we DO the right thing</a:t>
            </a:r>
            <a:endParaRPr/>
          </a:p>
        </p:txBody>
      </p:sp>
      <p:sp>
        <p:nvSpPr>
          <p:cNvPr id="223" name="Google Shape;223;p23"/>
          <p:cNvSpPr txBox="1"/>
          <p:nvPr>
            <p:ph idx="12" type="sldNum"/>
          </p:nvPr>
        </p:nvSpPr>
        <p:spPr>
          <a:xfrm>
            <a:off x="11265428" y="6338948"/>
            <a:ext cx="6780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p:fade/>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Bernies Brief">
      <a:dk1>
        <a:srgbClr val="000000"/>
      </a:dk1>
      <a:lt1>
        <a:srgbClr val="FFFFFF"/>
      </a:lt1>
      <a:dk2>
        <a:srgbClr val="013F7F"/>
      </a:dk2>
      <a:lt2>
        <a:srgbClr val="001374"/>
      </a:lt2>
      <a:accent1>
        <a:srgbClr val="329998"/>
      </a:accent1>
      <a:accent2>
        <a:srgbClr val="494949"/>
      </a:accent2>
      <a:accent3>
        <a:srgbClr val="027EFF"/>
      </a:accent3>
      <a:accent4>
        <a:srgbClr val="241CC4"/>
      </a:accent4>
      <a:accent5>
        <a:srgbClr val="027EFF"/>
      </a:accent5>
      <a:accent6>
        <a:srgbClr val="81CFFF"/>
      </a:accent6>
      <a:hlink>
        <a:srgbClr val="005EC0"/>
      </a:hlink>
      <a:folHlink>
        <a:srgbClr val="005E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