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43D338-AE41-45B0-9961-363C5A7CF307}">
  <a:tblStyle styleId="{2843D338-AE41-45B0-9961-363C5A7CF30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EF"/>
          </a:solidFill>
        </a:fill>
      </a:tcStyle>
    </a:wholeTbl>
    <a:band1H>
      <a:tcTxStyle/>
      <a:tcStyle>
        <a:fill>
          <a:solidFill>
            <a:srgbClr val="CCDDDD"/>
          </a:solidFill>
        </a:fill>
      </a:tcStyle>
    </a:band1H>
    <a:band2H>
      <a:tcTxStyle/>
    </a:band2H>
    <a:band1V>
      <a:tcTxStyle/>
      <a:tcStyle>
        <a:fill>
          <a:solidFill>
            <a:srgbClr val="CCDDD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8" name="Google Shape;21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" name="Google Shape;24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8" name="Google Shape;31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2" name="Google Shape;35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" name="Google Shape;37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2" name="Google Shape;38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20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171291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C: Complex</a:t>
            </a:r>
            <a:endParaRPr/>
          </a:p>
          <a:p>
            <a:pPr indent="0" lvl="4" marL="1712911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L: Length</a:t>
            </a:r>
            <a:endParaRPr/>
          </a:p>
          <a:p>
            <a:pPr indent="0" lvl="4" marL="1712911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O: Only Yours</a:t>
            </a:r>
            <a:endParaRPr/>
          </a:p>
          <a:p>
            <a:pPr indent="0" lvl="4" marL="1712911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U: Unique</a:t>
            </a:r>
            <a:endParaRPr/>
          </a:p>
          <a:p>
            <a:pPr indent="0" lvl="4" marL="1712911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D: Different</a:t>
            </a:r>
            <a:endParaRPr/>
          </a:p>
          <a:p>
            <a:pPr indent="0" lvl="4" marL="1712911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S: Short Term</a:t>
            </a:r>
            <a:endParaRPr/>
          </a:p>
        </p:txBody>
      </p:sp>
      <p:sp>
        <p:nvSpPr>
          <p:cNvPr id="466" name="Google Shape;46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480" name="Google Shape;48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28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8" name="Google Shape;4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9" name="Google Shape;49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8" name="Google Shape;51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6" name="Google Shape;52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8" name="Google Shape;53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32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551" name="Google Shape;55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0" name="Google Shape;56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1" name="Google Shape;561;p34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1" name="Google Shape;58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582" name="Google Shape;58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2" name="Google Shape;59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3" name="Google Shape;593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7:notes"/>
          <p:cNvSpPr/>
          <p:nvPr>
            <p:ph idx="2" type="sldImg"/>
          </p:nvPr>
        </p:nvSpPr>
        <p:spPr>
          <a:xfrm>
            <a:off x="1487488" y="1003300"/>
            <a:ext cx="4037012" cy="227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171291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603" name="Google Shape;60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465263" y="995363"/>
            <a:ext cx="4003675" cy="2252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0346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/>
          <p:nvPr/>
        </p:nvSpPr>
        <p:spPr>
          <a:xfrm>
            <a:off x="1625600" y="2438401"/>
            <a:ext cx="8940800" cy="1842655"/>
          </a:xfrm>
          <a:prstGeom prst="roundRect">
            <a:avLst>
              <a:gd fmla="val 6755" name="adj"/>
            </a:avLst>
          </a:prstGeom>
          <a:solidFill>
            <a:schemeClr val="lt1"/>
          </a:solidFill>
          <a:ln cap="flat" cmpd="sng" w="69850">
            <a:solidFill>
              <a:srgbClr val="FFFFFF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025" lIns="82050" spcFirstLastPara="1" rIns="82050" wrap="square" tIns="4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625600" y="2699442"/>
            <a:ext cx="8940800" cy="133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2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/>
        </p:nvSpPr>
        <p:spPr>
          <a:xfrm>
            <a:off x="1750568" y="379413"/>
            <a:ext cx="99811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CYBERPATRIOT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456" y="125754"/>
            <a:ext cx="1167452" cy="11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/>
        </p:nvSpPr>
        <p:spPr>
          <a:xfrm>
            <a:off x="6153912" y="417499"/>
            <a:ext cx="5961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AIR FORCE ASSOCIATION’S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2"/>
          <p:cNvCxnSpPr/>
          <p:nvPr/>
        </p:nvCxnSpPr>
        <p:spPr>
          <a:xfrm>
            <a:off x="6035040" y="356616"/>
            <a:ext cx="0" cy="79552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"/>
          <p:cNvSpPr txBox="1"/>
          <p:nvPr/>
        </p:nvSpPr>
        <p:spPr>
          <a:xfrm>
            <a:off x="7258229" y="6426244"/>
            <a:ext cx="424232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program of the Air Force Association</a:t>
            </a:r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157" y="6411312"/>
            <a:ext cx="291069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/>
        </p:nvSpPr>
        <p:spPr>
          <a:xfrm>
            <a:off x="448734" y="6403000"/>
            <a:ext cx="2848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www.uscyberpatriot.org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1"/>
            <a:ext cx="12192000" cy="1096963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4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0" y="1077913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lt1">
                <a:alpha val="4392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3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352259" y="6437376"/>
            <a:ext cx="41740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Air Force Association</a:t>
            </a:r>
            <a:endParaRPr/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gradFill>
          <a:gsLst>
            <a:gs pos="0">
              <a:srgbClr val="B2B2B2"/>
            </a:gs>
            <a:gs pos="62000">
              <a:srgbClr val="A1A1A1"/>
            </a:gs>
            <a:gs pos="100000">
              <a:srgbClr val="808080"/>
            </a:gs>
          </a:gsLst>
          <a:lin ang="162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/>
        </p:nvSpPr>
        <p:spPr>
          <a:xfrm>
            <a:off x="7258229" y="6426244"/>
            <a:ext cx="424232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program of the Air Force Association</a:t>
            </a:r>
            <a:endParaRPr/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0157" y="6411312"/>
            <a:ext cx="291069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448734" y="6403000"/>
            <a:ext cx="2848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www.uscyberpatriot.org</a:t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625600" y="2438401"/>
            <a:ext cx="8940800" cy="1843043"/>
          </a:xfrm>
          <a:prstGeom prst="roundRect">
            <a:avLst>
              <a:gd fmla="val 6755" name="adj"/>
            </a:avLst>
          </a:prstGeom>
          <a:solidFill>
            <a:schemeClr val="lt1"/>
          </a:solidFill>
          <a:ln cap="flat" cmpd="sng" w="69850">
            <a:solidFill>
              <a:srgbClr val="FFFFFF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025" lIns="82050" spcFirstLastPara="1" rIns="82050" wrap="square" tIns="4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4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/>
        </p:nvSpPr>
        <p:spPr>
          <a:xfrm>
            <a:off x="1750568" y="379413"/>
            <a:ext cx="4184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CYBERPATRIOT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56" y="125754"/>
            <a:ext cx="1167452" cy="11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6153912" y="417499"/>
            <a:ext cx="5961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AIR FORCE ASSOCIATION’S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4"/>
          <p:cNvCxnSpPr/>
          <p:nvPr/>
        </p:nvCxnSpPr>
        <p:spPr>
          <a:xfrm>
            <a:off x="6035040" y="356616"/>
            <a:ext cx="0" cy="79552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Relationship Id="rId5" Type="http://schemas.openxmlformats.org/officeDocument/2006/relationships/image" Target="../media/image32.png"/><Relationship Id="rId6" Type="http://schemas.openxmlformats.org/officeDocument/2006/relationships/image" Target="../media/image4.png"/><Relationship Id="rId7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9.png"/><Relationship Id="rId13" Type="http://schemas.openxmlformats.org/officeDocument/2006/relationships/image" Target="../media/image25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9.jp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jpg"/><Relationship Id="rId4" Type="http://schemas.openxmlformats.org/officeDocument/2006/relationships/hyperlink" Target="http://www.vanish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jpg"/><Relationship Id="rId4" Type="http://schemas.openxmlformats.org/officeDocument/2006/relationships/image" Target="../media/image30.jpg"/><Relationship Id="rId9" Type="http://schemas.openxmlformats.org/officeDocument/2006/relationships/hyperlink" Target="http://www.digital-defender.com/" TargetMode="External"/><Relationship Id="rId5" Type="http://schemas.openxmlformats.org/officeDocument/2006/relationships/hyperlink" Target="http://www.pcworld.com/" TargetMode="External"/><Relationship Id="rId6" Type="http://schemas.openxmlformats.org/officeDocument/2006/relationships/image" Target="../media/image41.jpg"/><Relationship Id="rId7" Type="http://schemas.openxmlformats.org/officeDocument/2006/relationships/hyperlink" Target="http://www.royalpccare.com/" TargetMode="External"/><Relationship Id="rId8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infosectoday.com/Articles/Authentication.htm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4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nfosectoday.com/Articles/Authentication.htm" TargetMode="External"/><Relationship Id="rId4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jpg"/><Relationship Id="rId4" Type="http://schemas.openxmlformats.org/officeDocument/2006/relationships/image" Target="../media/image37.jpg"/><Relationship Id="rId5" Type="http://schemas.openxmlformats.org/officeDocument/2006/relationships/hyperlink" Target="http://www.google.com/url?sa=i&amp;rct=j&amp;q=&amp;esrc=s&amp;source=images&amp;cd=&amp;cad=rja&amp;uact=8&amp;docid=a4kpBya1ok_HdM&amp;tbnid=taATcv8ufPMkDM:&amp;ved=0CAQQjB0&amp;url=http://tamutimes.tamu.edu/2014/02/10/texans-can-relate-to-california-drought/&amp;ei=Slt_U4DUE4-nyATr4IGIAw&amp;bvm=bv.67720277,d.aWw&amp;psig=AFQjCNGGVyIWq8ZRpz83h5UrCqqU3WJR4Q&amp;ust=1400941767745734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howsecureismypassword.ne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0.xml"/><Relationship Id="rId4" Type="http://schemas.openxmlformats.org/officeDocument/2006/relationships/image" Target="../media/image4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jpg"/><Relationship Id="rId4" Type="http://schemas.openxmlformats.org/officeDocument/2006/relationships/image" Target="../media/image37.jpg"/><Relationship Id="rId5" Type="http://schemas.openxmlformats.org/officeDocument/2006/relationships/hyperlink" Target="http://www.google.com/url?sa=i&amp;rct=j&amp;q=&amp;esrc=s&amp;source=images&amp;cd=&amp;cad=rja&amp;uact=8&amp;docid=a4kpBya1ok_HdM&amp;tbnid=taATcv8ufPMkDM:&amp;ved=0CAQQjB0&amp;url=http://tamutimes.tamu.edu/2014/02/10/texans-can-relate-to-california-drought/&amp;ei=Slt_U4DUE4-nyATr4IGIAw&amp;bvm=bv.67720277,d.aWw&amp;psig=AFQjCNGGVyIWq8ZRpz83h5UrCqqU3WJR4Q&amp;ust=140094176774573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hyperlink" Target="http://www.techrepublic.com/blog/it-security/the-cia-tria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en-tests.com/difference-between-threat-vulnerability-and-risk.html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://2.bp.blogspot.com/-xSHY5tsTvvY/Tzqi_kSorfI/AAAAAAAABDo/cR71Da7qCQY/s1600/ProbabilityAndImpactMatrix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1625600" y="2699442"/>
            <a:ext cx="8940800" cy="133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4</a:t>
            </a:r>
            <a:br>
              <a:rPr lang="en-US"/>
            </a:br>
            <a:br>
              <a:rPr lang="en-US" sz="1050"/>
            </a:br>
            <a:r>
              <a:rPr b="0" lang="en-US" sz="2400">
                <a:solidFill>
                  <a:schemeClr val="dk1"/>
                </a:solidFill>
              </a:rPr>
              <a:t>Principles of Cybersecurity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4 – SECTION 3</a:t>
            </a:r>
            <a:br>
              <a:rPr lang="en-US"/>
            </a:br>
            <a:br>
              <a:rPr lang="en-US" sz="1050"/>
            </a:br>
            <a:r>
              <a:rPr b="0" lang="en-US" sz="2400">
                <a:solidFill>
                  <a:schemeClr val="dk1"/>
                </a:solidFill>
              </a:rPr>
              <a:t>Cyber Threats and Countermeasures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Threats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1133302" y="4155843"/>
            <a:ext cx="10728960" cy="171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Dumpster Diving: </a:t>
            </a:r>
            <a:r>
              <a:rPr lang="en-US" sz="2000"/>
              <a:t>Thieves sift through </a:t>
            </a:r>
            <a:br>
              <a:rPr lang="en-US" sz="2000"/>
            </a:br>
            <a:r>
              <a:rPr lang="en-US" sz="2000"/>
              <a:t>garbage for receipts with credit card information, medical forms with social </a:t>
            </a:r>
            <a:br>
              <a:rPr lang="en-US" sz="2000"/>
            </a:br>
            <a:r>
              <a:rPr lang="en-US" sz="2000"/>
              <a:t>security numbers, or other documents </a:t>
            </a:r>
            <a:br>
              <a:rPr lang="en-US" sz="2000"/>
            </a:br>
            <a:r>
              <a:rPr lang="en-US" sz="2000"/>
              <a:t>with PII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Shoulder Surfing: </a:t>
            </a:r>
            <a:r>
              <a:rPr lang="en-US" sz="2000"/>
              <a:t>By looking over your shoulder as you type, thieves can glean your passwords, account information, and other sensitive information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25"/>
          <p:cNvGrpSpPr/>
          <p:nvPr/>
        </p:nvGrpSpPr>
        <p:grpSpPr>
          <a:xfrm>
            <a:off x="1680360" y="1390326"/>
            <a:ext cx="8321633" cy="2338528"/>
            <a:chOff x="1234987" y="1593789"/>
            <a:chExt cx="9691550" cy="2599459"/>
          </a:xfrm>
        </p:grpSpPr>
        <p:grpSp>
          <p:nvGrpSpPr>
            <p:cNvPr id="197" name="Google Shape;197;p25"/>
            <p:cNvGrpSpPr/>
            <p:nvPr/>
          </p:nvGrpSpPr>
          <p:grpSpPr>
            <a:xfrm>
              <a:off x="7990131" y="1593789"/>
              <a:ext cx="2936406" cy="2520758"/>
              <a:chOff x="7691647" y="1593789"/>
              <a:chExt cx="2936406" cy="2520758"/>
            </a:xfrm>
          </p:grpSpPr>
          <p:grpSp>
            <p:nvGrpSpPr>
              <p:cNvPr id="198" name="Google Shape;198;p25"/>
              <p:cNvGrpSpPr/>
              <p:nvPr/>
            </p:nvGrpSpPr>
            <p:grpSpPr>
              <a:xfrm>
                <a:off x="7944368" y="1760338"/>
                <a:ext cx="2430965" cy="2354209"/>
                <a:chOff x="8840850" y="1838832"/>
                <a:chExt cx="3319827" cy="3451410"/>
              </a:xfrm>
            </p:grpSpPr>
            <p:pic>
              <p:nvPicPr>
                <p:cNvPr descr="C:\Users\L.Walczak\AppData\Local\Microsoft\Windows\Temporary Internet Files\Content.IE5\KM2SIP3X\MC900289956[1].wmf" id="199" name="Google Shape;199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40850" y="2438400"/>
                  <a:ext cx="3319827" cy="28518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0" name="Google Shape;200;p25"/>
                <p:cNvSpPr txBox="1"/>
                <p:nvPr/>
              </p:nvSpPr>
              <p:spPr>
                <a:xfrm rot="-2574823">
                  <a:off x="9535922" y="2587812"/>
                  <a:ext cx="2397120" cy="5015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400" u="none" cap="none" strike="noStrike">
                      <a:solidFill>
                        <a:schemeClr val="accen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Credit Card #s</a:t>
                  </a:r>
                  <a:endParaRPr/>
                </a:p>
              </p:txBody>
            </p:sp>
            <p:sp>
              <p:nvSpPr>
                <p:cNvPr id="201" name="Google Shape;201;p25"/>
                <p:cNvSpPr txBox="1"/>
                <p:nvPr/>
              </p:nvSpPr>
              <p:spPr>
                <a:xfrm rot="-1966132">
                  <a:off x="10081531" y="3001420"/>
                  <a:ext cx="1775261" cy="5015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chemeClr val="accen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Emails</a:t>
                  </a:r>
                  <a:endParaRPr/>
                </a:p>
              </p:txBody>
            </p:sp>
            <p:sp>
              <p:nvSpPr>
                <p:cNvPr id="202" name="Google Shape;202;p25"/>
                <p:cNvSpPr txBox="1"/>
                <p:nvPr/>
              </p:nvSpPr>
              <p:spPr>
                <a:xfrm rot="-1335042">
                  <a:off x="10226230" y="3566679"/>
                  <a:ext cx="1775261" cy="5015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chemeClr val="accen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Passwords</a:t>
                  </a:r>
                  <a:endParaRPr/>
                </a:p>
              </p:txBody>
            </p:sp>
          </p:grpSp>
          <p:sp>
            <p:nvSpPr>
              <p:cNvPr id="203" name="Google Shape;203;p25"/>
              <p:cNvSpPr txBox="1"/>
              <p:nvPr/>
            </p:nvSpPr>
            <p:spPr>
              <a:xfrm>
                <a:off x="7691647" y="1593789"/>
                <a:ext cx="2936406" cy="444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SHOULDER SURFING</a:t>
                </a:r>
                <a:endParaRPr/>
              </a:p>
            </p:txBody>
          </p:sp>
        </p:grpSp>
        <p:grpSp>
          <p:nvGrpSpPr>
            <p:cNvPr id="204" name="Google Shape;204;p25"/>
            <p:cNvGrpSpPr/>
            <p:nvPr/>
          </p:nvGrpSpPr>
          <p:grpSpPr>
            <a:xfrm>
              <a:off x="1234987" y="1593789"/>
              <a:ext cx="2859275" cy="2599459"/>
              <a:chOff x="1184855" y="1600200"/>
              <a:chExt cx="2859275" cy="2599459"/>
            </a:xfrm>
          </p:grpSpPr>
          <p:grpSp>
            <p:nvGrpSpPr>
              <p:cNvPr id="205" name="Google Shape;205;p25"/>
              <p:cNvGrpSpPr/>
              <p:nvPr/>
            </p:nvGrpSpPr>
            <p:grpSpPr>
              <a:xfrm>
                <a:off x="1293973" y="1835512"/>
                <a:ext cx="2527713" cy="2364147"/>
                <a:chOff x="-297542" y="2535210"/>
                <a:chExt cx="4488542" cy="4198094"/>
              </a:xfrm>
            </p:grpSpPr>
            <p:pic>
              <p:nvPicPr>
                <p:cNvPr descr="C:\Users\L.Walczak\AppData\Local\Microsoft\Windows\Temporary Internet Files\Content.IE5\AUKVK3XX\MC900287591[1].wmf" id="206" name="Google Shape;206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9175" y="2770904"/>
                  <a:ext cx="3810000" cy="3962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7" name="Google Shape;207;p25"/>
                <p:cNvGrpSpPr/>
                <p:nvPr/>
              </p:nvGrpSpPr>
              <p:grpSpPr>
                <a:xfrm>
                  <a:off x="-297542" y="2535210"/>
                  <a:ext cx="4488542" cy="3108300"/>
                  <a:chOff x="-297542" y="2535210"/>
                  <a:chExt cx="4488542" cy="3108300"/>
                </a:xfrm>
              </p:grpSpPr>
              <p:sp>
                <p:nvSpPr>
                  <p:cNvPr id="208" name="Google Shape;208;p25"/>
                  <p:cNvSpPr/>
                  <p:nvPr/>
                </p:nvSpPr>
                <p:spPr>
                  <a:xfrm rot="4759520">
                    <a:off x="2957958" y="4578297"/>
                    <a:ext cx="1207264" cy="796514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25"/>
                  <p:cNvSpPr txBox="1"/>
                  <p:nvPr/>
                </p:nvSpPr>
                <p:spPr>
                  <a:xfrm rot="1399608">
                    <a:off x="2578727" y="3544841"/>
                    <a:ext cx="922692" cy="1178717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SSN:12 </a:t>
                    </a:r>
                    <a:r>
                      <a:rPr lang="en-US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3790888</a:t>
                    </a:r>
                    <a:r>
                      <a:rPr lang="en-US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:</a:t>
                    </a:r>
                    <a:endParaRPr sz="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25"/>
                  <p:cNvSpPr txBox="1"/>
                  <p:nvPr/>
                </p:nvSpPr>
                <p:spPr>
                  <a:xfrm rot="-2048807">
                    <a:off x="2063701" y="3729351"/>
                    <a:ext cx="929717" cy="87613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Acct#: </a:t>
                    </a:r>
                    <a:r>
                      <a:rPr lang="en-US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123281</a:t>
                    </a:r>
                    <a:endParaRPr/>
                  </a:p>
                </p:txBody>
              </p:sp>
              <p:sp>
                <p:nvSpPr>
                  <p:cNvPr id="211" name="Google Shape;211;p25"/>
                  <p:cNvSpPr/>
                  <p:nvPr/>
                </p:nvSpPr>
                <p:spPr>
                  <a:xfrm>
                    <a:off x="3429000" y="4181404"/>
                    <a:ext cx="762000" cy="847795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25"/>
                  <p:cNvSpPr/>
                  <p:nvPr/>
                </p:nvSpPr>
                <p:spPr>
                  <a:xfrm rot="7998992">
                    <a:off x="-233297" y="4700745"/>
                    <a:ext cx="838199" cy="53831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213;p25"/>
                  <p:cNvSpPr/>
                  <p:nvPr/>
                </p:nvSpPr>
                <p:spPr>
                  <a:xfrm rot="7998992">
                    <a:off x="-139391" y="4443585"/>
                    <a:ext cx="756793" cy="53831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25"/>
                  <p:cNvSpPr/>
                  <p:nvPr/>
                </p:nvSpPr>
                <p:spPr>
                  <a:xfrm rot="7998992">
                    <a:off x="2600689" y="2643344"/>
                    <a:ext cx="649208" cy="815615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15" name="Google Shape;215;p25"/>
              <p:cNvSpPr txBox="1"/>
              <p:nvPr/>
            </p:nvSpPr>
            <p:spPr>
              <a:xfrm>
                <a:off x="1184855" y="1600200"/>
                <a:ext cx="2859275" cy="444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DUMPSTER DIVING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 Hygiene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731520" y="1509623"/>
            <a:ext cx="7539644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Basic personal practices that keep computers and data safe</a:t>
            </a:r>
            <a:endParaRPr/>
          </a:p>
          <a:p>
            <a:pPr indent="-3429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Lock your computer when in public areas</a:t>
            </a:r>
            <a:endParaRPr/>
          </a:p>
          <a:p>
            <a:pPr indent="-3429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Shield your keyboard when you type passwords</a:t>
            </a:r>
            <a:endParaRPr/>
          </a:p>
          <a:p>
            <a:pPr indent="-3429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Do not let strangers use your computer</a:t>
            </a:r>
            <a:endParaRPr/>
          </a:p>
          <a:p>
            <a:pPr indent="-3429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Keep sensitive information in secure places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L.Walczak\AppData\Local\Microsoft\Windows\Temporary Internet Files\Content.IE5\RJJ3P2QQ\MC900339484[1].wmf"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5964" y="1498078"/>
            <a:ext cx="2896737" cy="289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mobile devices?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sz="3200">
                <a:solidFill>
                  <a:schemeClr val="accent1"/>
                </a:solidFill>
              </a:rPr>
              <a:t>Portable or handheld devices that have data or can connect to another device that has data</a:t>
            </a:r>
            <a:endParaRPr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524000" y="299652"/>
            <a:ext cx="2712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7"/>
          <p:cNvGrpSpPr/>
          <p:nvPr/>
        </p:nvGrpSpPr>
        <p:grpSpPr>
          <a:xfrm>
            <a:off x="1746841" y="3120152"/>
            <a:ext cx="8698317" cy="1867484"/>
            <a:chOff x="1028810" y="2779747"/>
            <a:chExt cx="7582687" cy="1627964"/>
          </a:xfrm>
        </p:grpSpPr>
        <p:pic>
          <p:nvPicPr>
            <p:cNvPr descr="C:\Users\Tomm\AppData\Local\Microsoft\Windows\Temporary Internet Files\Content.IE5\4NJQ10PY\MC900439834[1].png" id="236" name="Google Shape;23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8810" y="3092522"/>
              <a:ext cx="1002414" cy="1002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Tomm\AppData\Local\Microsoft\Windows\Temporary Internet Files\Content.IE5\KI5T7W3D\MC900434855[1].png" id="237" name="Google Shape;23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60208" y="2779747"/>
              <a:ext cx="1351289" cy="1351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Tomm\AppData\Local\Microsoft\Windows\Temporary Internet Files\Content.IE5\TOTN9X6W\MC900433847[1].png" id="238" name="Google Shape;23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276312" y="2875728"/>
              <a:ext cx="1366157" cy="1366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L.Walczak\AppData\Local\Microsoft\Windows\Temporary Internet Files\Content.IE5\XNXPCD0S\MC900439798[2].png" id="239" name="Google Shape;23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87557" y="2987375"/>
              <a:ext cx="1254510" cy="125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L.Walczak\AppData\Local\Microsoft\Windows\Temporary Internet Files\Content.IE5\4A0JS4CO\MC900432562[1].png" id="240" name="Google Shape;240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87155" y="2779747"/>
              <a:ext cx="1627964" cy="16279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Threats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731520" y="5308600"/>
            <a:ext cx="10728960" cy="834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Social Engineering: </a:t>
            </a:r>
            <a:r>
              <a:rPr lang="en-US" sz="2400"/>
              <a:t>Manipulating people into giving up  personal information</a:t>
            </a:r>
            <a:endParaRPr/>
          </a:p>
          <a:p>
            <a:pPr indent="-76200" lvl="0" marL="228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414071" y="1758650"/>
            <a:ext cx="7363858" cy="3225475"/>
          </a:xfrm>
          <a:prstGeom prst="roundRect">
            <a:avLst>
              <a:gd fmla="val 3956" name="adj"/>
            </a:avLst>
          </a:prstGeom>
          <a:gradFill>
            <a:gsLst>
              <a:gs pos="0">
                <a:srgbClr val="BFBFBF"/>
              </a:gs>
              <a:gs pos="50000">
                <a:srgbClr val="A5A5A5"/>
              </a:gs>
              <a:gs pos="100000">
                <a:srgbClr val="00093A"/>
              </a:gs>
            </a:gsLst>
            <a:lin ang="16200000" scaled="0"/>
          </a:gra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7854752" y="2692400"/>
            <a:ext cx="1821725" cy="10521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/>
          <p:cNvSpPr/>
          <p:nvPr/>
        </p:nvSpPr>
        <p:spPr>
          <a:xfrm flipH="1">
            <a:off x="2595968" y="1883428"/>
            <a:ext cx="6574536" cy="381000"/>
          </a:xfrm>
          <a:prstGeom prst="snip1Rect">
            <a:avLst>
              <a:gd fmla="val 50000" name="adj"/>
            </a:avLst>
          </a:prstGeom>
          <a:solidFill>
            <a:srgbClr val="595959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Thrift Shopping Room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2724302" y="2311401"/>
            <a:ext cx="5012954" cy="19946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7854752" y="2755030"/>
            <a:ext cx="1665577" cy="315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M@ckelm0re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 flipH="1">
            <a:off x="7838709" y="2463800"/>
            <a:ext cx="1856232" cy="315656"/>
          </a:xfrm>
          <a:prstGeom prst="snip1Rect">
            <a:avLst>
              <a:gd fmla="val 30000" name="adj"/>
            </a:avLst>
          </a:prstGeom>
          <a:solidFill>
            <a:srgbClr val="595959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Guests</a:t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7854752" y="2983630"/>
            <a:ext cx="1665577" cy="315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Ry@nLew1s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2724302" y="4409612"/>
            <a:ext cx="5012954" cy="3065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8044622" y="4370584"/>
            <a:ext cx="914400" cy="3657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87B7A"/>
              </a:gs>
              <a:gs pos="80000">
                <a:srgbClr val="20A3A1"/>
              </a:gs>
              <a:gs pos="100000">
                <a:srgbClr val="1EA5A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endParaRPr/>
          </a:p>
        </p:txBody>
      </p:sp>
      <p:cxnSp>
        <p:nvCxnSpPr>
          <p:cNvPr id="258" name="Google Shape;258;p28"/>
          <p:cNvCxnSpPr/>
          <p:nvPr/>
        </p:nvCxnSpPr>
        <p:spPr>
          <a:xfrm rot="10800000">
            <a:off x="8857770" y="4583944"/>
            <a:ext cx="118872" cy="228600"/>
          </a:xfrm>
          <a:prstGeom prst="straightConnector1">
            <a:avLst/>
          </a:prstGeom>
          <a:noFill/>
          <a:ln cap="sq" cmpd="sng" w="7302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59" name="Google Shape;259;p28"/>
          <p:cNvSpPr txBox="1"/>
          <p:nvPr/>
        </p:nvSpPr>
        <p:spPr>
          <a:xfrm>
            <a:off x="2949770" y="2387600"/>
            <a:ext cx="468466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M@ckelm0re: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 man I got the illest sweaters yesterday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2949770" y="2672779"/>
            <a:ext cx="4530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Ry@nLew1s: </a:t>
            </a: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Really? What are we talkin? Wool? Pullover? Cardigan?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2949770" y="3183401"/>
            <a:ext cx="48865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Ry@nLew1s: </a:t>
            </a: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got a dope cardigan last week. Only 99 cents.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949770" y="3521217"/>
            <a:ext cx="478748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M@ckelm0re: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couple of sick purple pullovers. Dont know if I need 2 tho….whats ur address? I will drop 1 in the mail for u.</a:t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2643678" y="1343307"/>
            <a:ext cx="69046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SOCIAL ENGINEERING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 Engineering Methods</a:t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731520" y="3726873"/>
            <a:ext cx="10728960" cy="2416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Phishing: </a:t>
            </a:r>
            <a:r>
              <a:rPr lang="en-US" sz="1800"/>
              <a:t>fraud attempts perpetrated by random attackers against a wide number of users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Spear-phishing: </a:t>
            </a:r>
            <a:r>
              <a:rPr lang="en-US" sz="1800"/>
              <a:t>fraud attempts targeted at specific people based on their membership or affiliation with a the spoofed group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e.g. fraudulent emails sent to Microsoft employees aiming to steal Microsoft secrets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Vishing: </a:t>
            </a:r>
            <a:r>
              <a:rPr lang="en-US" sz="1800"/>
              <a:t>Attempts to manipulate people into giving up PII over the phone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Smishing</a:t>
            </a:r>
            <a:r>
              <a:rPr lang="en-US" sz="1800"/>
              <a:t>: Attempts to manipulate people into giving up PII by text message (SMS)</a:t>
            </a:r>
            <a:endParaRPr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2689189" y="1356202"/>
            <a:ext cx="6813622" cy="2072799"/>
            <a:chOff x="908401" y="1575144"/>
            <a:chExt cx="7753956" cy="2593886"/>
          </a:xfrm>
        </p:grpSpPr>
        <p:grpSp>
          <p:nvGrpSpPr>
            <p:cNvPr id="273" name="Google Shape;273;p29"/>
            <p:cNvGrpSpPr/>
            <p:nvPr/>
          </p:nvGrpSpPr>
          <p:grpSpPr>
            <a:xfrm>
              <a:off x="1514535" y="1919806"/>
              <a:ext cx="2620395" cy="2249224"/>
              <a:chOff x="520700" y="1806184"/>
              <a:chExt cx="3749040" cy="3218000"/>
            </a:xfrm>
          </p:grpSpPr>
          <p:sp>
            <p:nvSpPr>
              <p:cNvPr id="274" name="Google Shape;274;p29"/>
              <p:cNvSpPr/>
              <p:nvPr/>
            </p:nvSpPr>
            <p:spPr>
              <a:xfrm>
                <a:off x="520700" y="2590800"/>
                <a:ext cx="3749040" cy="2433384"/>
              </a:xfrm>
              <a:prstGeom prst="roundRect">
                <a:avLst>
                  <a:gd fmla="val 1250" name="adj"/>
                </a:avLst>
              </a:prstGeom>
              <a:gradFill>
                <a:gsLst>
                  <a:gs pos="0">
                    <a:srgbClr val="74A8FF"/>
                  </a:gs>
                  <a:gs pos="35000">
                    <a:srgbClr val="9FC0FF"/>
                  </a:gs>
                  <a:gs pos="100000">
                    <a:srgbClr val="D6E4FF"/>
                  </a:gs>
                </a:gsLst>
                <a:lin ang="16200000" scaled="0"/>
              </a:gradFill>
              <a:ln cap="flat" cmpd="sng" w="9525">
                <a:solidFill>
                  <a:srgbClr val="007A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29"/>
              <p:cNvGrpSpPr/>
              <p:nvPr/>
            </p:nvGrpSpPr>
            <p:grpSpPr>
              <a:xfrm>
                <a:off x="787400" y="1806184"/>
                <a:ext cx="3060700" cy="2936745"/>
                <a:chOff x="533400" y="2743200"/>
                <a:chExt cx="3505200" cy="3625583"/>
              </a:xfrm>
            </p:grpSpPr>
            <p:pic>
              <p:nvPicPr>
                <p:cNvPr descr="MC900057766.WMF" id="276" name="Google Shape;276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33400" y="2743200"/>
                  <a:ext cx="3505200" cy="34741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360790.WMF" id="277" name="Google Shape;277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1796029">
                  <a:off x="1955079" y="4738003"/>
                  <a:ext cx="559031" cy="12663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335801.WMF" id="278" name="Google Shape;278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rot="1886822">
                  <a:off x="2943859" y="5398846"/>
                  <a:ext cx="402777" cy="7212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358129.WMF" id="279" name="Google Shape;279;p2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24272" l="0" r="0" t="0"/>
                <a:stretch/>
              </p:blipFill>
              <p:spPr>
                <a:xfrm rot="2376690">
                  <a:off x="3065028" y="4882692"/>
                  <a:ext cx="723221" cy="3882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13242.WMF" id="280" name="Google Shape;280;p2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 rot="2193808">
                  <a:off x="2351287" y="5118595"/>
                  <a:ext cx="797339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281" name="Google Shape;281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468174">
                  <a:off x="2057400" y="5737092"/>
                  <a:ext cx="1298107" cy="546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438045.PNG" id="282" name="Google Shape;282;p2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3352800" y="544499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16541.WMF" id="283" name="Google Shape;283;p2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 rot="830311">
                  <a:off x="2842515" y="4499253"/>
                  <a:ext cx="223871" cy="510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57218.WMF" id="284" name="Google Shape;284;p29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1981200" y="4343400"/>
                  <a:ext cx="838200" cy="800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85" name="Google Shape;285;p29"/>
            <p:cNvSpPr txBox="1"/>
            <p:nvPr/>
          </p:nvSpPr>
          <p:spPr>
            <a:xfrm>
              <a:off x="908401" y="1575144"/>
              <a:ext cx="3886200" cy="500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PHISHING</a:t>
              </a:r>
              <a:endParaRPr/>
            </a:p>
          </p:txBody>
        </p:sp>
        <p:grpSp>
          <p:nvGrpSpPr>
            <p:cNvPr id="286" name="Google Shape;286;p29"/>
            <p:cNvGrpSpPr/>
            <p:nvPr/>
          </p:nvGrpSpPr>
          <p:grpSpPr>
            <a:xfrm>
              <a:off x="5169646" y="1929406"/>
              <a:ext cx="2588504" cy="2239624"/>
              <a:chOff x="4823460" y="1773343"/>
              <a:chExt cx="3751580" cy="3245941"/>
            </a:xfrm>
          </p:grpSpPr>
          <p:sp>
            <p:nvSpPr>
              <p:cNvPr id="287" name="Google Shape;287;p29"/>
              <p:cNvSpPr/>
              <p:nvPr/>
            </p:nvSpPr>
            <p:spPr>
              <a:xfrm>
                <a:off x="4826000" y="2616200"/>
                <a:ext cx="3746500" cy="2377440"/>
              </a:xfrm>
              <a:prstGeom prst="roundRect">
                <a:avLst>
                  <a:gd fmla="val 2564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4826000" y="2628900"/>
                <a:ext cx="3749040" cy="2362200"/>
              </a:xfrm>
              <a:prstGeom prst="roundRect">
                <a:avLst>
                  <a:gd fmla="val 2166" name="adj"/>
                </a:avLst>
              </a:prstGeom>
              <a:gradFill>
                <a:gsLst>
                  <a:gs pos="0">
                    <a:srgbClr val="1A1493"/>
                  </a:gs>
                  <a:gs pos="100000">
                    <a:srgbClr val="1988FE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 rot="10800000">
                <a:off x="4823460" y="4638284"/>
                <a:ext cx="3749040" cy="381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blipFill rotWithShape="1">
                <a:blip r:embed="rId12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MC900360790.WMF" id="290" name="Google Shape;290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874000" y="3520685"/>
                <a:ext cx="576211" cy="13053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335801.WMF" id="291" name="Google Shape;291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6167833">
                <a:off x="5056651" y="4587920"/>
                <a:ext cx="240461" cy="4305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358129.WMF" id="292" name="Google Shape;292;p29"/>
              <p:cNvPicPr preferRelativeResize="0"/>
              <p:nvPr/>
            </p:nvPicPr>
            <p:blipFill rotWithShape="1">
              <a:blip r:embed="rId6">
                <a:alphaModFix/>
              </a:blip>
              <a:srcRect b="24272" l="0" r="0" t="0"/>
              <a:stretch/>
            </p:blipFill>
            <p:spPr>
              <a:xfrm flipH="1" rot="-1171287">
                <a:off x="6225795" y="3955694"/>
                <a:ext cx="462522" cy="2483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013242.WMF" id="293" name="Google Shape;293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flipH="1" rot="-397348">
                <a:off x="6731340" y="4240474"/>
                <a:ext cx="918356" cy="5558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036366.WMF" id="294" name="Google Shape;294;p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992694" y="2689925"/>
                <a:ext cx="738306" cy="3105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036366.WMF" id="295" name="Google Shape;295;p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112000" y="2911084"/>
                <a:ext cx="1066800" cy="4487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438045.PNG" id="296" name="Google Shape;296;p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774843">
                <a:off x="7764506" y="465579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016541.WMF" id="297" name="Google Shape;297;p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778500" y="4315525"/>
                <a:ext cx="295128" cy="673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C900057218.WMF" id="298" name="Google Shape;298;p2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 flipH="1" rot="1075605">
                <a:off x="5115850" y="3907790"/>
                <a:ext cx="602515" cy="57553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99" name="Google Shape;299;p29"/>
              <p:cNvGrpSpPr/>
              <p:nvPr/>
            </p:nvGrpSpPr>
            <p:grpSpPr>
              <a:xfrm>
                <a:off x="5054600" y="1773343"/>
                <a:ext cx="2743200" cy="932521"/>
                <a:chOff x="5791200" y="2430959"/>
                <a:chExt cx="2743200" cy="932521"/>
              </a:xfrm>
            </p:grpSpPr>
            <p:pic>
              <p:nvPicPr>
                <p:cNvPr descr="MC900057189.WMF" id="300" name="Google Shape;300;p2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35490" l="0" r="0" t="17786"/>
                <a:stretch/>
              </p:blipFill>
              <p:spPr>
                <a:xfrm>
                  <a:off x="5791200" y="2514600"/>
                  <a:ext cx="2743200" cy="7726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1" name="Google Shape;301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-3176635">
                  <a:off x="6226021" y="2829252"/>
                  <a:ext cx="725734" cy="3053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2" name="Google Shape;302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7086600" y="2906281"/>
                  <a:ext cx="414768" cy="174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3" name="Google Shape;303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6781800" y="2884193"/>
                  <a:ext cx="414768" cy="174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4" name="Google Shape;304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1959110">
                  <a:off x="6867016" y="2858471"/>
                  <a:ext cx="442198" cy="1860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5" name="Google Shape;305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flipH="1">
                  <a:off x="7010400" y="2807993"/>
                  <a:ext cx="414768" cy="174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6" name="Google Shape;306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495996">
                  <a:off x="6976632" y="2706593"/>
                  <a:ext cx="414768" cy="174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7" name="Google Shape;307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flipH="1" rot="-1726954">
                  <a:off x="6708177" y="2753683"/>
                  <a:ext cx="479976" cy="2019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MC900036366.WMF" id="308" name="Google Shape;308;p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flipH="1" rot="-390505">
                  <a:off x="6858000" y="2601481"/>
                  <a:ext cx="414768" cy="174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09" name="Google Shape;309;p29"/>
                <p:cNvCxnSpPr/>
                <p:nvPr/>
              </p:nvCxnSpPr>
              <p:spPr>
                <a:xfrm flipH="1" rot="10800000">
                  <a:off x="6248400" y="2430959"/>
                  <a:ext cx="393192" cy="56451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10" name="Google Shape;310;p29"/>
                <p:cNvSpPr/>
                <p:nvPr/>
              </p:nvSpPr>
              <p:spPr>
                <a:xfrm flipH="1" rot="7662708">
                  <a:off x="6120891" y="2984188"/>
                  <a:ext cx="210311" cy="57911"/>
                </a:xfrm>
                <a:prstGeom prst="rect">
                  <a:avLst/>
                </a:prstGeom>
                <a:blipFill rotWithShape="1">
                  <a:blip r:embed="rId14">
                    <a:alphaModFix/>
                  </a:blip>
                  <a:tile algn="tl" flip="none" tx="0" sx="100000" ty="0" sy="100000"/>
                </a:blipFill>
                <a:ln cap="flat" cmpd="sng" w="9525">
                  <a:solidFill>
                    <a:srgbClr val="979797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dir="2700000" dist="12700">
                    <a:srgbClr val="000000">
                      <a:alpha val="4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1" name="Google Shape;311;p29"/>
              <p:cNvGrpSpPr/>
              <p:nvPr/>
            </p:nvGrpSpPr>
            <p:grpSpPr>
              <a:xfrm>
                <a:off x="6861341" y="2328283"/>
                <a:ext cx="403059" cy="506601"/>
                <a:chOff x="6683541" y="2922399"/>
                <a:chExt cx="403059" cy="506601"/>
              </a:xfrm>
            </p:grpSpPr>
            <p:cxnSp>
              <p:nvCxnSpPr>
                <p:cNvPr id="312" name="Google Shape;312;p29"/>
                <p:cNvCxnSpPr/>
                <p:nvPr/>
              </p:nvCxnSpPr>
              <p:spPr>
                <a:xfrm>
                  <a:off x="6705600" y="2971800"/>
                  <a:ext cx="381000" cy="45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13" name="Google Shape;313;p29"/>
                <p:cNvSpPr/>
                <p:nvPr/>
              </p:nvSpPr>
              <p:spPr>
                <a:xfrm rot="3137292">
                  <a:off x="6665615" y="2994344"/>
                  <a:ext cx="210311" cy="57911"/>
                </a:xfrm>
                <a:prstGeom prst="rect">
                  <a:avLst/>
                </a:prstGeom>
                <a:blipFill rotWithShape="1">
                  <a:blip r:embed="rId14">
                    <a:alphaModFix/>
                  </a:blip>
                  <a:tile algn="tl" flip="none" tx="0" sx="100000" ty="0" sy="100000"/>
                </a:blipFill>
                <a:ln cap="flat" cmpd="sng" w="9525">
                  <a:solidFill>
                    <a:srgbClr val="979797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dir="2700000" dist="12700">
                    <a:srgbClr val="000000">
                      <a:alpha val="42745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descr="MC900036366.WMF" id="314" name="Google Shape;314;p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383094" y="2918525"/>
                <a:ext cx="738306" cy="3105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5" name="Google Shape;315;p29"/>
            <p:cNvSpPr txBox="1"/>
            <p:nvPr/>
          </p:nvSpPr>
          <p:spPr>
            <a:xfrm>
              <a:off x="4265439" y="1575144"/>
              <a:ext cx="4396918" cy="500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SPEAR-PHISHING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0"/>
          <p:cNvGrpSpPr/>
          <p:nvPr/>
        </p:nvGrpSpPr>
        <p:grpSpPr>
          <a:xfrm>
            <a:off x="5556923" y="2109464"/>
            <a:ext cx="4016374" cy="3893363"/>
            <a:chOff x="3236685" y="1524003"/>
            <a:chExt cx="5152572" cy="4936374"/>
          </a:xfrm>
        </p:grpSpPr>
        <p:grpSp>
          <p:nvGrpSpPr>
            <p:cNvPr id="322" name="Google Shape;322;p30"/>
            <p:cNvGrpSpPr/>
            <p:nvPr/>
          </p:nvGrpSpPr>
          <p:grpSpPr>
            <a:xfrm>
              <a:off x="3236685" y="1524003"/>
              <a:ext cx="5152572" cy="4339771"/>
              <a:chOff x="3222171" y="1698171"/>
              <a:chExt cx="5152572" cy="4339771"/>
            </a:xfrm>
          </p:grpSpPr>
          <p:pic>
            <p:nvPicPr>
              <p:cNvPr descr="http://www.vanish.org/fraud/fraud_email_example.jpg" id="323" name="Google Shape;323;p30"/>
              <p:cNvPicPr preferRelativeResize="0"/>
              <p:nvPr/>
            </p:nvPicPr>
            <p:blipFill rotWithShape="1">
              <a:blip r:embed="rId3">
                <a:alphaModFix/>
              </a:blip>
              <a:srcRect b="4522" l="827" r="1950" t="6257"/>
              <a:stretch/>
            </p:blipFill>
            <p:spPr>
              <a:xfrm>
                <a:off x="3309257" y="1698171"/>
                <a:ext cx="5065486" cy="42236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Google Shape;324;p30"/>
              <p:cNvSpPr/>
              <p:nvPr/>
            </p:nvSpPr>
            <p:spPr>
              <a:xfrm>
                <a:off x="3222171" y="2931885"/>
                <a:ext cx="174172" cy="310605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30"/>
            <p:cNvSpPr txBox="1"/>
            <p:nvPr/>
          </p:nvSpPr>
          <p:spPr>
            <a:xfrm>
              <a:off x="3592483" y="5757966"/>
              <a:ext cx="2132460" cy="702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Sincerely,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Customer Service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Barclays</a:t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468914" y="4267200"/>
              <a:ext cx="4123944" cy="217714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30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Spot Phishing Emails</a:t>
            </a:r>
            <a:endParaRPr/>
          </a:p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731520" y="1357224"/>
            <a:ext cx="10728960" cy="554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Phishing attempts are rarely this obvious, but these are useful errors to look for</a:t>
            </a:r>
            <a:endParaRPr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0" name="Google Shape;330;p30"/>
          <p:cNvGrpSpPr/>
          <p:nvPr/>
        </p:nvGrpSpPr>
        <p:grpSpPr>
          <a:xfrm>
            <a:off x="2084217" y="2198782"/>
            <a:ext cx="3932861" cy="416666"/>
            <a:chOff x="719441" y="1958766"/>
            <a:chExt cx="4351595" cy="704670"/>
          </a:xfrm>
        </p:grpSpPr>
        <p:cxnSp>
          <p:nvCxnSpPr>
            <p:cNvPr id="331" name="Google Shape;331;p30"/>
            <p:cNvCxnSpPr>
              <a:stCxn id="332" idx="3"/>
            </p:cNvCxnSpPr>
            <p:nvPr/>
          </p:nvCxnSpPr>
          <p:spPr>
            <a:xfrm>
              <a:off x="3010936" y="2232036"/>
              <a:ext cx="2060100" cy="43140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32" name="Google Shape;332;p30"/>
            <p:cNvSpPr/>
            <p:nvPr/>
          </p:nvSpPr>
          <p:spPr>
            <a:xfrm>
              <a:off x="719441" y="1958766"/>
              <a:ext cx="2291495" cy="546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Spoofed email address</a:t>
              </a:r>
              <a:endParaRPr/>
            </a:p>
          </p:txBody>
        </p:sp>
      </p:grpSp>
      <p:grpSp>
        <p:nvGrpSpPr>
          <p:cNvPr id="333" name="Google Shape;333;p30"/>
          <p:cNvGrpSpPr/>
          <p:nvPr/>
        </p:nvGrpSpPr>
        <p:grpSpPr>
          <a:xfrm>
            <a:off x="2278926" y="2615417"/>
            <a:ext cx="3555338" cy="467088"/>
            <a:chOff x="1603670" y="2116367"/>
            <a:chExt cx="3594800" cy="478480"/>
          </a:xfrm>
        </p:grpSpPr>
        <p:cxnSp>
          <p:nvCxnSpPr>
            <p:cNvPr id="334" name="Google Shape;334;p30"/>
            <p:cNvCxnSpPr/>
            <p:nvPr/>
          </p:nvCxnSpPr>
          <p:spPr>
            <a:xfrm>
              <a:off x="3551588" y="2333852"/>
              <a:ext cx="1646882" cy="260995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35" name="Google Shape;335;p30"/>
            <p:cNvSpPr/>
            <p:nvPr/>
          </p:nvSpPr>
          <p:spPr>
            <a:xfrm>
              <a:off x="1603670" y="2116367"/>
              <a:ext cx="1897110" cy="3310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Spelling Errors/Typos</a:t>
              </a:r>
              <a:endParaRPr/>
            </a:p>
          </p:txBody>
        </p:sp>
      </p:grpSp>
      <p:grpSp>
        <p:nvGrpSpPr>
          <p:cNvPr id="336" name="Google Shape;336;p30"/>
          <p:cNvGrpSpPr/>
          <p:nvPr/>
        </p:nvGrpSpPr>
        <p:grpSpPr>
          <a:xfrm>
            <a:off x="3309981" y="3322266"/>
            <a:ext cx="2382707" cy="950322"/>
            <a:chOff x="2439640" y="3776267"/>
            <a:chExt cx="2273730" cy="983784"/>
          </a:xfrm>
        </p:grpSpPr>
        <p:cxnSp>
          <p:nvCxnSpPr>
            <p:cNvPr id="337" name="Google Shape;337;p30"/>
            <p:cNvCxnSpPr/>
            <p:nvPr/>
          </p:nvCxnSpPr>
          <p:spPr>
            <a:xfrm>
              <a:off x="3395499" y="3971752"/>
              <a:ext cx="1317871" cy="788299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38" name="Google Shape;338;p30"/>
            <p:cNvSpPr/>
            <p:nvPr/>
          </p:nvSpPr>
          <p:spPr>
            <a:xfrm>
              <a:off x="2439640" y="3776267"/>
              <a:ext cx="879876" cy="33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CAPS</a:t>
              </a:r>
              <a:endParaRPr/>
            </a:p>
          </p:txBody>
        </p:sp>
      </p:grpSp>
      <p:grpSp>
        <p:nvGrpSpPr>
          <p:cNvPr id="339" name="Google Shape;339;p30"/>
          <p:cNvGrpSpPr/>
          <p:nvPr/>
        </p:nvGrpSpPr>
        <p:grpSpPr>
          <a:xfrm>
            <a:off x="2431095" y="4003597"/>
            <a:ext cx="3261593" cy="1077672"/>
            <a:chOff x="844364" y="4504236"/>
            <a:chExt cx="3036205" cy="1406454"/>
          </a:xfrm>
        </p:grpSpPr>
        <p:cxnSp>
          <p:nvCxnSpPr>
            <p:cNvPr id="340" name="Google Shape;340;p30"/>
            <p:cNvCxnSpPr/>
            <p:nvPr/>
          </p:nvCxnSpPr>
          <p:spPr>
            <a:xfrm>
              <a:off x="2869150" y="5056154"/>
              <a:ext cx="1011419" cy="854536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1" name="Google Shape;341;p30"/>
            <p:cNvSpPr/>
            <p:nvPr/>
          </p:nvSpPr>
          <p:spPr>
            <a:xfrm>
              <a:off x="844364" y="4504236"/>
              <a:ext cx="2063083" cy="723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Asks for Personally Identifying Information</a:t>
              </a:r>
              <a:endParaRPr/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1801710" y="4746938"/>
            <a:ext cx="4294290" cy="588889"/>
            <a:chOff x="767077" y="4841653"/>
            <a:chExt cx="4310024" cy="867360"/>
          </a:xfrm>
        </p:grpSpPr>
        <p:cxnSp>
          <p:nvCxnSpPr>
            <p:cNvPr id="343" name="Google Shape;343;p30"/>
            <p:cNvCxnSpPr/>
            <p:nvPr/>
          </p:nvCxnSpPr>
          <p:spPr>
            <a:xfrm>
              <a:off x="3445419" y="5313885"/>
              <a:ext cx="1631682" cy="395128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4" name="Google Shape;344;p30"/>
            <p:cNvSpPr/>
            <p:nvPr/>
          </p:nvSpPr>
          <p:spPr>
            <a:xfrm>
              <a:off x="767077" y="4841653"/>
              <a:ext cx="2669961" cy="815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Executable attachment or link to a Website</a:t>
              </a: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2084217" y="5495040"/>
            <a:ext cx="3749900" cy="553998"/>
            <a:chOff x="660401" y="5751429"/>
            <a:chExt cx="3749900" cy="452879"/>
          </a:xfrm>
        </p:grpSpPr>
        <p:cxnSp>
          <p:nvCxnSpPr>
            <p:cNvPr id="346" name="Google Shape;346;p30"/>
            <p:cNvCxnSpPr>
              <a:stCxn id="347" idx="3"/>
              <a:endCxn id="325" idx="1"/>
            </p:cNvCxnSpPr>
            <p:nvPr/>
          </p:nvCxnSpPr>
          <p:spPr>
            <a:xfrm flipH="1" rot="10800000">
              <a:off x="3162301" y="5940069"/>
              <a:ext cx="1248000" cy="3780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7" name="Google Shape;347;p30"/>
            <p:cNvSpPr/>
            <p:nvPr/>
          </p:nvSpPr>
          <p:spPr>
            <a:xfrm>
              <a:off x="660401" y="5751429"/>
              <a:ext cx="2501900" cy="452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Signed by a department, not an individual</a:t>
              </a:r>
              <a:endParaRPr/>
            </a:p>
          </p:txBody>
        </p:sp>
      </p:grpSp>
      <p:sp>
        <p:nvSpPr>
          <p:cNvPr id="348" name="Google Shape;348;p30"/>
          <p:cNvSpPr txBox="1"/>
          <p:nvPr/>
        </p:nvSpPr>
        <p:spPr>
          <a:xfrm>
            <a:off x="6096000" y="6211686"/>
            <a:ext cx="245291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www.Vanish.org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5624806" y="2109463"/>
            <a:ext cx="3948491" cy="3935924"/>
          </a:xfrm>
          <a:prstGeom prst="rect">
            <a:avLst/>
          </a:prstGeom>
          <a:noFill/>
          <a:ln cap="flat" cmpd="sng" w="25400">
            <a:solidFill>
              <a:srgbClr val="246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Email Scams</a:t>
            </a:r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731520" y="1509623"/>
            <a:ext cx="489458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Report phishing attempts so other people aren’t victimized</a:t>
            </a:r>
            <a:endParaRPr/>
          </a:p>
          <a:p>
            <a:pPr indent="-228600" lvl="0" marL="228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Go to the legitimate website of the spoofed organization (not through a link in the email)</a:t>
            </a:r>
            <a:endParaRPr/>
          </a:p>
          <a:p>
            <a:pPr indent="-228600" lvl="0" marL="228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Follow the site’s procedure for reporting</a:t>
            </a:r>
            <a:endParaRPr/>
          </a:p>
          <a:p>
            <a:pPr indent="-228600" lvl="0" marL="228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Report the spoof to your email provider</a:t>
            </a:r>
            <a:endParaRPr/>
          </a:p>
        </p:txBody>
      </p:sp>
      <p:sp>
        <p:nvSpPr>
          <p:cNvPr id="357" name="Google Shape;357;p31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8" name="Google Shape;358;p31"/>
          <p:cNvGrpSpPr/>
          <p:nvPr/>
        </p:nvGrpSpPr>
        <p:grpSpPr>
          <a:xfrm>
            <a:off x="5900115" y="1855858"/>
            <a:ext cx="5536116" cy="3935342"/>
            <a:chOff x="5900115" y="1855858"/>
            <a:chExt cx="4340513" cy="3085449"/>
          </a:xfrm>
        </p:grpSpPr>
        <p:pic>
          <p:nvPicPr>
            <p:cNvPr id="359" name="Google Shape;35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0115" y="1855858"/>
              <a:ext cx="3042114" cy="3085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1"/>
            <p:cNvPicPr preferRelativeResize="0"/>
            <p:nvPr/>
          </p:nvPicPr>
          <p:blipFill rotWithShape="1">
            <a:blip r:embed="rId4">
              <a:alphaModFix/>
            </a:blip>
            <a:srcRect b="25714" l="38718" r="52297" t="37333"/>
            <a:stretch/>
          </p:blipFill>
          <p:spPr>
            <a:xfrm>
              <a:off x="9107097" y="2611829"/>
              <a:ext cx="1133531" cy="1653574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Malware: What is it?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>
                <a:solidFill>
                  <a:schemeClr val="accent1"/>
                </a:solidFill>
              </a:rPr>
              <a:t>Mal</a:t>
            </a:r>
            <a:r>
              <a:rPr lang="en-US"/>
              <a:t>icious Soft</a:t>
            </a:r>
            <a:r>
              <a:rPr b="1" lang="en-US">
                <a:solidFill>
                  <a:schemeClr val="accent1"/>
                </a:solidFill>
              </a:rPr>
              <a:t>ware</a:t>
            </a:r>
            <a:r>
              <a:rPr lang="en-US"/>
              <a:t> = </a:t>
            </a:r>
            <a:r>
              <a:rPr b="1" lang="en-US">
                <a:solidFill>
                  <a:schemeClr val="accent1"/>
                </a:solidFill>
              </a:rPr>
              <a:t>Malware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Software designed and written to: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Steal information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Spy on users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Gain control of computers</a:t>
            </a:r>
            <a:endParaRPr/>
          </a:p>
          <a:p>
            <a:pPr indent="-234950" lvl="1" marL="74295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Categorized by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How it spreads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What it does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Mark L. Huson\Documents\Course Development\clipart\Computers\Cartoons (A - F)\Computer - Evil.wmf" id="369" name="Google Shape;3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05" y="1587501"/>
            <a:ext cx="4757295" cy="310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Malware: What is it?</a:t>
            </a:r>
            <a:endParaRPr/>
          </a:p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1" lang="en-US" sz="3200">
                <a:solidFill>
                  <a:schemeClr val="accent1"/>
                </a:solidFill>
              </a:rPr>
              <a:t>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1" lang="en-US" sz="3200">
                <a:solidFill>
                  <a:schemeClr val="accent1"/>
                </a:solidFill>
              </a:rPr>
              <a:t>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1" lang="en-US" sz="3200">
                <a:solidFill>
                  <a:schemeClr val="accent1"/>
                </a:solidFill>
              </a:rPr>
              <a:t>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1" lang="en-US" sz="3200">
                <a:solidFill>
                  <a:schemeClr val="accent1"/>
                </a:solidFill>
              </a:rPr>
              <a:t>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1" lang="en-US" sz="3200">
                <a:solidFill>
                  <a:schemeClr val="accent1"/>
                </a:solidFill>
              </a:rPr>
              <a:t>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1" lang="en-US" sz="3200">
                <a:solidFill>
                  <a:schemeClr val="accent1"/>
                </a:solidFill>
              </a:rPr>
              <a:t>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1" lang="en-US" sz="3200">
                <a:solidFill>
                  <a:schemeClr val="accent1"/>
                </a:solidFill>
              </a:rPr>
              <a:t>S</a:t>
            </a:r>
            <a:endParaRPr/>
          </a:p>
        </p:txBody>
      </p:sp>
      <p:sp>
        <p:nvSpPr>
          <p:cNvPr id="377" name="Google Shape;377;p33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L.Walczak\AppData\Local\Microsoft\Windows\Temporary Internet Files\Content.IE5\RJJ3P2QQ\MC900347945[2].wmf" id="378" name="Google Shape;3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1" y="1970639"/>
            <a:ext cx="4296258" cy="344043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3"/>
          <p:cNvSpPr/>
          <p:nvPr/>
        </p:nvSpPr>
        <p:spPr>
          <a:xfrm>
            <a:off x="1244600" y="1498463"/>
            <a:ext cx="4572000" cy="381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iruses/Worms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rojan Horses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ombies and Botnets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eyloggers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ackdoors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ogic/Time Bombs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 basic cybersecurity concepts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CIA triad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People, processes, and technologies that relate to CIA</a:t>
            </a:r>
            <a:endParaRPr/>
          </a:p>
          <a:p>
            <a:pPr indent="-262255" lvl="1" marL="742950" rtl="0" algn="l">
              <a:spcBef>
                <a:spcPts val="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"/>
          </a:p>
          <a:p>
            <a:pPr indent="-228600" lvl="0" marL="2286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 the differences between a threat and a vulnerability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Threats, vulnerabilities, and exploits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Risk and vulnerability severity</a:t>
            </a:r>
            <a:endParaRPr/>
          </a:p>
          <a:p>
            <a:pPr indent="-256412" lvl="1" marL="742950" rtl="0" algn="l">
              <a:spcBef>
                <a:spcPts val="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"/>
          </a:p>
          <a:p>
            <a:pPr indent="-228600" lvl="0" marL="2286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Become familiar with basic threat types and countermeasures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Overview of major threat categories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 attackers exploit infected computers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Best practices for threat prevention</a:t>
            </a:r>
            <a:endParaRPr/>
          </a:p>
          <a:p>
            <a:pPr indent="-256412" lvl="1" marL="742950" rtl="0" algn="l">
              <a:spcBef>
                <a:spcPts val="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"/>
          </a:p>
          <a:p>
            <a:pPr indent="-228600" lvl="0" marL="2286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 fundamental user security processes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Identification, Authentication, Authorization, and Accounting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Proper password configuration</a:t>
            </a:r>
            <a:endParaRPr/>
          </a:p>
          <a:p>
            <a:pPr indent="-156527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377" lvl="0" marL="2286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Malware: Types / Terms</a:t>
            </a:r>
            <a:endParaRPr/>
          </a:p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Viruses: </a:t>
            </a:r>
            <a:r>
              <a:rPr lang="en-US" sz="2400"/>
              <a:t>Can infect and spread, but need human assistance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Worms: </a:t>
            </a:r>
            <a:r>
              <a:rPr lang="en-US" sz="2400"/>
              <a:t>Can infect and spread </a:t>
            </a:r>
            <a:r>
              <a:rPr i="1" lang="en-US" sz="2400"/>
              <a:t>without </a:t>
            </a:r>
            <a:r>
              <a:rPr lang="en-US" sz="2400"/>
              <a:t>human assistance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Trojan horse: </a:t>
            </a:r>
            <a:r>
              <a:rPr lang="en-US" sz="2400"/>
              <a:t>Program with a hidden malicious function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Zombies (a.k.a. bots): </a:t>
            </a:r>
            <a:r>
              <a:rPr lang="en-US" sz="2400"/>
              <a:t>compromised computers under the control of an attacker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Botnet: </a:t>
            </a:r>
            <a:r>
              <a:rPr lang="en-US" sz="2400"/>
              <a:t>a collection of compromised computers (zombies) under the control of an attacker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Keylogger: </a:t>
            </a:r>
            <a:r>
              <a:rPr lang="en-US" sz="2400"/>
              <a:t>Tracks users’ keystrokes, obtains passwords and other personal information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Backdoor: </a:t>
            </a:r>
            <a:r>
              <a:rPr lang="en-US" sz="2400"/>
              <a:t>An entry point into a program without all the normal, built-in security checks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Logic/time bomb: </a:t>
            </a:r>
            <a:r>
              <a:rPr lang="en-US" sz="2400"/>
              <a:t>Malware designed to lie dormant until a specific logical condition is met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Spyware: </a:t>
            </a:r>
            <a:r>
              <a:rPr lang="en-US" sz="2400"/>
              <a:t>Collects information about you, without your knowledge or consent</a:t>
            </a:r>
            <a:endParaRPr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387" name="Google Shape;387;p34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Anti-malware Software</a:t>
            </a:r>
            <a:endParaRPr/>
          </a:p>
        </p:txBody>
      </p:sp>
      <p:sp>
        <p:nvSpPr>
          <p:cNvPr id="394" name="Google Shape;394;p35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8338394" y="1554101"/>
            <a:ext cx="2963595" cy="2286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Quarantines and removes infected files</a:t>
            </a:r>
            <a:endParaRPr/>
          </a:p>
        </p:txBody>
      </p:sp>
      <p:grpSp>
        <p:nvGrpSpPr>
          <p:cNvPr id="396" name="Google Shape;396;p35"/>
          <p:cNvGrpSpPr/>
          <p:nvPr/>
        </p:nvGrpSpPr>
        <p:grpSpPr>
          <a:xfrm>
            <a:off x="952501" y="1554101"/>
            <a:ext cx="3681414" cy="2286000"/>
            <a:chOff x="587716" y="2036112"/>
            <a:chExt cx="2839697" cy="2286000"/>
          </a:xfrm>
        </p:grpSpPr>
        <p:sp>
          <p:nvSpPr>
            <p:cNvPr id="397" name="Google Shape;397;p35"/>
            <p:cNvSpPr/>
            <p:nvPr/>
          </p:nvSpPr>
          <p:spPr>
            <a:xfrm>
              <a:off x="587716" y="2036112"/>
              <a:ext cx="2286000" cy="2286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Scans files for matches in databases of known malware</a:t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873716" y="2939143"/>
              <a:ext cx="553697" cy="60415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35"/>
          <p:cNvGrpSpPr/>
          <p:nvPr/>
        </p:nvGrpSpPr>
        <p:grpSpPr>
          <a:xfrm>
            <a:off x="4637558" y="1554101"/>
            <a:ext cx="3681236" cy="2286000"/>
            <a:chOff x="3459934" y="2036112"/>
            <a:chExt cx="2839560" cy="2286000"/>
          </a:xfrm>
        </p:grpSpPr>
        <p:sp>
          <p:nvSpPr>
            <p:cNvPr id="400" name="Google Shape;400;p35"/>
            <p:cNvSpPr/>
            <p:nvPr/>
          </p:nvSpPr>
          <p:spPr>
            <a:xfrm>
              <a:off x="3459934" y="2036112"/>
              <a:ext cx="2286000" cy="2286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Alerts you when a match is identified or a suspect program attempts to run</a:t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45797" y="2939143"/>
              <a:ext cx="553697" cy="60415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35"/>
          <p:cNvGrpSpPr/>
          <p:nvPr/>
        </p:nvGrpSpPr>
        <p:grpSpPr>
          <a:xfrm>
            <a:off x="1442762" y="4432030"/>
            <a:ext cx="9306476" cy="1232169"/>
            <a:chOff x="1801341" y="5282931"/>
            <a:chExt cx="7622650" cy="1009232"/>
          </a:xfrm>
        </p:grpSpPr>
        <p:grpSp>
          <p:nvGrpSpPr>
            <p:cNvPr id="403" name="Google Shape;403;p35"/>
            <p:cNvGrpSpPr/>
            <p:nvPr/>
          </p:nvGrpSpPr>
          <p:grpSpPr>
            <a:xfrm>
              <a:off x="1801341" y="5282931"/>
              <a:ext cx="7622650" cy="1009232"/>
              <a:chOff x="352035" y="4844147"/>
              <a:chExt cx="7597026" cy="1005840"/>
            </a:xfrm>
          </p:grpSpPr>
          <p:pic>
            <p:nvPicPr>
              <p:cNvPr descr="http://blogs-images.forbes.com/andygreenberg/files/2013/01/Symantec_1.jpg" id="404" name="Google Shape;404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2035" y="4870208"/>
                <a:ext cx="976666" cy="9444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5" name="Google Shape;405;p35"/>
              <p:cNvSpPr txBox="1"/>
              <p:nvPr/>
            </p:nvSpPr>
            <p:spPr>
              <a:xfrm>
                <a:off x="6709813" y="5600301"/>
                <a:ext cx="1239248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Source: www.wikipedia.org</a:t>
                </a:r>
                <a:endParaRPr/>
              </a:p>
            </p:txBody>
          </p:sp>
          <p:grpSp>
            <p:nvGrpSpPr>
              <p:cNvPr id="406" name="Google Shape;406;p35"/>
              <p:cNvGrpSpPr/>
              <p:nvPr/>
            </p:nvGrpSpPr>
            <p:grpSpPr>
              <a:xfrm>
                <a:off x="1579038" y="4844147"/>
                <a:ext cx="1503574" cy="1005840"/>
                <a:chOff x="2067992" y="5637560"/>
                <a:chExt cx="1503574" cy="1005840"/>
              </a:xfrm>
            </p:grpSpPr>
            <p:pic>
              <p:nvPicPr>
                <p:cNvPr descr="http://images.techhive.com/images/article/2013/05/mcafee-logo-100037339-large.jpg" id="407" name="Google Shape;407;p3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067992" y="5637560"/>
                  <a:ext cx="1503574" cy="10058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8" name="Google Shape;408;p35"/>
                <p:cNvSpPr txBox="1"/>
                <p:nvPr/>
              </p:nvSpPr>
              <p:spPr>
                <a:xfrm>
                  <a:off x="2207284" y="6415518"/>
                  <a:ext cx="1239248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Source: </a:t>
                  </a:r>
                  <a:r>
                    <a:rPr lang="en-US" sz="700" u="sng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  <a:hlinkClick r:id="rId5"/>
                    </a:rPr>
                    <a:t>www.pcworld.com</a:t>
                  </a:r>
                  <a:r>
                    <a:rPr lang="en-US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</p:grpSp>
          <p:grpSp>
            <p:nvGrpSpPr>
              <p:cNvPr id="409" name="Google Shape;409;p35"/>
              <p:cNvGrpSpPr/>
              <p:nvPr/>
            </p:nvGrpSpPr>
            <p:grpSpPr>
              <a:xfrm>
                <a:off x="3030529" y="5151583"/>
                <a:ext cx="1496762" cy="668223"/>
                <a:chOff x="1826829" y="6283000"/>
                <a:chExt cx="1496762" cy="668223"/>
              </a:xfrm>
            </p:grpSpPr>
            <p:pic>
              <p:nvPicPr>
                <p:cNvPr descr="http://royalpccare.com/image/avg_finaltext242_141838496597_640x360.jpg" id="410" name="Google Shape;410;p3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2185991" y="6283000"/>
                  <a:ext cx="967299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11" name="Google Shape;411;p35"/>
                <p:cNvSpPr txBox="1"/>
                <p:nvPr/>
              </p:nvSpPr>
              <p:spPr>
                <a:xfrm>
                  <a:off x="1826829" y="6751168"/>
                  <a:ext cx="1496762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Source: </a:t>
                  </a:r>
                  <a:r>
                    <a:rPr lang="en-US" sz="700" u="sng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  <a:hlinkClick r:id="rId7"/>
                    </a:rPr>
                    <a:t>www.royalpccare.com</a:t>
                  </a:r>
                  <a:r>
                    <a:rPr lang="en-US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</p:grpSp>
          <p:grpSp>
            <p:nvGrpSpPr>
              <p:cNvPr id="412" name="Google Shape;412;p35"/>
              <p:cNvGrpSpPr/>
              <p:nvPr/>
            </p:nvGrpSpPr>
            <p:grpSpPr>
              <a:xfrm>
                <a:off x="4763573" y="4967852"/>
                <a:ext cx="1645920" cy="828258"/>
                <a:chOff x="5398357" y="4997142"/>
                <a:chExt cx="1645920" cy="828258"/>
              </a:xfrm>
            </p:grpSpPr>
            <p:pic>
              <p:nvPicPr>
                <p:cNvPr descr="http://www.digital-defender.com/wp-content/uploads/2014/01/dd_logo_2014.png" id="413" name="Google Shape;413;p3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398357" y="4997142"/>
                  <a:ext cx="1645920" cy="7551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14" name="Google Shape;414;p35"/>
                <p:cNvSpPr txBox="1"/>
                <p:nvPr/>
              </p:nvSpPr>
              <p:spPr>
                <a:xfrm>
                  <a:off x="5436752" y="5625345"/>
                  <a:ext cx="1486152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Source: </a:t>
                  </a:r>
                  <a:r>
                    <a:rPr lang="en-US" sz="700" u="sng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  <a:hlinkClick r:id="rId9"/>
                    </a:rPr>
                    <a:t>www.digital-defender.com</a:t>
                  </a:r>
                  <a:r>
                    <a:rPr lang="en-US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</a:t>
                  </a:r>
                  <a:endParaRPr/>
                </a:p>
              </p:txBody>
            </p:sp>
          </p:grpSp>
        </p:grpSp>
        <p:pic>
          <p:nvPicPr>
            <p:cNvPr id="415" name="Google Shape;415;p35"/>
            <p:cNvPicPr preferRelativeResize="0"/>
            <p:nvPr/>
          </p:nvPicPr>
          <p:blipFill rotWithShape="1">
            <a:blip r:embed="rId10">
              <a:alphaModFix/>
            </a:blip>
            <a:srcRect b="0" l="0" r="0" t="9907"/>
            <a:stretch/>
          </p:blipFill>
          <p:spPr>
            <a:xfrm>
              <a:off x="8555452" y="5520267"/>
              <a:ext cx="519051" cy="4959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4 – SECTION 3</a:t>
            </a:r>
            <a:br>
              <a:rPr lang="en-US"/>
            </a:br>
            <a:br>
              <a:rPr lang="en-US" sz="1100"/>
            </a:br>
            <a:r>
              <a:rPr b="0" lang="en-US" sz="2400">
                <a:solidFill>
                  <a:schemeClr val="dk1"/>
                </a:solidFill>
              </a:rPr>
              <a:t>Basic Cybersecurity Techniques 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Cybersecurity Techniques</a:t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731520" y="1509623"/>
            <a:ext cx="588518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Identification: </a:t>
            </a:r>
            <a:r>
              <a:rPr lang="en-US" sz="2400"/>
              <a:t>Providing user identity to a system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Authentication: </a:t>
            </a:r>
            <a:r>
              <a:rPr lang="en-US" sz="2400"/>
              <a:t>Verifying the user’s identity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Authorization: </a:t>
            </a:r>
            <a:r>
              <a:rPr lang="en-US" sz="2400"/>
              <a:t>Determining whether a user is allowed to access certain resources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Accountability:</a:t>
            </a:r>
            <a:r>
              <a:rPr lang="en-US" sz="2400"/>
              <a:t> Holding users responsible for their actions on a system</a:t>
            </a:r>
            <a:endParaRPr sz="2400">
              <a:solidFill>
                <a:schemeClr val="accent1"/>
              </a:solidFill>
            </a:endParaRPr>
          </a:p>
          <a:p>
            <a:pPr indent="-88900" lvl="0" marL="22860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369557" y="5861813"/>
            <a:ext cx="390908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http://www.infosectoday.com/Articles/Authentication.htm</a:t>
            </a: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9174" y="1463227"/>
            <a:ext cx="2078129" cy="205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762" y="3809138"/>
            <a:ext cx="1969338" cy="196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Identification and Authentication</a:t>
            </a:r>
            <a:endParaRPr/>
          </a:p>
        </p:txBody>
      </p:sp>
      <p:sp>
        <p:nvSpPr>
          <p:cNvPr id="437" name="Google Shape;437;p38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Uses encryption to ensure that a user is</a:t>
            </a:r>
            <a:endParaRPr/>
          </a:p>
          <a:p>
            <a:pPr indent="0" lvl="0" marL="3444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who they say they are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Methods: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Passwords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Physical “keys” (key chains, swipe cards)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Biometrics (fingerprints, retina scanning)</a:t>
            </a:r>
            <a:endParaRPr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Threats: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Brute force cracking</a:t>
            </a:r>
            <a:endParaRPr/>
          </a:p>
          <a:p>
            <a:pPr indent="-228600" lvl="2" marL="11430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10000"/>
              <a:buChar char="•"/>
            </a:pPr>
            <a:r>
              <a:rPr lang="en-US"/>
              <a:t>Test every possible combination of letters, numbers, and characters until the password is found</a:t>
            </a:r>
            <a:endParaRPr sz="2000"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Dictionary cracking</a:t>
            </a:r>
            <a:endParaRPr/>
          </a:p>
          <a:p>
            <a:pPr indent="-228600" lvl="2" marL="11430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</a:t>
            </a:r>
            <a:r>
              <a:rPr lang="en-US"/>
              <a:t>est words and combinations of words found in the dictionary or from a slightly shorter list of words known to be commonly used in passwords</a:t>
            </a:r>
            <a:endParaRPr sz="2000"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438" name="Google Shape;438;p38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9" name="Google Shape;439;p38"/>
          <p:cNvGrpSpPr/>
          <p:nvPr/>
        </p:nvGrpSpPr>
        <p:grpSpPr>
          <a:xfrm>
            <a:off x="7772400" y="1152900"/>
            <a:ext cx="3154600" cy="3088899"/>
            <a:chOff x="8183800" y="1152901"/>
            <a:chExt cx="2743200" cy="2743200"/>
          </a:xfrm>
        </p:grpSpPr>
        <p:pic>
          <p:nvPicPr>
            <p:cNvPr descr="C:\Users\L.Walczak\AppData\Local\Microsoft\Windows\Temporary Internet Files\Content.IE5\D2YBM0OZ\MC900441328[1].png" id="440" name="Google Shape;440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83800" y="1152901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1" name="Google Shape;441;p38"/>
            <p:cNvGrpSpPr/>
            <p:nvPr/>
          </p:nvGrpSpPr>
          <p:grpSpPr>
            <a:xfrm>
              <a:off x="8565844" y="1738493"/>
              <a:ext cx="2054269" cy="1265129"/>
              <a:chOff x="6062597" y="3807912"/>
              <a:chExt cx="2054269" cy="1265129"/>
            </a:xfrm>
          </p:grpSpPr>
          <p:sp>
            <p:nvSpPr>
              <p:cNvPr id="442" name="Google Shape;442;p38"/>
              <p:cNvSpPr/>
              <p:nvPr/>
            </p:nvSpPr>
            <p:spPr>
              <a:xfrm>
                <a:off x="6062597" y="3807912"/>
                <a:ext cx="2054269" cy="12651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8"/>
              <p:cNvSpPr txBox="1"/>
              <p:nvPr/>
            </p:nvSpPr>
            <p:spPr>
              <a:xfrm>
                <a:off x="6240379" y="3946359"/>
                <a:ext cx="12031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Password:</a:t>
                </a:r>
                <a:endParaRPr/>
              </a:p>
            </p:txBody>
          </p:sp>
        </p:grpSp>
        <p:sp>
          <p:nvSpPr>
            <p:cNvPr id="444" name="Google Shape;444;p38"/>
            <p:cNvSpPr txBox="1"/>
            <p:nvPr/>
          </p:nvSpPr>
          <p:spPr>
            <a:xfrm>
              <a:off x="8727585" y="2197781"/>
              <a:ext cx="168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EBFF"/>
                  </a:solidFill>
                  <a:latin typeface="Calibri"/>
                  <a:ea typeface="Calibri"/>
                  <a:cs typeface="Calibri"/>
                  <a:sym typeface="Calibri"/>
                </a:rPr>
                <a:t>* * * * * * * * 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Authorization</a:t>
            </a:r>
            <a:endParaRPr/>
          </a:p>
        </p:txBody>
      </p:sp>
      <p:sp>
        <p:nvSpPr>
          <p:cNvPr id="450" name="Google Shape;450;p39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Uses tools to control access to a resource</a:t>
            </a:r>
            <a:endParaRPr/>
          </a:p>
          <a:p>
            <a:pPr indent="-205105" lvl="0" marL="228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"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Methods: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File permissions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Account management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Sharing settings</a:t>
            </a:r>
            <a:endParaRPr/>
          </a:p>
          <a:p>
            <a:pPr indent="0" lvl="1" marL="457200" rtl="0" algn="l">
              <a:spcBef>
                <a:spcPts val="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"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2400">
                <a:solidFill>
                  <a:schemeClr val="accent1"/>
                </a:solidFill>
              </a:rPr>
              <a:t>Threats: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Insider Threats</a:t>
            </a:r>
            <a:endParaRPr/>
          </a:p>
          <a:p>
            <a:pPr indent="-228600" lvl="2" marL="11430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10000"/>
              <a:buChar char="•"/>
            </a:pPr>
            <a:r>
              <a:rPr lang="en-US"/>
              <a:t>Disgruntled or inexperienced employees that have high-level access may cause intentional or accidental harm to a system</a:t>
            </a:r>
            <a:endParaRPr sz="2000"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Elevation of privilege</a:t>
            </a:r>
            <a:endParaRPr/>
          </a:p>
          <a:p>
            <a:pPr indent="-228600" lvl="2" marL="11430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Attacker is able to enter the system as a low-level user, but is able to attain high-level access</a:t>
            </a:r>
            <a:endParaRPr/>
          </a:p>
          <a:p>
            <a:pPr indent="-205105" lvl="2" marL="1143000" rtl="0" algn="l">
              <a:spcBef>
                <a:spcPts val="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"/>
          </a:p>
          <a:p>
            <a:pPr indent="-228600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Methods covered in detail in Units 7 and 8</a:t>
            </a:r>
            <a:endParaRPr/>
          </a:p>
          <a:p>
            <a:pPr indent="-87629" lvl="0" marL="228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451" name="Google Shape;451;p39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2" name="Google Shape;4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131" y="1263654"/>
            <a:ext cx="2931721" cy="234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Accountability</a:t>
            </a:r>
            <a:endParaRPr/>
          </a:p>
        </p:txBody>
      </p:sp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Holds users responsible for their actions on a system</a:t>
            </a:r>
            <a:endParaRPr sz="105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Methods: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System monitoring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Audit logS</a:t>
            </a:r>
            <a:endParaRPr sz="105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Threats: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Denial of Service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Attack overwhelms audit logs with excessive or</a:t>
            </a:r>
            <a:br>
              <a:rPr lang="en-US"/>
            </a:br>
            <a:r>
              <a:rPr lang="en-US"/>
              <a:t>very large log entries, causing the system to run slowly or not at all</a:t>
            </a:r>
            <a:endParaRPr/>
          </a:p>
          <a:p>
            <a:pPr indent="-190500" lvl="2" marL="1143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Disclosure of confidential information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Attacker is able to gather confidential or personally identifiable information from log fileS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sz="400"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sz="4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Methods covered in detail in Unit 8</a:t>
            </a:r>
            <a:endParaRPr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40"/>
          <p:cNvSpPr txBox="1"/>
          <p:nvPr/>
        </p:nvSpPr>
        <p:spPr>
          <a:xfrm>
            <a:off x="7887957" y="5709413"/>
            <a:ext cx="390908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http://www.infosectoday.com/Articles/Authentication.htm</a:t>
            </a: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462" name="Google Shape;4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1902" y="1386928"/>
            <a:ext cx="2577940" cy="21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/>
        </p:nvSpPr>
        <p:spPr>
          <a:xfrm>
            <a:off x="6273915" y="1335672"/>
            <a:ext cx="39014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NOT:</a:t>
            </a:r>
            <a:endParaRPr/>
          </a:p>
        </p:txBody>
      </p:sp>
      <p:sp>
        <p:nvSpPr>
          <p:cNvPr id="469" name="Google Shape;469;p41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Authentication: Building Strong Passwords</a:t>
            </a:r>
            <a:endParaRPr/>
          </a:p>
        </p:txBody>
      </p:sp>
      <p:sp>
        <p:nvSpPr>
          <p:cNvPr id="470" name="Google Shape;470;p41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71" name="Google Shape;471;p41"/>
          <p:cNvGraphicFramePr/>
          <p:nvPr/>
        </p:nvGraphicFramePr>
        <p:xfrm>
          <a:off x="2711709" y="42784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{2843D338-AE41-45B0-9961-363C5A7CF307}</a:tableStyleId>
              </a:tblPr>
              <a:tblGrid>
                <a:gridCol w="345300"/>
                <a:gridCol w="2137550"/>
              </a:tblGrid>
              <a:tr h="24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57271"/>
                          </a:solidFill>
                        </a:rPr>
                        <a:t>C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57271"/>
                          </a:solidFill>
                        </a:rPr>
                        <a:t>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57271"/>
                          </a:solidFill>
                        </a:rPr>
                        <a:t>O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57271"/>
                          </a:solidFill>
                        </a:rPr>
                        <a:t>U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57271"/>
                          </a:solidFill>
                        </a:rPr>
                        <a:t>D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57271"/>
                          </a:solidFill>
                        </a:rPr>
                        <a:t>S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572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41"/>
          <p:cNvGraphicFramePr/>
          <p:nvPr/>
        </p:nvGraphicFramePr>
        <p:xfrm>
          <a:off x="7183714" y="4468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{2843D338-AE41-45B0-9961-363C5A7CF307}</a:tableStyleId>
              </a:tblPr>
              <a:tblGrid>
                <a:gridCol w="277300"/>
                <a:gridCol w="1716600"/>
              </a:tblGrid>
              <a:tr h="32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4"/>
                          </a:solidFill>
                        </a:rPr>
                        <a:t>S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4"/>
                          </a:solidFill>
                        </a:rPr>
                        <a:t>U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4"/>
                          </a:solidFill>
                        </a:rPr>
                        <a:t>N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3" name="Google Shape;473;p41"/>
          <p:cNvPicPr preferRelativeResize="0"/>
          <p:nvPr/>
        </p:nvPicPr>
        <p:blipFill rotWithShape="1">
          <a:blip r:embed="rId3">
            <a:alphaModFix/>
          </a:blip>
          <a:srcRect b="0" l="0" r="0" t="20277"/>
          <a:stretch/>
        </p:blipFill>
        <p:spPr>
          <a:xfrm>
            <a:off x="2387398" y="2056560"/>
            <a:ext cx="3297574" cy="2103120"/>
          </a:xfrm>
          <a:prstGeom prst="roundRect">
            <a:avLst>
              <a:gd fmla="val 6931" name="adj"/>
            </a:avLst>
          </a:prstGeom>
          <a:solidFill>
            <a:srgbClr val="ECECE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pSp>
        <p:nvGrpSpPr>
          <p:cNvPr id="474" name="Google Shape;474;p41"/>
          <p:cNvGrpSpPr/>
          <p:nvPr/>
        </p:nvGrpSpPr>
        <p:grpSpPr>
          <a:xfrm>
            <a:off x="6525207" y="2056561"/>
            <a:ext cx="3310914" cy="2331566"/>
            <a:chOff x="6039852" y="4795555"/>
            <a:chExt cx="3373452" cy="2375605"/>
          </a:xfrm>
        </p:grpSpPr>
        <p:pic>
          <p:nvPicPr>
            <p:cNvPr descr="http://tamutimes.tamu.edu/files/2014/02/CaliforniaDrought.jpg" id="475" name="Google Shape;475;p41"/>
            <p:cNvPicPr preferRelativeResize="0"/>
            <p:nvPr/>
          </p:nvPicPr>
          <p:blipFill rotWithShape="1">
            <a:blip r:embed="rId4">
              <a:alphaModFix/>
            </a:blip>
            <a:srcRect b="4718" l="0" r="0" t="0"/>
            <a:stretch/>
          </p:blipFill>
          <p:spPr>
            <a:xfrm>
              <a:off x="6039852" y="4795555"/>
              <a:ext cx="3373452" cy="2142845"/>
            </a:xfrm>
            <a:prstGeom prst="roundRect">
              <a:avLst>
                <a:gd fmla="val 6931" name="adj"/>
              </a:avLst>
            </a:prstGeom>
            <a:solidFill>
              <a:srgbClr val="ECECEC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476" name="Google Shape;476;p41"/>
            <p:cNvSpPr/>
            <p:nvPr/>
          </p:nvSpPr>
          <p:spPr>
            <a:xfrm>
              <a:off x="7090745" y="6951647"/>
              <a:ext cx="1427815" cy="219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Source: </a:t>
              </a:r>
              <a:r>
                <a:rPr lang="en-US" sz="8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tamutimes.tamu.edu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41"/>
          <p:cNvSpPr txBox="1"/>
          <p:nvPr/>
        </p:nvSpPr>
        <p:spPr>
          <a:xfrm>
            <a:off x="2660359" y="1326911"/>
            <a:ext cx="27158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</a:t>
            </a:r>
            <a:r>
              <a:rPr lang="en-US" u="sng"/>
              <a:t>C</a:t>
            </a:r>
            <a:r>
              <a:rPr lang="en-US"/>
              <a:t>omplex</a:t>
            </a:r>
            <a:endParaRPr/>
          </a:p>
        </p:txBody>
      </p:sp>
      <p:sp>
        <p:nvSpPr>
          <p:cNvPr id="484" name="Google Shape;484;p42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Passwords of 8 characters consisting of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Numbers only: 100 million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+ Lower case: 2.8 trillion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+ Upper case: 210 trillion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+ Symbols: 7.2 quadrillion</a:t>
            </a:r>
            <a:endParaRPr/>
          </a:p>
        </p:txBody>
      </p:sp>
      <p:sp>
        <p:nvSpPr>
          <p:cNvPr id="485" name="Google Shape;485;p42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6" name="Google Shape;486;p42"/>
          <p:cNvCxnSpPr/>
          <p:nvPr/>
        </p:nvCxnSpPr>
        <p:spPr>
          <a:xfrm rot="10800000">
            <a:off x="2633866" y="2169787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p42"/>
          <p:cNvSpPr txBox="1"/>
          <p:nvPr/>
        </p:nvSpPr>
        <p:spPr>
          <a:xfrm>
            <a:off x="5256087" y="1982371"/>
            <a:ext cx="3303227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under one second</a:t>
            </a:r>
            <a:endParaRPr/>
          </a:p>
        </p:txBody>
      </p:sp>
      <p:cxnSp>
        <p:nvCxnSpPr>
          <p:cNvPr id="488" name="Google Shape;488;p42"/>
          <p:cNvCxnSpPr/>
          <p:nvPr/>
        </p:nvCxnSpPr>
        <p:spPr>
          <a:xfrm rot="10800000">
            <a:off x="2625930" y="2497947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42"/>
          <p:cNvSpPr txBox="1"/>
          <p:nvPr/>
        </p:nvSpPr>
        <p:spPr>
          <a:xfrm>
            <a:off x="5256086" y="2309924"/>
            <a:ext cx="3832496" cy="381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under eleven minutes</a:t>
            </a:r>
            <a:endParaRPr/>
          </a:p>
        </p:txBody>
      </p:sp>
      <p:cxnSp>
        <p:nvCxnSpPr>
          <p:cNvPr id="490" name="Google Shape;490;p42"/>
          <p:cNvCxnSpPr/>
          <p:nvPr/>
        </p:nvCxnSpPr>
        <p:spPr>
          <a:xfrm rot="10800000">
            <a:off x="2625930" y="2813858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42"/>
          <p:cNvSpPr txBox="1"/>
          <p:nvPr/>
        </p:nvSpPr>
        <p:spPr>
          <a:xfrm>
            <a:off x="5256087" y="2637477"/>
            <a:ext cx="3559363" cy="381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under fifteen hours</a:t>
            </a:r>
            <a:endParaRPr/>
          </a:p>
        </p:txBody>
      </p:sp>
      <p:sp>
        <p:nvSpPr>
          <p:cNvPr id="492" name="Google Shape;492;p42"/>
          <p:cNvSpPr txBox="1"/>
          <p:nvPr/>
        </p:nvSpPr>
        <p:spPr>
          <a:xfrm>
            <a:off x="5256087" y="2918375"/>
            <a:ext cx="3303227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under three weeks</a:t>
            </a:r>
            <a:endParaRPr/>
          </a:p>
        </p:txBody>
      </p:sp>
      <p:sp>
        <p:nvSpPr>
          <p:cNvPr id="493" name="Google Shape;493;p42"/>
          <p:cNvSpPr txBox="1"/>
          <p:nvPr/>
        </p:nvSpPr>
        <p:spPr>
          <a:xfrm>
            <a:off x="1905000" y="5245430"/>
            <a:ext cx="8382000" cy="53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Ronald’s Old Password:</a:t>
            </a:r>
            <a:r>
              <a:rPr lang="en-US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1234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New Password: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Pa123!</a:t>
            </a:r>
            <a:endParaRPr/>
          </a:p>
        </p:txBody>
      </p:sp>
      <p:sp>
        <p:nvSpPr>
          <p:cNvPr id="494" name="Google Shape;494;p42"/>
          <p:cNvSpPr/>
          <p:nvPr/>
        </p:nvSpPr>
        <p:spPr>
          <a:xfrm>
            <a:off x="2162628" y="3421822"/>
            <a:ext cx="4492173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at least 3 of the following:</a:t>
            </a:r>
            <a:endParaRPr/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/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case letters</a:t>
            </a:r>
            <a:endParaRPr/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case letters</a:t>
            </a:r>
            <a:endParaRPr/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Symbols (% # * &amp; ! : { “ &gt; |)</a:t>
            </a: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723978" y="6035041"/>
            <a:ext cx="25122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571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www.howsecureismypassword.net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/>
          <p:nvPr/>
        </p:nvSpPr>
        <p:spPr>
          <a:xfrm>
            <a:off x="2576290" y="2272903"/>
            <a:ext cx="4572000" cy="2144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or fewer characters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 characters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 characters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Nine characters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characters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3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</a:t>
            </a:r>
            <a:r>
              <a:rPr lang="en-US" u="sng"/>
              <a:t>L</a:t>
            </a:r>
            <a:r>
              <a:rPr lang="en-US"/>
              <a:t>engthy</a:t>
            </a:r>
            <a:endParaRPr/>
          </a:p>
        </p:txBody>
      </p:sp>
      <p:sp>
        <p:nvSpPr>
          <p:cNvPr id="503" name="Google Shape;503;p43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Brute force attacks can run 4 billion calculations per second</a:t>
            </a:r>
            <a:endParaRPr/>
          </a:p>
        </p:txBody>
      </p:sp>
      <p:sp>
        <p:nvSpPr>
          <p:cNvPr id="504" name="Google Shape;504;p43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5" name="Google Shape;505;p43"/>
          <p:cNvCxnSpPr/>
          <p:nvPr/>
        </p:nvCxnSpPr>
        <p:spPr>
          <a:xfrm rot="10800000">
            <a:off x="3031182" y="2963026"/>
            <a:ext cx="301752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43"/>
          <p:cNvSpPr txBox="1"/>
          <p:nvPr/>
        </p:nvSpPr>
        <p:spPr>
          <a:xfrm>
            <a:off x="1905000" y="5301823"/>
            <a:ext cx="8382000" cy="990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Ronald’s Old Password: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Pa123!</a:t>
            </a:r>
            <a:endParaRPr/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Password: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Password123!</a:t>
            </a:r>
            <a:endParaRPr/>
          </a:p>
        </p:txBody>
      </p:sp>
      <p:sp>
        <p:nvSpPr>
          <p:cNvPr id="507" name="Google Shape;507;p43"/>
          <p:cNvSpPr txBox="1"/>
          <p:nvPr/>
        </p:nvSpPr>
        <p:spPr>
          <a:xfrm>
            <a:off x="6066678" y="2333316"/>
            <a:ext cx="3845948" cy="3810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within three minutes</a:t>
            </a:r>
            <a:endParaRPr/>
          </a:p>
        </p:txBody>
      </p:sp>
      <p:sp>
        <p:nvSpPr>
          <p:cNvPr id="508" name="Google Shape;508;p43"/>
          <p:cNvSpPr txBox="1"/>
          <p:nvPr/>
        </p:nvSpPr>
        <p:spPr>
          <a:xfrm>
            <a:off x="6066680" y="2733518"/>
            <a:ext cx="3547773" cy="3810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within five hours</a:t>
            </a:r>
            <a:endParaRPr/>
          </a:p>
        </p:txBody>
      </p:sp>
      <p:sp>
        <p:nvSpPr>
          <p:cNvPr id="509" name="Google Shape;509;p43"/>
          <p:cNvSpPr txBox="1"/>
          <p:nvPr/>
        </p:nvSpPr>
        <p:spPr>
          <a:xfrm>
            <a:off x="6066680" y="3161713"/>
            <a:ext cx="3547773" cy="381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within three weeks</a:t>
            </a:r>
            <a:endParaRPr/>
          </a:p>
        </p:txBody>
      </p:sp>
      <p:sp>
        <p:nvSpPr>
          <p:cNvPr id="510" name="Google Shape;510;p43"/>
          <p:cNvSpPr txBox="1"/>
          <p:nvPr/>
        </p:nvSpPr>
        <p:spPr>
          <a:xfrm>
            <a:off x="6066679" y="3589908"/>
            <a:ext cx="36819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within five years</a:t>
            </a:r>
            <a:endParaRPr/>
          </a:p>
        </p:txBody>
      </p:sp>
      <p:sp>
        <p:nvSpPr>
          <p:cNvPr id="511" name="Google Shape;511;p43"/>
          <p:cNvSpPr txBox="1"/>
          <p:nvPr/>
        </p:nvSpPr>
        <p:spPr>
          <a:xfrm>
            <a:off x="6066680" y="4027433"/>
            <a:ext cx="354777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Cracked within 526 years</a:t>
            </a:r>
            <a:endParaRPr/>
          </a:p>
        </p:txBody>
      </p:sp>
      <p:cxnSp>
        <p:nvCxnSpPr>
          <p:cNvPr id="512" name="Google Shape;512;p43"/>
          <p:cNvCxnSpPr/>
          <p:nvPr/>
        </p:nvCxnSpPr>
        <p:spPr>
          <a:xfrm rot="10800000">
            <a:off x="3031182" y="2520340"/>
            <a:ext cx="301752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43"/>
          <p:cNvCxnSpPr/>
          <p:nvPr/>
        </p:nvCxnSpPr>
        <p:spPr>
          <a:xfrm rot="10800000">
            <a:off x="3031182" y="3366313"/>
            <a:ext cx="301752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43"/>
          <p:cNvSpPr/>
          <p:nvPr/>
        </p:nvSpPr>
        <p:spPr>
          <a:xfrm>
            <a:off x="1981200" y="4408797"/>
            <a:ext cx="4695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at least 8 characters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2743200" y="2800351"/>
            <a:ext cx="67056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</a:t>
            </a:r>
            <a:br>
              <a:rPr lang="en-US"/>
            </a:br>
            <a:r>
              <a:rPr b="0" lang="en-US" sz="2400">
                <a:solidFill>
                  <a:schemeClr val="dk1"/>
                </a:solidFill>
              </a:rPr>
              <a:t>The CIA Triad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</a:t>
            </a:r>
            <a:r>
              <a:rPr lang="en-US" u="sng"/>
              <a:t>O</a:t>
            </a:r>
            <a:r>
              <a:rPr lang="en-US"/>
              <a:t>nly Yours</a:t>
            </a:r>
            <a:endParaRPr/>
          </a:p>
        </p:txBody>
      </p:sp>
      <p:sp>
        <p:nvSpPr>
          <p:cNvPr id="521" name="Google Shape;521;p44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</a:pPr>
            <a:r>
              <a:rPr b="1" lang="en-US" sz="7200">
                <a:solidFill>
                  <a:schemeClr val="accent1"/>
                </a:solidFill>
              </a:rPr>
              <a:t>Do not share your password with</a:t>
            </a:r>
            <a:br>
              <a:rPr b="1" lang="en-US" sz="7200">
                <a:solidFill>
                  <a:schemeClr val="accent1"/>
                </a:solidFill>
              </a:rPr>
            </a:br>
            <a:r>
              <a:rPr b="1" lang="en-US" sz="7200">
                <a:solidFill>
                  <a:schemeClr val="accent1"/>
                </a:solidFill>
              </a:rPr>
              <a:t>ANYONE</a:t>
            </a:r>
            <a:endParaRPr/>
          </a:p>
        </p:txBody>
      </p:sp>
      <p:sp>
        <p:nvSpPr>
          <p:cNvPr id="522" name="Google Shape;522;p44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</a:t>
            </a:r>
            <a:r>
              <a:rPr lang="en-US" u="sng"/>
              <a:t>U</a:t>
            </a:r>
            <a:r>
              <a:rPr lang="en-US"/>
              <a:t>nique</a:t>
            </a:r>
            <a:endParaRPr/>
          </a:p>
        </p:txBody>
      </p:sp>
      <p:sp>
        <p:nvSpPr>
          <p:cNvPr id="529" name="Google Shape;529;p45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Any of the top 10,000 passwords will be broken immediately</a:t>
            </a:r>
            <a:endParaRPr/>
          </a:p>
          <a:p>
            <a:pPr indent="-228600" lvl="0" marL="2286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91% </a:t>
            </a:r>
            <a:r>
              <a:rPr lang="en-US" sz="2000"/>
              <a:t>of people have one of the 1,000 most popular passwords</a:t>
            </a:r>
            <a:endParaRPr/>
          </a:p>
          <a:p>
            <a:pPr indent="-228600" lvl="0" marL="2286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Almost half </a:t>
            </a:r>
            <a:r>
              <a:rPr lang="en-US" sz="2000"/>
              <a:t>of all people use one of the </a:t>
            </a:r>
            <a:r>
              <a:rPr lang="en-US" sz="2000">
                <a:solidFill>
                  <a:schemeClr val="accent1"/>
                </a:solidFill>
              </a:rPr>
              <a:t>100</a:t>
            </a:r>
            <a:r>
              <a:rPr lang="en-US" sz="2000">
                <a:solidFill>
                  <a:schemeClr val="accent4"/>
                </a:solidFill>
              </a:rPr>
              <a:t> </a:t>
            </a:r>
            <a:r>
              <a:rPr lang="en-US" sz="2000"/>
              <a:t>most popular</a:t>
            </a:r>
            <a:endParaRPr/>
          </a:p>
        </p:txBody>
      </p:sp>
      <p:sp>
        <p:nvSpPr>
          <p:cNvPr id="530" name="Google Shape;530;p45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p45"/>
          <p:cNvSpPr txBox="1"/>
          <p:nvPr/>
        </p:nvSpPr>
        <p:spPr>
          <a:xfrm>
            <a:off x="1905000" y="5168367"/>
            <a:ext cx="8382000" cy="9750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Ronald’s Old Password: 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Password123!</a:t>
            </a:r>
            <a:endParaRPr/>
          </a:p>
          <a:p>
            <a:pPr indent="-342900" lvl="0" marL="342900" marR="0" rtl="0" algn="ctr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Password: 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Ronald123!</a:t>
            </a:r>
            <a:endParaRPr/>
          </a:p>
        </p:txBody>
      </p:sp>
      <p:grpSp>
        <p:nvGrpSpPr>
          <p:cNvPr id="532" name="Google Shape;532;p45"/>
          <p:cNvGrpSpPr/>
          <p:nvPr/>
        </p:nvGrpSpPr>
        <p:grpSpPr>
          <a:xfrm>
            <a:off x="2752605" y="2965451"/>
            <a:ext cx="6658095" cy="1842434"/>
            <a:chOff x="1228604" y="3219450"/>
            <a:chExt cx="6658095" cy="2203575"/>
          </a:xfrm>
        </p:grpSpPr>
        <p:sp>
          <p:nvSpPr>
            <p:cNvPr id="533" name="Google Shape;533;p45"/>
            <p:cNvSpPr txBox="1"/>
            <p:nvPr/>
          </p:nvSpPr>
          <p:spPr>
            <a:xfrm>
              <a:off x="3418483" y="3221539"/>
              <a:ext cx="2002234" cy="2187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10000"/>
            </a:bodyPr>
            <a:lstStyle/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letmein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dragon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111111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baseball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iloveyou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trustno1</a:t>
              </a:r>
              <a:endParaRPr/>
            </a:p>
            <a:p>
              <a:pPr indent="-237172" lvl="0" marL="34290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5"/>
            <p:cNvSpPr txBox="1"/>
            <p:nvPr/>
          </p:nvSpPr>
          <p:spPr>
            <a:xfrm>
              <a:off x="1228604" y="3235756"/>
              <a:ext cx="2105146" cy="2187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10000"/>
            </a:bodyPr>
            <a:lstStyle/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123456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12345678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abc123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qwerty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monkey</a:t>
              </a:r>
              <a:endParaRPr/>
            </a:p>
            <a:p>
              <a:pPr indent="-237172" lvl="0" marL="34290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5"/>
            <p:cNvSpPr txBox="1"/>
            <p:nvPr/>
          </p:nvSpPr>
          <p:spPr>
            <a:xfrm>
              <a:off x="5546260" y="3219450"/>
              <a:ext cx="2340439" cy="2187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10000"/>
            </a:bodyPr>
            <a:lstStyle/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1234567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sunshine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master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123123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welcome</a:t>
              </a:r>
              <a:endParaRPr/>
            </a:p>
            <a:p>
              <a:pPr indent="-285750" lvl="1" marL="74295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Char char="–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shadow</a:t>
              </a:r>
              <a:endParaRPr/>
            </a:p>
            <a:p>
              <a:pPr indent="-237172" lvl="0" marL="342900" marR="0" rtl="0" algn="l">
                <a:spcBef>
                  <a:spcPts val="333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</a:t>
            </a:r>
            <a:r>
              <a:rPr lang="en-US" u="sng"/>
              <a:t>D</a:t>
            </a:r>
            <a:r>
              <a:rPr lang="en-US"/>
              <a:t>ifferent</a:t>
            </a:r>
            <a:endParaRPr/>
          </a:p>
        </p:txBody>
      </p:sp>
      <p:sp>
        <p:nvSpPr>
          <p:cNvPr id="542" name="Google Shape;542;p46"/>
          <p:cNvSpPr txBox="1"/>
          <p:nvPr>
            <p:ph idx="1" type="body"/>
          </p:nvPr>
        </p:nvSpPr>
        <p:spPr>
          <a:xfrm>
            <a:off x="1811020" y="2692400"/>
            <a:ext cx="10728960" cy="3260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	</a:t>
            </a:r>
            <a:r>
              <a:rPr lang="en-US" sz="3000">
                <a:solidFill>
                  <a:schemeClr val="accent1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</a:rPr>
              <a:t>Example:     [base password]    [site]</a:t>
            </a:r>
            <a:endParaRPr/>
          </a:p>
          <a:p>
            <a:pPr indent="-228600" lvl="0" marL="22860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-228600" lvl="0" marL="22860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		</a:t>
            </a:r>
            <a:r>
              <a:rPr lang="en-US" sz="2600"/>
              <a:t>Gmail:      </a:t>
            </a:r>
            <a:r>
              <a:rPr b="1" lang="en-US" sz="2600">
                <a:solidFill>
                  <a:schemeClr val="dk2"/>
                </a:solidFill>
              </a:rPr>
              <a:t>[</a:t>
            </a:r>
            <a:r>
              <a:rPr lang="en-US" sz="2600"/>
              <a:t>Ronald123!</a:t>
            </a:r>
            <a:r>
              <a:rPr b="1" lang="en-US" sz="2600">
                <a:solidFill>
                  <a:schemeClr val="dk2"/>
                </a:solidFill>
              </a:rPr>
              <a:t>]</a:t>
            </a:r>
            <a:r>
              <a:rPr lang="en-US" sz="2600">
                <a:solidFill>
                  <a:schemeClr val="dk2"/>
                </a:solidFill>
              </a:rPr>
              <a:t> </a:t>
            </a:r>
            <a:r>
              <a:rPr lang="en-US" sz="2600"/>
              <a:t>     </a:t>
            </a:r>
            <a:r>
              <a:rPr b="1" lang="en-US" sz="2600">
                <a:solidFill>
                  <a:schemeClr val="dk2"/>
                </a:solidFill>
              </a:rPr>
              <a:t>[</a:t>
            </a:r>
            <a:r>
              <a:rPr lang="en-US" sz="2600"/>
              <a:t>GMA</a:t>
            </a:r>
            <a:r>
              <a:rPr b="1" lang="en-US" sz="2600">
                <a:solidFill>
                  <a:schemeClr val="dk2"/>
                </a:solidFill>
              </a:rPr>
              <a:t>]</a:t>
            </a:r>
            <a:r>
              <a:rPr b="1" lang="en-US" sz="2600">
                <a:solidFill>
                  <a:schemeClr val="accent2"/>
                </a:solidFill>
              </a:rPr>
              <a:t> </a:t>
            </a:r>
            <a:r>
              <a:rPr b="1" lang="en-US" sz="2600">
                <a:solidFill>
                  <a:schemeClr val="dk2"/>
                </a:solidFill>
              </a:rPr>
              <a:t>= </a:t>
            </a:r>
            <a:r>
              <a:rPr b="1" lang="en-US" sz="1900">
                <a:solidFill>
                  <a:schemeClr val="dk2"/>
                </a:solidFill>
              </a:rPr>
              <a:t>Ronald123!GMA</a:t>
            </a:r>
            <a:endParaRPr/>
          </a:p>
          <a:p>
            <a:pPr indent="-228600" lvl="0" marL="2286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 Facebook:     </a:t>
            </a:r>
            <a:r>
              <a:rPr lang="en-US" sz="2000"/>
              <a:t> </a:t>
            </a:r>
            <a:r>
              <a:rPr b="1" lang="en-US" sz="2600">
                <a:solidFill>
                  <a:schemeClr val="dk2"/>
                </a:solidFill>
              </a:rPr>
              <a:t>[</a:t>
            </a:r>
            <a:r>
              <a:rPr lang="en-US" sz="2600"/>
              <a:t>Ronald123!</a:t>
            </a:r>
            <a:r>
              <a:rPr b="1" lang="en-US" sz="2600">
                <a:solidFill>
                  <a:schemeClr val="dk2"/>
                </a:solidFill>
              </a:rPr>
              <a:t>]</a:t>
            </a:r>
            <a:r>
              <a:rPr lang="en-US" sz="2600">
                <a:solidFill>
                  <a:schemeClr val="accent2"/>
                </a:solidFill>
              </a:rPr>
              <a:t>     </a:t>
            </a:r>
            <a:r>
              <a:rPr lang="en-US" sz="18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b="1" lang="en-US" sz="2600">
                <a:solidFill>
                  <a:schemeClr val="dk2"/>
                </a:solidFill>
              </a:rPr>
              <a:t>[</a:t>
            </a:r>
            <a:r>
              <a:rPr lang="en-US" sz="2600"/>
              <a:t>FAC</a:t>
            </a:r>
            <a:r>
              <a:rPr b="1" lang="en-US" sz="2600">
                <a:solidFill>
                  <a:schemeClr val="dk2"/>
                </a:solidFill>
              </a:rPr>
              <a:t>] </a:t>
            </a:r>
            <a:r>
              <a:rPr b="1" lang="en-US" sz="2600">
                <a:solidFill>
                  <a:srgbClr val="FF0000"/>
                </a:solidFill>
              </a:rPr>
              <a:t> </a:t>
            </a:r>
            <a:r>
              <a:rPr b="1" lang="en-US" sz="2600">
                <a:solidFill>
                  <a:schemeClr val="accent2"/>
                </a:solidFill>
              </a:rPr>
              <a:t> </a:t>
            </a:r>
            <a:r>
              <a:rPr b="1" lang="en-US" sz="2600">
                <a:solidFill>
                  <a:schemeClr val="dk2"/>
                </a:solidFill>
              </a:rPr>
              <a:t>= </a:t>
            </a:r>
            <a:r>
              <a:rPr b="1" lang="en-US" sz="1900">
                <a:solidFill>
                  <a:schemeClr val="dk2"/>
                </a:solidFill>
              </a:rPr>
              <a:t>Ronald123!FAC</a:t>
            </a:r>
            <a:endParaRPr/>
          </a:p>
        </p:txBody>
      </p:sp>
      <p:sp>
        <p:nvSpPr>
          <p:cNvPr id="543" name="Google Shape;543;p46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4" name="Google Shape;544;p46"/>
          <p:cNvCxnSpPr/>
          <p:nvPr/>
        </p:nvCxnSpPr>
        <p:spPr>
          <a:xfrm>
            <a:off x="5310315" y="3409969"/>
            <a:ext cx="0" cy="27432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5" name="Google Shape;545;p46"/>
          <p:cNvCxnSpPr/>
          <p:nvPr/>
        </p:nvCxnSpPr>
        <p:spPr>
          <a:xfrm>
            <a:off x="7208255" y="3431741"/>
            <a:ext cx="0" cy="27432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6" name="Google Shape;546;p46"/>
          <p:cNvSpPr/>
          <p:nvPr/>
        </p:nvSpPr>
        <p:spPr>
          <a:xfrm>
            <a:off x="1371600" y="1599681"/>
            <a:ext cx="944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different passwords for each login (e.g. Gmail and Facebook)</a:t>
            </a:r>
            <a:endParaRPr/>
          </a:p>
        </p:txBody>
      </p:sp>
      <p:sp>
        <p:nvSpPr>
          <p:cNvPr id="547" name="Google Shape;547;p46"/>
          <p:cNvSpPr txBox="1"/>
          <p:nvPr/>
        </p:nvSpPr>
        <p:spPr>
          <a:xfrm>
            <a:off x="1905000" y="5180527"/>
            <a:ext cx="8382000" cy="9750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Ronald’s Old Password: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Ronald123!</a:t>
            </a:r>
            <a:endParaRPr/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Passwords: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Ronald123!FAC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Ronald123!GMA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</a:t>
            </a:r>
            <a:r>
              <a:rPr lang="en-US" u="sng"/>
              <a:t>S</a:t>
            </a:r>
            <a:r>
              <a:rPr lang="en-US"/>
              <a:t>hort Term</a:t>
            </a:r>
            <a:endParaRPr/>
          </a:p>
        </p:txBody>
      </p:sp>
      <p:sp>
        <p:nvSpPr>
          <p:cNvPr id="554" name="Google Shape;554;p47"/>
          <p:cNvSpPr txBox="1"/>
          <p:nvPr>
            <p:ph idx="1" type="body"/>
          </p:nvPr>
        </p:nvSpPr>
        <p:spPr>
          <a:xfrm>
            <a:off x="731520" y="1509623"/>
            <a:ext cx="574548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longer you keep a password the longer attackers have to try and crack it</a:t>
            </a:r>
            <a:endParaRPr/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Changing your passwords regularly can help foil cracking attempts as they happen</a:t>
            </a:r>
            <a:endParaRPr/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It’s best to change your passwords at least every few months</a:t>
            </a:r>
            <a:endParaRPr/>
          </a:p>
        </p:txBody>
      </p:sp>
      <p:sp>
        <p:nvSpPr>
          <p:cNvPr id="555" name="Google Shape;555;p47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47">
            <a:hlinkClick action="ppaction://hlinksldjump" r:id="rId3"/>
          </p:cNvPr>
          <p:cNvSpPr/>
          <p:nvPr/>
        </p:nvSpPr>
        <p:spPr>
          <a:xfrm>
            <a:off x="2190428" y="6324601"/>
            <a:ext cx="7551141" cy="475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7467" y="1544708"/>
            <a:ext cx="3893608" cy="376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NOT </a:t>
            </a:r>
            <a:r>
              <a:rPr lang="en-US" u="sng"/>
              <a:t>S</a:t>
            </a:r>
            <a:r>
              <a:rPr lang="en-US"/>
              <a:t>imple</a:t>
            </a:r>
            <a:endParaRPr/>
          </a:p>
        </p:txBody>
      </p:sp>
      <p:sp>
        <p:nvSpPr>
          <p:cNvPr id="564" name="Google Shape;564;p48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Do not use dictionary words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Fend off dictionary cracking attacks by using passphrases</a:t>
            </a:r>
            <a:endParaRPr/>
          </a:p>
        </p:txBody>
      </p:sp>
      <p:sp>
        <p:nvSpPr>
          <p:cNvPr id="565" name="Google Shape;565;p48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48"/>
          <p:cNvSpPr/>
          <p:nvPr/>
        </p:nvSpPr>
        <p:spPr>
          <a:xfrm>
            <a:off x="3048000" y="3328858"/>
            <a:ext cx="3243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Where’s the beef?</a:t>
            </a:r>
            <a:endParaRPr/>
          </a:p>
        </p:txBody>
      </p:sp>
      <p:grpSp>
        <p:nvGrpSpPr>
          <p:cNvPr id="567" name="Google Shape;567;p48"/>
          <p:cNvGrpSpPr/>
          <p:nvPr/>
        </p:nvGrpSpPr>
        <p:grpSpPr>
          <a:xfrm>
            <a:off x="3173671" y="3840698"/>
            <a:ext cx="1021710" cy="962068"/>
            <a:chOff x="1775026" y="3300594"/>
            <a:chExt cx="1021710" cy="962068"/>
          </a:xfrm>
        </p:grpSpPr>
        <p:cxnSp>
          <p:nvCxnSpPr>
            <p:cNvPr id="568" name="Google Shape;568;p48"/>
            <p:cNvCxnSpPr/>
            <p:nvPr/>
          </p:nvCxnSpPr>
          <p:spPr>
            <a:xfrm>
              <a:off x="2239398" y="3300594"/>
              <a:ext cx="0" cy="41148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69" name="Google Shape;569;p48"/>
            <p:cNvSpPr txBox="1"/>
            <p:nvPr/>
          </p:nvSpPr>
          <p:spPr>
            <a:xfrm>
              <a:off x="1775026" y="3831775"/>
              <a:ext cx="1021710" cy="430887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</a:t>
              </a:r>
              <a:endParaRPr/>
            </a:p>
          </p:txBody>
        </p:sp>
      </p:grpSp>
      <p:grpSp>
        <p:nvGrpSpPr>
          <p:cNvPr id="570" name="Google Shape;570;p48"/>
          <p:cNvGrpSpPr/>
          <p:nvPr/>
        </p:nvGrpSpPr>
        <p:grpSpPr>
          <a:xfrm>
            <a:off x="4158681" y="3840699"/>
            <a:ext cx="1021710" cy="973213"/>
            <a:chOff x="2843703" y="3300594"/>
            <a:chExt cx="1021710" cy="973213"/>
          </a:xfrm>
        </p:grpSpPr>
        <p:cxnSp>
          <p:nvCxnSpPr>
            <p:cNvPr id="571" name="Google Shape;571;p48"/>
            <p:cNvCxnSpPr/>
            <p:nvPr/>
          </p:nvCxnSpPr>
          <p:spPr>
            <a:xfrm>
              <a:off x="3384177" y="3300594"/>
              <a:ext cx="0" cy="41148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72" name="Google Shape;572;p48"/>
            <p:cNvSpPr txBox="1"/>
            <p:nvPr/>
          </p:nvSpPr>
          <p:spPr>
            <a:xfrm>
              <a:off x="2843703" y="3842920"/>
              <a:ext cx="1021710" cy="430887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D@</a:t>
              </a:r>
              <a:endParaRPr/>
            </a:p>
          </p:txBody>
        </p:sp>
      </p:grpSp>
      <p:grpSp>
        <p:nvGrpSpPr>
          <p:cNvPr id="573" name="Google Shape;573;p48"/>
          <p:cNvGrpSpPr/>
          <p:nvPr/>
        </p:nvGrpSpPr>
        <p:grpSpPr>
          <a:xfrm>
            <a:off x="5168687" y="3840699"/>
            <a:ext cx="1021710" cy="972341"/>
            <a:chOff x="3770042" y="3300594"/>
            <a:chExt cx="1021710" cy="972341"/>
          </a:xfrm>
        </p:grpSpPr>
        <p:cxnSp>
          <p:nvCxnSpPr>
            <p:cNvPr id="574" name="Google Shape;574;p48"/>
            <p:cNvCxnSpPr/>
            <p:nvPr/>
          </p:nvCxnSpPr>
          <p:spPr>
            <a:xfrm>
              <a:off x="4237364" y="3300594"/>
              <a:ext cx="0" cy="41148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75" name="Google Shape;575;p48"/>
            <p:cNvSpPr txBox="1"/>
            <p:nvPr/>
          </p:nvSpPr>
          <p:spPr>
            <a:xfrm>
              <a:off x="3770042" y="3842048"/>
              <a:ext cx="1021710" cy="430887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B33f?</a:t>
              </a:r>
              <a:endParaRPr/>
            </a:p>
          </p:txBody>
        </p:sp>
      </p:grpSp>
      <p:pic>
        <p:nvPicPr>
          <p:cNvPr descr="C:\Users\CyberAdmin_AllSvcs\AppData\Local\Microsoft\Windows\Temporary Internet Files\Content.IE5\KP65Q4O4\MP900422247[1].jpg" id="576" name="Google Shape;57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665" y="3010390"/>
            <a:ext cx="1959183" cy="2945967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8"/>
          <p:cNvSpPr/>
          <p:nvPr/>
        </p:nvSpPr>
        <p:spPr>
          <a:xfrm>
            <a:off x="3513574" y="4989172"/>
            <a:ext cx="23711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WhD@B33f?</a:t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940676" y="3309870"/>
            <a:ext cx="3451538" cy="240835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NOT </a:t>
            </a:r>
            <a:r>
              <a:rPr lang="en-US" u="sng"/>
              <a:t>U</a:t>
            </a:r>
            <a:r>
              <a:rPr lang="en-US"/>
              <a:t>ser ID</a:t>
            </a:r>
            <a:endParaRPr/>
          </a:p>
        </p:txBody>
      </p:sp>
      <p:sp>
        <p:nvSpPr>
          <p:cNvPr id="585" name="Google Shape;585;p49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User ID is publicly available</a:t>
            </a:r>
            <a:endParaRPr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Using it as a password = Giving it away</a:t>
            </a:r>
            <a:endParaRPr/>
          </a:p>
        </p:txBody>
      </p:sp>
      <p:sp>
        <p:nvSpPr>
          <p:cNvPr id="586" name="Google Shape;586;p49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L.Walczak\AppData\Local\Microsoft\Windows\Temporary Internet Files\Content.IE5\97H917Z3\MC900433944[1].png" id="587" name="Google Shape;5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113" y="3329079"/>
            <a:ext cx="1756228" cy="1756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.Walczak\AppData\Local\Microsoft\Windows\Temporary Internet Files\Content.IE5\RJJ3P2QQ\MC900433941[1].png" id="588" name="Google Shape;58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884" y="2961238"/>
            <a:ext cx="173736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.Walczak\AppData\Local\Microsoft\Windows\Temporary Internet Files\Content.IE5\RJJ3P2QQ\MC900433943[1].png" id="589" name="Google Shape;58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3385" y="4209920"/>
            <a:ext cx="1737360" cy="17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Passwords - NOT </a:t>
            </a:r>
            <a:r>
              <a:rPr lang="en-US" u="sng"/>
              <a:t>N</a:t>
            </a:r>
            <a:r>
              <a:rPr lang="en-US"/>
              <a:t>ame</a:t>
            </a:r>
            <a:endParaRPr/>
          </a:p>
        </p:txBody>
      </p:sp>
      <p:sp>
        <p:nvSpPr>
          <p:cNvPr id="596" name="Google Shape;596;p50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Do not use any personal info – can be easily found by other means</a:t>
            </a:r>
            <a:endParaRPr sz="8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Name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Birthday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Pet’s Name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Mother’s Maiden Name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Hometown</a:t>
            </a:r>
            <a:endParaRPr/>
          </a:p>
        </p:txBody>
      </p:sp>
      <p:sp>
        <p:nvSpPr>
          <p:cNvPr id="597" name="Google Shape;597;p50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50"/>
          <p:cNvSpPr txBox="1"/>
          <p:nvPr/>
        </p:nvSpPr>
        <p:spPr>
          <a:xfrm>
            <a:off x="1943584" y="4609310"/>
            <a:ext cx="8382000" cy="168983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Gmail Password: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Ronald123!GMA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Password: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WhD@B33f?GMA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Facebook Password: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Ronald1234FAC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Password: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WhD@B33f?FAC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CyberAdmin_Open\AppData\Local\Microsoft\Windows\Temporary Internet Files\Content.IE5\YK7DHLVV\MP900448575[1].jpg" id="599" name="Google Shape;5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643" y="2220611"/>
            <a:ext cx="2781496" cy="1861993"/>
          </a:xfrm>
          <a:prstGeom prst="roundRect">
            <a:avLst>
              <a:gd fmla="val 531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Strong Passwords</a:t>
            </a:r>
            <a:endParaRPr/>
          </a:p>
        </p:txBody>
      </p:sp>
      <p:sp>
        <p:nvSpPr>
          <p:cNvPr id="606" name="Google Shape;606;p51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7" name="Google Shape;607;p51"/>
          <p:cNvPicPr preferRelativeResize="0"/>
          <p:nvPr/>
        </p:nvPicPr>
        <p:blipFill rotWithShape="1">
          <a:blip r:embed="rId3">
            <a:alphaModFix/>
          </a:blip>
          <a:srcRect b="0" l="0" r="0" t="20277"/>
          <a:stretch/>
        </p:blipFill>
        <p:spPr>
          <a:xfrm>
            <a:off x="2387398" y="2056560"/>
            <a:ext cx="3297574" cy="2103120"/>
          </a:xfrm>
          <a:prstGeom prst="roundRect">
            <a:avLst>
              <a:gd fmla="val 6931" name="adj"/>
            </a:avLst>
          </a:prstGeom>
          <a:solidFill>
            <a:srgbClr val="ECECE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pSp>
        <p:nvGrpSpPr>
          <p:cNvPr id="608" name="Google Shape;608;p51"/>
          <p:cNvGrpSpPr/>
          <p:nvPr/>
        </p:nvGrpSpPr>
        <p:grpSpPr>
          <a:xfrm>
            <a:off x="6525207" y="2056561"/>
            <a:ext cx="3310914" cy="2331566"/>
            <a:chOff x="6039852" y="4795555"/>
            <a:chExt cx="3373452" cy="2375605"/>
          </a:xfrm>
        </p:grpSpPr>
        <p:pic>
          <p:nvPicPr>
            <p:cNvPr descr="http://tamutimes.tamu.edu/files/2014/02/CaliforniaDrought.jpg" id="609" name="Google Shape;609;p51"/>
            <p:cNvPicPr preferRelativeResize="0"/>
            <p:nvPr/>
          </p:nvPicPr>
          <p:blipFill rotWithShape="1">
            <a:blip r:embed="rId4">
              <a:alphaModFix/>
            </a:blip>
            <a:srcRect b="4718" l="0" r="0" t="0"/>
            <a:stretch/>
          </p:blipFill>
          <p:spPr>
            <a:xfrm>
              <a:off x="6039852" y="4795555"/>
              <a:ext cx="3373452" cy="2142845"/>
            </a:xfrm>
            <a:prstGeom prst="roundRect">
              <a:avLst>
                <a:gd fmla="val 6931" name="adj"/>
              </a:avLst>
            </a:prstGeom>
            <a:solidFill>
              <a:srgbClr val="ECECEC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610" name="Google Shape;610;p51"/>
            <p:cNvSpPr/>
            <p:nvPr/>
          </p:nvSpPr>
          <p:spPr>
            <a:xfrm>
              <a:off x="7090745" y="6951647"/>
              <a:ext cx="1427815" cy="219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Source: </a:t>
              </a:r>
              <a:r>
                <a:rPr lang="en-US" sz="8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tamutimes.tamu.edu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51"/>
          <p:cNvSpPr txBox="1"/>
          <p:nvPr/>
        </p:nvSpPr>
        <p:spPr>
          <a:xfrm>
            <a:off x="3271520" y="4269612"/>
            <a:ext cx="144272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omplex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engthy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nly Yours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ifferent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hort Term</a:t>
            </a:r>
            <a:endParaRPr/>
          </a:p>
        </p:txBody>
      </p:sp>
      <p:sp>
        <p:nvSpPr>
          <p:cNvPr id="612" name="Google Shape;612;p51"/>
          <p:cNvSpPr txBox="1"/>
          <p:nvPr/>
        </p:nvSpPr>
        <p:spPr>
          <a:xfrm>
            <a:off x="7874384" y="4586015"/>
            <a:ext cx="10737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ser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ame</a:t>
            </a:r>
            <a:endParaRPr/>
          </a:p>
        </p:txBody>
      </p:sp>
      <p:sp>
        <p:nvSpPr>
          <p:cNvPr id="613" name="Google Shape;613;p51"/>
          <p:cNvSpPr txBox="1"/>
          <p:nvPr/>
        </p:nvSpPr>
        <p:spPr>
          <a:xfrm>
            <a:off x="6235815" y="1322972"/>
            <a:ext cx="39014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NOT:</a:t>
            </a:r>
            <a:endParaRPr/>
          </a:p>
        </p:txBody>
      </p:sp>
      <p:sp>
        <p:nvSpPr>
          <p:cNvPr id="614" name="Google Shape;614;p51"/>
          <p:cNvSpPr txBox="1"/>
          <p:nvPr/>
        </p:nvSpPr>
        <p:spPr>
          <a:xfrm>
            <a:off x="2660359" y="1326911"/>
            <a:ext cx="27158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CIA Triad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3 Goals of information security: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Maintain information </a:t>
            </a:r>
            <a:r>
              <a:rPr b="1" lang="en-US">
                <a:solidFill>
                  <a:schemeClr val="accent1"/>
                </a:solidFill>
              </a:rPr>
              <a:t>confidentiality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Making sure only approved users have access to data</a:t>
            </a:r>
            <a:endParaRPr b="1">
              <a:solidFill>
                <a:schemeClr val="accent4"/>
              </a:solidFill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Maintain information </a:t>
            </a:r>
            <a:r>
              <a:rPr b="1" lang="en-US">
                <a:solidFill>
                  <a:schemeClr val="accent1"/>
                </a:solidFill>
              </a:rPr>
              <a:t>integrity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>
                <a:solidFill>
                  <a:schemeClr val="accent1"/>
                </a:solidFill>
              </a:rPr>
              <a:t>Data Integrity: </a:t>
            </a:r>
            <a:r>
              <a:rPr lang="en-US"/>
              <a:t>assurance that information has not been </a:t>
            </a:r>
            <a:br>
              <a:rPr lang="en-US"/>
            </a:br>
            <a:r>
              <a:rPr lang="en-US"/>
              <a:t>tampered with or corrupted between the source and the </a:t>
            </a:r>
            <a:br>
              <a:rPr lang="en-US"/>
            </a:br>
            <a:r>
              <a:rPr lang="en-US"/>
              <a:t>end user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>
                <a:solidFill>
                  <a:schemeClr val="accent1"/>
                </a:solidFill>
              </a:rPr>
              <a:t>Source Integrity: </a:t>
            </a:r>
            <a:r>
              <a:rPr lang="en-US"/>
              <a:t>assurance that the sender of the </a:t>
            </a:r>
            <a:br>
              <a:rPr lang="en-US"/>
            </a:br>
            <a:r>
              <a:rPr lang="en-US"/>
              <a:t>information is who it is supposed to be</a:t>
            </a:r>
            <a:endParaRPr>
              <a:solidFill>
                <a:schemeClr val="accent1"/>
              </a:solidFill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Maintain information </a:t>
            </a:r>
            <a:r>
              <a:rPr b="1" lang="en-US">
                <a:solidFill>
                  <a:schemeClr val="accent1"/>
                </a:solidFill>
              </a:rPr>
              <a:t>availability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Ensuring data is accessible by approved users when needed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L.Walczak\AppData\Local\Microsoft\Windows\Temporary Internet Files\Content.IE5\AUKVK3XX\MC900055019[1].wmf"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1503" y="3244116"/>
            <a:ext cx="1643697" cy="171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2390106" y="6035041"/>
            <a:ext cx="74117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http://www.techrepublic.com/blog/it-security/the-cia-triad/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The CIA Triad: Tech Tools of the Trade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Confidentiality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Encryption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Passwords, encryption keys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User access control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Controlling which users have access to networks and what level of access each user has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Integrity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Encryption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User access control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File permissions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Customizable settings that only allow certain users to view and edit files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Version control systems/backups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Availability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Offsite data storage/backups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Redundant architecture (hardware and software)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4 – SECTION 2</a:t>
            </a:r>
            <a:br>
              <a:rPr lang="en-US"/>
            </a:br>
            <a:br>
              <a:rPr lang="en-US" sz="1100"/>
            </a:br>
            <a:r>
              <a:rPr b="0" lang="en-US" sz="2400">
                <a:solidFill>
                  <a:schemeClr val="dk1"/>
                </a:solidFill>
              </a:rPr>
              <a:t>Threats and Vulnerabilities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Cybersecurity Definitions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31520" y="1509623"/>
            <a:ext cx="7456516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Threat: </a:t>
            </a:r>
            <a:r>
              <a:rPr lang="en-US" sz="2400"/>
              <a:t>An attacker or piece of malware that desires and/or is able to cause harm to a target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spcBef>
                <a:spcPts val="16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Vulnerability: </a:t>
            </a:r>
            <a:r>
              <a:rPr lang="en-US" sz="2400"/>
              <a:t>Flaw in an environment that an attacker can use to harm the target</a:t>
            </a:r>
            <a:endParaRPr/>
          </a:p>
          <a:p>
            <a:pPr indent="-228600" lvl="0" marL="228600" rtl="0" algn="l">
              <a:spcBef>
                <a:spcPts val="16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Exploit: </a:t>
            </a:r>
            <a:r>
              <a:rPr lang="en-US" sz="2400"/>
              <a:t>The method by which an attacker can use a vulnerability</a:t>
            </a:r>
            <a:endParaRPr/>
          </a:p>
          <a:p>
            <a:pPr indent="-228600" lvl="0" marL="228600" rtl="0" algn="l">
              <a:spcBef>
                <a:spcPts val="16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Risk:</a:t>
            </a:r>
            <a:r>
              <a:rPr lang="en-US" sz="2400"/>
              <a:t> The potential that a threat will exploit a vulnerability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141457" y="6153913"/>
            <a:ext cx="390908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http://www.pen-tests.com/difference-between-threat-vulnerability-and-risk.html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2" y="1590226"/>
            <a:ext cx="2397705" cy="166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8178" y="3586566"/>
            <a:ext cx="2127353" cy="215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Risks: Probability and Impact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31520" y="1509623"/>
            <a:ext cx="5766262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risk of a cybersecurity attack depends on two factors</a:t>
            </a:r>
            <a:endParaRPr/>
          </a:p>
          <a:p>
            <a:pPr indent="-1905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/>
              <a:t>Probability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much motivation does an attacker have to try to exploit my system?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securely have I protected my system?</a:t>
            </a:r>
            <a:endParaRPr/>
          </a:p>
          <a:p>
            <a:pPr indent="-1905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/>
              <a:t>Impact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damaging is a potential attack on my system?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Types of impact: </a:t>
            </a:r>
            <a:r>
              <a:rPr lang="en-US" sz="1800"/>
              <a:t>Financial, Health and Safety, Personal, Service Interruption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2.bp.blogspot.com/-xSHY5tsTvvY/Tzqi_kSorfI/AAAAAAAABDo/cR71Da7qCQY/s1600/ProbabilityAndImpactMatrix.png"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1654" y="2447050"/>
            <a:ext cx="4672319" cy="23327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7633137" y="4910489"/>
            <a:ext cx="37691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http://2.bp.blogspot.com/-xSHY5tsTvvY/Tzqi_kSorfI/AAAAAAAABDo/cR71Da7qCQY/s1600/ProbabilityAndImpactMatrix.png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7716263" y="1842365"/>
            <a:ext cx="4002314" cy="60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Matrix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51218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Assessment: Target Breach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lang="en-US" sz="2400">
                <a:solidFill>
                  <a:schemeClr val="accent1"/>
                </a:solidFill>
              </a:rPr>
              <a:t>Case: </a:t>
            </a:r>
            <a:r>
              <a:rPr lang="en-US" sz="2400"/>
              <a:t>Attackers breached Target’s network through a heating and air conditioning (HVAC) company and point-of-sale systems to steal 40 million credit card numbers</a:t>
            </a:r>
            <a:endParaRPr/>
          </a:p>
          <a:p>
            <a:pPr indent="-177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 sz="2000">
                <a:solidFill>
                  <a:schemeClr val="accent1"/>
                </a:solidFill>
              </a:rPr>
              <a:t>Likelihood: Likely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Attackers knew that Target has a massive network with many potential holes and that they could gain a wealth of information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Network was not fully secured; HVAC company had open access to it</a:t>
            </a:r>
            <a:endParaRPr/>
          </a:p>
          <a:p>
            <a:pPr indent="-177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 sz="2000">
                <a:solidFill>
                  <a:schemeClr val="accent1"/>
                </a:solidFill>
              </a:rPr>
              <a:t>Impact: Major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Loss of financial information could have</a:t>
            </a:r>
            <a:br>
              <a:rPr lang="en-US" sz="1800"/>
            </a:br>
            <a:r>
              <a:rPr lang="en-US" sz="1800"/>
              <a:t>major impact on Target’s customers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Breach was a huge embarrassment to Target </a:t>
            </a:r>
            <a:br>
              <a:rPr lang="en-US" sz="1800"/>
            </a:br>
            <a:r>
              <a:rPr lang="en-US" sz="1800"/>
              <a:t>and could have led to decrease in future sales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2.bp.blogspot.com/-xSHY5tsTvvY/Tzqi_kSorfI/AAAAAAAABDo/cR71Da7qCQY/s1600/ProbabilityAndImpactMatrix.png"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418" y="4119275"/>
            <a:ext cx="4326566" cy="216014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9870922" y="5504719"/>
            <a:ext cx="713952" cy="590415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Bernies Brief">
      <a:dk1>
        <a:srgbClr val="000000"/>
      </a:dk1>
      <a:lt1>
        <a:srgbClr val="FFFFFF"/>
      </a:lt1>
      <a:dk2>
        <a:srgbClr val="013F7F"/>
      </a:dk2>
      <a:lt2>
        <a:srgbClr val="001374"/>
      </a:lt2>
      <a:accent1>
        <a:srgbClr val="329998"/>
      </a:accent1>
      <a:accent2>
        <a:srgbClr val="494949"/>
      </a:accent2>
      <a:accent3>
        <a:srgbClr val="027EFF"/>
      </a:accent3>
      <a:accent4>
        <a:srgbClr val="241CC4"/>
      </a:accent4>
      <a:accent5>
        <a:srgbClr val="027EFF"/>
      </a:accent5>
      <a:accent6>
        <a:srgbClr val="81CFFF"/>
      </a:accent6>
      <a:hlink>
        <a:srgbClr val="005EC0"/>
      </a:hlink>
      <a:folHlink>
        <a:srgbClr val="005E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