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346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/>
          <p:nvPr/>
        </p:nvSpPr>
        <p:spPr>
          <a:xfrm>
            <a:off x="1625600" y="2438401"/>
            <a:ext cx="8940800" cy="1842655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/>
        </p:nvSpPr>
        <p:spPr>
          <a:xfrm>
            <a:off x="1750568" y="379413"/>
            <a:ext cx="99811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2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1"/>
            <a:ext cx="12192000" cy="1096963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4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0" y="1077913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lt1">
                <a:alpha val="4392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352259" y="6437376"/>
            <a:ext cx="4174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Air Force Association</a:t>
            </a:r>
            <a:endParaRPr/>
          </a:p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gradFill>
          <a:gsLst>
            <a:gs pos="0">
              <a:srgbClr val="B2B2B2"/>
            </a:gs>
            <a:gs pos="62000">
              <a:srgbClr val="A1A1A1"/>
            </a:gs>
            <a:gs pos="100000">
              <a:srgbClr val="808080"/>
            </a:gs>
          </a:gsLst>
          <a:lin ang="162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/>
        </p:nvSpPr>
        <p:spPr>
          <a:xfrm>
            <a:off x="7258229" y="6426244"/>
            <a:ext cx="424232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program of the Air Force Association</a:t>
            </a:r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0157" y="6411312"/>
            <a:ext cx="291069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448734" y="6403000"/>
            <a:ext cx="284882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www.uscyberpatriot.org</a:t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625600" y="2438401"/>
            <a:ext cx="8940800" cy="1843043"/>
          </a:xfrm>
          <a:prstGeom prst="roundRect">
            <a:avLst>
              <a:gd fmla="val 6755" name="adj"/>
            </a:avLst>
          </a:prstGeom>
          <a:solidFill>
            <a:schemeClr val="lt1"/>
          </a:solidFill>
          <a:ln cap="flat" cmpd="sng" w="69850">
            <a:solidFill>
              <a:srgbClr val="FFFFFF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025" lIns="82050" spcFirstLastPara="1" rIns="82050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4"/>
          <p:cNvCxnSpPr/>
          <p:nvPr/>
        </p:nvCxnSpPr>
        <p:spPr>
          <a:xfrm>
            <a:off x="0" y="1447800"/>
            <a:ext cx="12192000" cy="0"/>
          </a:xfrm>
          <a:prstGeom prst="straightConnector1">
            <a:avLst/>
          </a:prstGeom>
          <a:noFill/>
          <a:ln cap="flat" cmpd="sng" w="38100">
            <a:solidFill>
              <a:srgbClr val="FFFFFF">
                <a:alpha val="4784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/>
        </p:nvSpPr>
        <p:spPr>
          <a:xfrm>
            <a:off x="1750568" y="379413"/>
            <a:ext cx="4184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56" y="125754"/>
            <a:ext cx="1167452" cy="116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6153912" y="417499"/>
            <a:ext cx="5961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AIR FORCE ASSOCIATION’S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4"/>
          <p:cNvCxnSpPr/>
          <p:nvPr/>
        </p:nvCxnSpPr>
        <p:spPr>
          <a:xfrm>
            <a:off x="6035040" y="356616"/>
            <a:ext cx="0" cy="7955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indows.microsoft.com/en-us/windows/desktop-overview#1TC=windows-7" TargetMode="External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indows.microsoft.com/en-us/windows/using-menus-buttons-bars-boxes#1TC=windows-7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6.jpg"/><Relationship Id="rId6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indows.microsoft.com/en-us/windows/working-with-windows#1TC=windows-7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hyperlink" Target="https://redmondmag.com/articles/2015/04/08/windows-xp-usage.asp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1625600" y="2699442"/>
            <a:ext cx="8940800" cy="133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6</a:t>
            </a:r>
            <a:br>
              <a:rPr lang="en-US"/>
            </a:br>
            <a:br>
              <a:rPr lang="en-US" sz="1050"/>
            </a:br>
            <a:r>
              <a:rPr b="0" lang="en-US" sz="2400">
                <a:solidFill>
                  <a:schemeClr val="dk1"/>
                </a:solidFill>
              </a:rPr>
              <a:t>Microsoft Windows Basics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Windows: Desktop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088136" y="1901952"/>
            <a:ext cx="4855464" cy="402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Recycle Bin: </a:t>
            </a:r>
            <a:r>
              <a:rPr lang="en-US" sz="1400"/>
              <a:t>deleted files are sent here before being completely deleted from a computer</a:t>
            </a:r>
            <a:endParaRPr/>
          </a:p>
          <a:p>
            <a:pPr indent="-139700" lvl="0" marL="228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88FE"/>
              </a:solidFill>
            </a:endParaRPr>
          </a:p>
          <a:p>
            <a:pPr indent="-228600" lvl="0" marL="228600" rtl="0" algn="l">
              <a:spcBef>
                <a:spcPts val="21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Icons/Shortcuts: </a:t>
            </a:r>
            <a:r>
              <a:rPr lang="en-US" sz="1400"/>
              <a:t>thumbnail pictures that represent folders, files, and programs on the OS</a:t>
            </a:r>
            <a:endParaRPr/>
          </a:p>
          <a:p>
            <a:pPr indent="-228600" lvl="0" marL="228600" rtl="0" algn="l"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Start (Windows) Button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88FE"/>
              </a:solidFill>
            </a:endParaRPr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>
              <a:solidFill>
                <a:srgbClr val="1988FE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Search 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88FE"/>
              </a:solidFill>
            </a:endParaRPr>
          </a:p>
          <a:p>
            <a:pPr indent="-228600" lvl="0" marL="22860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Task Bar: </a:t>
            </a:r>
            <a:r>
              <a:rPr lang="en-US" sz="1400"/>
              <a:t>shows which files and programs are open </a:t>
            </a:r>
            <a:endParaRPr/>
          </a:p>
          <a:p>
            <a:pPr indent="-228600" lvl="0" marL="228600" rtl="0" algn="l">
              <a:spcBef>
                <a:spcPts val="21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US" sz="1400">
                <a:solidFill>
                  <a:schemeClr val="accent1"/>
                </a:solidFill>
              </a:rPr>
              <a:t>Notification Area: </a:t>
            </a:r>
            <a:r>
              <a:rPr lang="en-US" sz="1400"/>
              <a:t>area for information about computer settings</a:t>
            </a:r>
            <a:endParaRPr/>
          </a:p>
          <a:p>
            <a:pPr indent="-139700" lvl="0" marL="228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88FE"/>
              </a:solidFill>
            </a:endParaRPr>
          </a:p>
          <a:p>
            <a:pPr indent="-139700" lvl="0" marL="22860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88FE"/>
              </a:solidFill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948024" y="6153912"/>
            <a:ext cx="42959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http://windows.microsoft.com/en-us/windows/desktop-overview#1TC=windows-7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 flipH="1" rot="10800000">
            <a:off x="5586984" y="2325615"/>
            <a:ext cx="725613" cy="9936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4"/>
          <p:cNvCxnSpPr/>
          <p:nvPr/>
        </p:nvCxnSpPr>
        <p:spPr>
          <a:xfrm flipH="1" rot="10800000">
            <a:off x="5577189" y="2858045"/>
            <a:ext cx="694427" cy="44857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24"/>
          <p:cNvCxnSpPr/>
          <p:nvPr/>
        </p:nvCxnSpPr>
        <p:spPr>
          <a:xfrm>
            <a:off x="5586984" y="3310128"/>
            <a:ext cx="684220" cy="9365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24"/>
          <p:cNvCxnSpPr/>
          <p:nvPr/>
        </p:nvCxnSpPr>
        <p:spPr>
          <a:xfrm flipH="1" rot="10800000">
            <a:off x="5600629" y="2069794"/>
            <a:ext cx="764275" cy="8957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3337560" y="3950208"/>
            <a:ext cx="3016500" cy="392100"/>
          </a:xfrm>
          <a:prstGeom prst="bentConnector3">
            <a:avLst>
              <a:gd fmla="val 8637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5" name="Google Shape;195;p24"/>
          <p:cNvGrpSpPr/>
          <p:nvPr/>
        </p:nvGrpSpPr>
        <p:grpSpPr>
          <a:xfrm>
            <a:off x="5774420" y="4483471"/>
            <a:ext cx="4699532" cy="421038"/>
            <a:chOff x="3768788" y="5230491"/>
            <a:chExt cx="4765612" cy="301962"/>
          </a:xfrm>
        </p:grpSpPr>
        <p:cxnSp>
          <p:nvCxnSpPr>
            <p:cNvPr id="196" name="Google Shape;196;p24"/>
            <p:cNvCxnSpPr/>
            <p:nvPr/>
          </p:nvCxnSpPr>
          <p:spPr>
            <a:xfrm>
              <a:off x="3768788" y="5532453"/>
              <a:ext cx="328489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4"/>
            <p:cNvCxnSpPr/>
            <p:nvPr/>
          </p:nvCxnSpPr>
          <p:spPr>
            <a:xfrm rot="10800000">
              <a:off x="7039992" y="5377140"/>
              <a:ext cx="0" cy="14664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4"/>
            <p:cNvCxnSpPr/>
            <p:nvPr/>
          </p:nvCxnSpPr>
          <p:spPr>
            <a:xfrm>
              <a:off x="4654788" y="5377140"/>
              <a:ext cx="3879612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4"/>
            <p:cNvCxnSpPr/>
            <p:nvPr/>
          </p:nvCxnSpPr>
          <p:spPr>
            <a:xfrm rot="10800000">
              <a:off x="4656346" y="5230491"/>
              <a:ext cx="0" cy="14664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4"/>
            <p:cNvCxnSpPr/>
            <p:nvPr/>
          </p:nvCxnSpPr>
          <p:spPr>
            <a:xfrm rot="10800000">
              <a:off x="8531165" y="5230491"/>
              <a:ext cx="0" cy="146649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" name="Google Shape;201;p24"/>
          <p:cNvSpPr/>
          <p:nvPr/>
        </p:nvSpPr>
        <p:spPr>
          <a:xfrm>
            <a:off x="6452616" y="1297859"/>
            <a:ext cx="42209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main screen area a user sees after logging in on most Windows operating systems.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980" y="1943212"/>
            <a:ext cx="4572000" cy="2457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4"/>
          <p:cNvCxnSpPr/>
          <p:nvPr/>
        </p:nvCxnSpPr>
        <p:spPr>
          <a:xfrm flipH="1" rot="10800000">
            <a:off x="10673605" y="4433163"/>
            <a:ext cx="32628" cy="128603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5659564" y="5709365"/>
            <a:ext cx="5037488" cy="983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2194560" y="4481303"/>
            <a:ext cx="432067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4"/>
          <p:cNvCxnSpPr/>
          <p:nvPr/>
        </p:nvCxnSpPr>
        <p:spPr>
          <a:xfrm rot="10800000">
            <a:off x="6515236" y="4400795"/>
            <a:ext cx="0" cy="952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Microsoft Windows: Start Menu and Start Screen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758952" y="1509623"/>
            <a:ext cx="580644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Windows OSes until Windows 8 included a Start button in the task bar</a:t>
            </a:r>
            <a:endParaRPr/>
          </a:p>
          <a:p>
            <a:pPr indent="-228600" lvl="0" marL="2286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Clicking the Start button brings up the </a:t>
            </a:r>
            <a:r>
              <a:rPr lang="en-US" sz="2000">
                <a:solidFill>
                  <a:schemeClr val="accent1"/>
                </a:solidFill>
              </a:rPr>
              <a:t>Start Menu</a:t>
            </a:r>
            <a:endParaRPr/>
          </a:p>
          <a:p>
            <a:pPr indent="-228600" lvl="0" marL="2286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From the </a:t>
            </a:r>
            <a:r>
              <a:rPr lang="en-US" sz="2000">
                <a:solidFill>
                  <a:schemeClr val="accent1"/>
                </a:solidFill>
              </a:rPr>
              <a:t>Start Menu</a:t>
            </a:r>
            <a:r>
              <a:rPr lang="en-US" sz="2000"/>
              <a:t>,</a:t>
            </a:r>
            <a:r>
              <a:rPr lang="en-US" sz="2000">
                <a:solidFill>
                  <a:srgbClr val="1988FE"/>
                </a:solidFill>
              </a:rPr>
              <a:t> </a:t>
            </a:r>
            <a:r>
              <a:rPr lang="en-US" sz="2000"/>
              <a:t>users can search their system, open files and programs, and access system tools</a:t>
            </a:r>
            <a:endParaRPr/>
          </a:p>
          <a:p>
            <a:pPr indent="-228600" lvl="0" marL="2286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 8 did not have a Start button and replaced the </a:t>
            </a:r>
            <a:r>
              <a:rPr lang="en-US" sz="2000">
                <a:solidFill>
                  <a:schemeClr val="accent1"/>
                </a:solidFill>
              </a:rPr>
              <a:t>Start Menu </a:t>
            </a:r>
            <a:r>
              <a:rPr lang="en-US" sz="2000"/>
              <a:t>with the </a:t>
            </a:r>
            <a:r>
              <a:rPr lang="en-US" sz="2000">
                <a:solidFill>
                  <a:schemeClr val="accent1"/>
                </a:solidFill>
              </a:rPr>
              <a:t>Start Screen</a:t>
            </a:r>
            <a:endParaRPr/>
          </a:p>
          <a:p>
            <a:pPr indent="-228600" lvl="0" marL="2286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 8.1 brought the Start button back to take users to the</a:t>
            </a:r>
            <a:r>
              <a:rPr lang="en-US" sz="2000">
                <a:solidFill>
                  <a:srgbClr val="1988FE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Start Screen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6840805" y="6053329"/>
            <a:ext cx="5167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http://windows.microsoft.com/en-us/windows/using-menus-buttons-bars-boxes#1TC=windows-7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809" y="1327604"/>
            <a:ext cx="1736425" cy="2202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ore0.staticworld.net/images/article/2012/11/live20tile20edite-100012542-orig.jpg" id="216" name="Google Shape;21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607" y="3983734"/>
            <a:ext cx="341376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6">
            <a:alphaModFix/>
          </a:blip>
          <a:srcRect b="-390" l="1091" r="-1090" t="22191"/>
          <a:stretch/>
        </p:blipFill>
        <p:spPr>
          <a:xfrm>
            <a:off x="9537653" y="1327605"/>
            <a:ext cx="1984303" cy="216540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7462530" y="3539849"/>
            <a:ext cx="10568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9996764" y="3539849"/>
            <a:ext cx="1148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Windows: Directory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Files and folders can be accessed through </a:t>
            </a:r>
            <a:r>
              <a:rPr lang="en-US" sz="2800">
                <a:solidFill>
                  <a:schemeClr val="accent1"/>
                </a:solidFill>
              </a:rPr>
              <a:t>Windows</a:t>
            </a:r>
            <a:r>
              <a:rPr lang="en-US" sz="2800">
                <a:solidFill>
                  <a:srgbClr val="1988FE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Explorer</a:t>
            </a:r>
            <a:endParaRPr/>
          </a:p>
          <a:p>
            <a:pPr indent="-228600" lvl="0" marL="228600" rtl="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</a:t>
            </a:r>
            <a:r>
              <a:rPr lang="en-US" sz="2800">
                <a:solidFill>
                  <a:srgbClr val="1988FE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file path </a:t>
            </a:r>
            <a:r>
              <a:rPr lang="en-US" sz="2800"/>
              <a:t>is where a file is located on a system</a:t>
            </a:r>
            <a:endParaRPr/>
          </a:p>
          <a:p>
            <a:pPr indent="-228600" lvl="0" marL="228600" rtl="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 file </a:t>
            </a:r>
            <a:r>
              <a:rPr lang="en-US" sz="2800">
                <a:solidFill>
                  <a:schemeClr val="accent1"/>
                </a:solidFill>
              </a:rPr>
              <a:t>path:</a:t>
            </a:r>
            <a:endParaRPr/>
          </a:p>
          <a:p>
            <a:pPr indent="-285750" lvl="1" marL="74295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C:\Program Files\iTunes\iTunes.exe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C:  - </a:t>
            </a:r>
            <a:r>
              <a:rPr lang="en-US" sz="2000">
                <a:solidFill>
                  <a:schemeClr val="accent1"/>
                </a:solidFill>
              </a:rPr>
              <a:t>Drive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\Program Files – </a:t>
            </a:r>
            <a:r>
              <a:rPr lang="en-US" sz="2000">
                <a:solidFill>
                  <a:schemeClr val="accent1"/>
                </a:solidFill>
              </a:rPr>
              <a:t>Folder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\iTunes - </a:t>
            </a:r>
            <a:r>
              <a:rPr lang="en-US" sz="2000">
                <a:solidFill>
                  <a:schemeClr val="accent1"/>
                </a:solidFill>
              </a:rPr>
              <a:t>Folder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\iTunes.exe - </a:t>
            </a:r>
            <a:r>
              <a:rPr lang="en-US" sz="2000">
                <a:solidFill>
                  <a:schemeClr val="accent1"/>
                </a:solidFill>
              </a:rPr>
              <a:t>File</a:t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6992976" y="5952744"/>
            <a:ext cx="42959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http://windows.microsoft.com/en-us/windows/working-with-windows#1TC=windows-7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456" y="2838250"/>
            <a:ext cx="4179928" cy="307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Windows: File Extensions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85503" y="1287555"/>
            <a:ext cx="11220994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A group of letters occurring after a period in a file name, indicating the format of the file</a:t>
            </a:r>
            <a:endParaRPr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Common file extensions in Windows:</a:t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2498785" y="2264803"/>
            <a:ext cx="7414404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.bat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executable batch files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.bmp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Bitmap graphics files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.doc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Word documents (pre-Office 2007)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.docx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Word documents (Office 2007 and later)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.exe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executable files/programs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.ppt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PowerPoint files (pre-Office 2007)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PowerPoint files (Office 2007 and later)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.wav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Microsoft audio file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.wmv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Windows Media Video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.xls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Excel spreadsheet (pre-Office 2007)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.xlsx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Excel spreadsheet (Office 2007 and later)</a:t>
            </a:r>
            <a:endParaRPr/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Participants will understand what the Microsoft Windows operating system is and its basic history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Windows OS Basics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Windows Version History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Windows-Specific Terms and Definitions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6 – SECTION 1</a:t>
            </a:r>
            <a:br>
              <a:rPr lang="en-US"/>
            </a:br>
            <a:br>
              <a:rPr lang="en-US" sz="1050"/>
            </a:br>
            <a:r>
              <a:rPr b="0" lang="en-US" sz="2400">
                <a:solidFill>
                  <a:schemeClr val="dk1"/>
                </a:solidFill>
              </a:rPr>
              <a:t>Windows Version History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31520" y="1509623"/>
            <a:ext cx="10728960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First version of Windows widely released was MS-DOS in 1981</a:t>
            </a:r>
            <a:endParaRPr/>
          </a:p>
          <a:p>
            <a:pPr indent="-133350" lvl="0" marL="228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New workstation and server versions are often released around the same time and are closely related.</a:t>
            </a:r>
            <a:endParaRPr/>
          </a:p>
          <a:p>
            <a:pPr indent="-133350" lvl="0" marL="228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Only OSes that have been used in the</a:t>
            </a:r>
            <a:br>
              <a:rPr lang="en-US"/>
            </a:br>
            <a:r>
              <a:rPr lang="en-US"/>
              <a:t>competition will be covered.</a:t>
            </a:r>
            <a:endParaRPr/>
          </a:p>
          <a:p>
            <a:pPr indent="-133350" lvl="0" marL="228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Windows 10 and Server 2016 are not</a:t>
            </a:r>
            <a:br>
              <a:rPr lang="en-US"/>
            </a:br>
            <a:r>
              <a:rPr lang="en-US"/>
              <a:t>listed, though they were used in the </a:t>
            </a:r>
            <a:br>
              <a:rPr lang="en-US"/>
            </a:br>
            <a:r>
              <a:rPr lang="en-US"/>
              <a:t>competition.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compusup.com/images/Microsoft-Windows-logo-history.jpg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76" y="2919406"/>
            <a:ext cx="4784321" cy="318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XP and Server 2003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31520" y="1509623"/>
            <a:ext cx="8028432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800">
                <a:solidFill>
                  <a:schemeClr val="accent1"/>
                </a:solidFill>
              </a:rPr>
              <a:t>Release Dates: </a:t>
            </a:r>
            <a:r>
              <a:rPr lang="en-US" sz="1800"/>
              <a:t>2001 (XP) and 2003 (Server 2003)</a:t>
            </a:r>
            <a:endParaRPr sz="1800" u="sng"/>
          </a:p>
          <a:p>
            <a:pPr indent="0" lvl="0" marL="0" rtl="0" algn="l">
              <a:lnSpc>
                <a:spcPct val="110000"/>
              </a:lnSpc>
              <a:spcBef>
                <a:spcPts val="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" u="sng"/>
          </a:p>
          <a:p>
            <a:pPr indent="0" lvl="0" marL="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800">
                <a:solidFill>
                  <a:schemeClr val="accent1"/>
                </a:solidFill>
              </a:rPr>
              <a:t>Major Features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Lightweight – Only requires 64 MB of RAM and 1.5 GB of hard drive space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Focus on user eXPerience – sleek graphics, simplicity, and basic features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XP has been updated with three Service Packs and Server 2003 has two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XP is the first version to include Remote Desktop, which allows a user to connect to a system remotely</a:t>
            </a:r>
            <a:endParaRPr/>
          </a:p>
          <a:p>
            <a:pPr indent="-244665" lvl="1" marL="742950" rtl="0" algn="l">
              <a:lnSpc>
                <a:spcPct val="110000"/>
              </a:lnSpc>
              <a:spcBef>
                <a:spcPts val="12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800">
                <a:solidFill>
                  <a:schemeClr val="accent1"/>
                </a:solidFill>
              </a:rPr>
              <a:t>Notable Security Concerns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In 2014, Microsoft discontinued support and updates for Windows XP and Server 2003, meaning systems running those OSes may now be more vulnerable to attack.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Almost 250 million people still use Windows XP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Many systems running these OSes may also have outdated hardware and applications that also have security concerns.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vignette2.wikia.nocookie.net/theamazingworldofgumball/images/3/31/XP-Logo.png/revision/latest?cb=20130418142525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57" y="1652823"/>
            <a:ext cx="1797761" cy="143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.wsj.net/public/resources/images/BN-BY941_stern0_G_20140318171917.jpg"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819" y="3666744"/>
            <a:ext cx="2604941" cy="17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3941445" y="6197676"/>
            <a:ext cx="43091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https://redmondmag.com/articles/2015/04/08/windows-xp-usage.aspx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pad3.whstatic.com/images/thumb/5/5c/Install-Windows-Vista-Ultimate-from-a-Vista-Basic-Installation-Disk-Step-1.jpg/670px-Install-Windows-Vista-Ultimate-from-a-Vista-Basic-Installation-Disk-Step-1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4214" y="3993153"/>
            <a:ext cx="2623749" cy="1969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raphichive.net/uploaded/fordesigner/1313353981.jpg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0930" y="1460258"/>
            <a:ext cx="2164081" cy="216408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Vista and Server 2008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731520" y="1509623"/>
            <a:ext cx="7763256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Release Dates: </a:t>
            </a:r>
            <a:r>
              <a:rPr lang="en-US" sz="1700"/>
              <a:t>2006 (Vista) and 2008 (Server 2008)</a:t>
            </a:r>
            <a:endParaRPr sz="1700" u="sng"/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t/>
            </a:r>
            <a:endParaRPr sz="300" u="sng"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Major Features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Updated GUI and a Windows Sidebar where users can place Desktop Gadgets, like weather and time applets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Windows Defender – security tool featuring antispyware capabilities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Backup and Restore Center – allows users to more efficiently back up files and create system images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User Account Control (UAC) – informs user when a program requires administrator-level permission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Bitlocker – Full disk encryption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Vista and Server 2008 each have two Service Packs 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Notable Security Concerns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Vista included major architectural changes, making it significantly more secure than base Windows XP.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While UAC is a useful security tool, it caused major usability issues for the average user.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dn3.howtogeek.com/wp-content/uploads/2010/01/1default.pn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951" y="3855188"/>
            <a:ext cx="3138001" cy="1985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lockergnome.com/wp-content/uploads/2011/06/windows7-microsoft.jpg"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0646" y="1545309"/>
            <a:ext cx="2137630" cy="197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7 and Server 2008 R2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731520" y="1509623"/>
            <a:ext cx="7205472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Release Date: </a:t>
            </a:r>
            <a:r>
              <a:rPr lang="en-US" sz="1800"/>
              <a:t>2009 (Both)</a:t>
            </a:r>
            <a:endParaRPr sz="1800" u="sng"/>
          </a:p>
          <a:p>
            <a:pPr indent="0" lvl="0" marL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 u="sng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Major Features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Significant speed improvements that Vista lacked due to bloated OS size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Windows 7 and 2008 R2 each have one Service Pack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Improved searching and more nuanced UAC, which provides the ability to slide between different security levels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Action Center – centralized location to notify user of major security issues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Windows now allows for biometric authentication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Notable Security Concerns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Initial launch only had minimal security fixes over Vista.</a:t>
            </a:r>
            <a:endParaRPr/>
          </a:p>
          <a:p>
            <a:pPr indent="-228600" lvl="0" marL="228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As the most widely used OS, Windows 7 is the most targeted by malicious users and software.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top-windows-tutorials.com/images/2013/04/windows-8-logo.png"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4386" y="1459518"/>
            <a:ext cx="2293574" cy="2220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type="title"/>
          </p:nvPr>
        </p:nvSpPr>
        <p:spPr>
          <a:xfrm>
            <a:off x="701342" y="231653"/>
            <a:ext cx="9783777" cy="578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8 (8.1) and Server 2012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31520" y="1509623"/>
            <a:ext cx="7616952" cy="463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Release Dates: </a:t>
            </a:r>
            <a:r>
              <a:rPr lang="en-US" sz="1700"/>
              <a:t>2012 (Windows 8 and Server 2012) and 2013 (Windows 8.1)</a:t>
            </a:r>
            <a:endParaRPr sz="1700" u="sng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 u="sng"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Major Features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Focus on providing an OS for tablets, including touchscreen and gesture capabilities, a tiled Start screen, Windows Store, and “hot corners”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Windows 8.1 returned the Start button that was missing in Windows 8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Windows Defender now includes Microsoft Security Essentials, which provides antivirus support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Cloud Storage and Sync – users can now sync their settings and backup their data to the cloud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Notable Security Concerns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Some applications were rewritten to maintain compatibility with the new GUI, which could lead to new security flaws.</a:t>
            </a:r>
            <a:endParaRPr/>
          </a:p>
          <a:p>
            <a:pPr indent="-228600" lvl="0" marL="2286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“Picture passwords” can be more easily cracked than traditional passwords.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1265428" y="6338948"/>
            <a:ext cx="6780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upload.wikimedia.org/wikipedia/en/8/8e/Windows_8_Start_Screen.png"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2423" y="4188291"/>
            <a:ext cx="2857500" cy="16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ctrTitle"/>
          </p:nvPr>
        </p:nvSpPr>
        <p:spPr>
          <a:xfrm>
            <a:off x="1625600" y="2800351"/>
            <a:ext cx="8940800" cy="1177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6 – SECTION 2</a:t>
            </a:r>
            <a:br>
              <a:rPr lang="en-US"/>
            </a:br>
            <a:br>
              <a:rPr lang="en-US" sz="1100"/>
            </a:br>
            <a:r>
              <a:rPr b="0" lang="en-US" sz="2400">
                <a:solidFill>
                  <a:schemeClr val="dk1"/>
                </a:solidFill>
              </a:rPr>
              <a:t>Windows Basics</a:t>
            </a:r>
            <a:endParaRPr b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Bernies Brief">
      <a:dk1>
        <a:srgbClr val="000000"/>
      </a:dk1>
      <a:lt1>
        <a:srgbClr val="FFFFFF"/>
      </a:lt1>
      <a:dk2>
        <a:srgbClr val="013F7F"/>
      </a:dk2>
      <a:lt2>
        <a:srgbClr val="001374"/>
      </a:lt2>
      <a:accent1>
        <a:srgbClr val="329998"/>
      </a:accent1>
      <a:accent2>
        <a:srgbClr val="494949"/>
      </a:accent2>
      <a:accent3>
        <a:srgbClr val="027EFF"/>
      </a:accent3>
      <a:accent4>
        <a:srgbClr val="241CC4"/>
      </a:accent4>
      <a:accent5>
        <a:srgbClr val="027EFF"/>
      </a:accent5>
      <a:accent6>
        <a:srgbClr val="81CFFF"/>
      </a:accent6>
      <a:hlink>
        <a:srgbClr val="005EC0"/>
      </a:hlink>
      <a:folHlink>
        <a:srgbClr val="005E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