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7: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8: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003468"/>
        </a:solidFill>
      </p:bgPr>
    </p:bg>
    <p:spTree>
      <p:nvGrpSpPr>
        <p:cNvPr id="15" name="Shape 15"/>
        <p:cNvGrpSpPr/>
        <p:nvPr/>
      </p:nvGrpSpPr>
      <p:grpSpPr>
        <a:xfrm>
          <a:off x="0" y="0"/>
          <a:ext cx="0" cy="0"/>
          <a:chOff x="0" y="0"/>
          <a:chExt cx="0" cy="0"/>
        </a:xfrm>
      </p:grpSpPr>
      <p:sp>
        <p:nvSpPr>
          <p:cNvPr id="16" name="Google Shape;16;p2"/>
          <p:cNvSpPr/>
          <p:nvPr/>
        </p:nvSpPr>
        <p:spPr>
          <a:xfrm>
            <a:off x="0" y="0"/>
            <a:ext cx="12192000" cy="1447800"/>
          </a:xfrm>
          <a:prstGeom prst="rect">
            <a:avLst/>
          </a:prstGeom>
          <a:solidFill>
            <a:schemeClr val="lt1">
              <a:alpha val="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cxnSp>
        <p:nvCxnSpPr>
          <p:cNvPr id="17" name="Google Shape;17;p2"/>
          <p:cNvCxnSpPr/>
          <p:nvPr/>
        </p:nvCxnSpPr>
        <p:spPr>
          <a:xfrm>
            <a:off x="0" y="1447800"/>
            <a:ext cx="12192000" cy="0"/>
          </a:xfrm>
          <a:prstGeom prst="straightConnector1">
            <a:avLst/>
          </a:prstGeom>
          <a:noFill/>
          <a:ln cap="flat" cmpd="sng" w="38100">
            <a:solidFill>
              <a:srgbClr val="FFFFFF">
                <a:alpha val="47843"/>
              </a:srgbClr>
            </a:solidFill>
            <a:prstDash val="solid"/>
            <a:round/>
            <a:headEnd len="sm" w="sm" type="none"/>
            <a:tailEnd len="sm" w="sm" type="none"/>
          </a:ln>
        </p:spPr>
      </p:cxnSp>
      <p:sp>
        <p:nvSpPr>
          <p:cNvPr id="18" name="Google Shape;18;p2"/>
          <p:cNvSpPr/>
          <p:nvPr/>
        </p:nvSpPr>
        <p:spPr>
          <a:xfrm>
            <a:off x="1625600" y="2438401"/>
            <a:ext cx="8940800" cy="1842655"/>
          </a:xfrm>
          <a:prstGeom prst="roundRect">
            <a:avLst>
              <a:gd fmla="val 6755" name="adj"/>
            </a:avLst>
          </a:prstGeom>
          <a:solidFill>
            <a:schemeClr val="lt1"/>
          </a:solidFill>
          <a:ln cap="flat" cmpd="sng" w="69850">
            <a:solidFill>
              <a:srgbClr val="FFFFFF">
                <a:alpha val="47450"/>
              </a:srgbClr>
            </a:solidFill>
            <a:prstDash val="solid"/>
            <a:round/>
            <a:headEnd len="sm" w="sm" type="none"/>
            <a:tailEnd len="sm" w="sm" type="none"/>
          </a:ln>
        </p:spPr>
        <p:txBody>
          <a:bodyPr anchorCtr="0" anchor="t" bIns="41025" lIns="82050" spcFirstLastPara="1" rIns="82050" wrap="square" tIns="41025">
            <a:noAutofit/>
          </a:bodyPr>
          <a:lstStyle/>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rgbClr val="262626"/>
              </a:solidFill>
              <a:latin typeface="Calibri"/>
              <a:ea typeface="Calibri"/>
              <a:cs typeface="Calibri"/>
              <a:sym typeface="Calibri"/>
            </a:endParaRPr>
          </a:p>
        </p:txBody>
      </p:sp>
      <p:sp>
        <p:nvSpPr>
          <p:cNvPr id="19" name="Google Shape;19;p2"/>
          <p:cNvSpPr txBox="1"/>
          <p:nvPr>
            <p:ph type="ctrTitle"/>
          </p:nvPr>
        </p:nvSpPr>
        <p:spPr>
          <a:xfrm>
            <a:off x="1625600" y="2699442"/>
            <a:ext cx="8940800" cy="133602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2800">
                <a:solidFill>
                  <a:srgbClr val="00B0F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2"/>
          <p:cNvSpPr/>
          <p:nvPr/>
        </p:nvSpPr>
        <p:spPr>
          <a:xfrm>
            <a:off x="0" y="0"/>
            <a:ext cx="12192000" cy="1447800"/>
          </a:xfrm>
          <a:prstGeom prst="rect">
            <a:avLst/>
          </a:prstGeom>
          <a:solidFill>
            <a:schemeClr val="lt1">
              <a:alpha val="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cxnSp>
        <p:nvCxnSpPr>
          <p:cNvPr id="21" name="Google Shape;21;p2"/>
          <p:cNvCxnSpPr/>
          <p:nvPr/>
        </p:nvCxnSpPr>
        <p:spPr>
          <a:xfrm>
            <a:off x="0" y="1447800"/>
            <a:ext cx="12192000" cy="0"/>
          </a:xfrm>
          <a:prstGeom prst="straightConnector1">
            <a:avLst/>
          </a:prstGeom>
          <a:noFill/>
          <a:ln cap="flat" cmpd="sng" w="38100">
            <a:solidFill>
              <a:srgbClr val="FFFFFF">
                <a:alpha val="47843"/>
              </a:srgbClr>
            </a:solidFill>
            <a:prstDash val="solid"/>
            <a:round/>
            <a:headEnd len="sm" w="sm" type="none"/>
            <a:tailEnd len="sm" w="sm" type="none"/>
          </a:ln>
        </p:spPr>
      </p:cxnSp>
      <p:sp>
        <p:nvSpPr>
          <p:cNvPr id="22" name="Google Shape;22;p2"/>
          <p:cNvSpPr txBox="1"/>
          <p:nvPr/>
        </p:nvSpPr>
        <p:spPr>
          <a:xfrm>
            <a:off x="1750568" y="379413"/>
            <a:ext cx="998118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1" i="0" lang="en-US" sz="4000" u="none" cap="none" strike="noStrike">
                <a:solidFill>
                  <a:srgbClr val="FFFFFF"/>
                </a:solidFill>
                <a:latin typeface="Arial"/>
                <a:ea typeface="Arial"/>
                <a:cs typeface="Arial"/>
                <a:sym typeface="Arial"/>
              </a:rPr>
              <a:t>CYBERPATRIOT </a:t>
            </a:r>
            <a:endParaRPr b="0" i="0" sz="4000" u="none" cap="none" strike="noStrike">
              <a:solidFill>
                <a:srgbClr val="FFFFFF"/>
              </a:solidFill>
              <a:latin typeface="Arial"/>
              <a:ea typeface="Arial"/>
              <a:cs typeface="Arial"/>
              <a:sym typeface="Arial"/>
            </a:endParaRPr>
          </a:p>
        </p:txBody>
      </p:sp>
      <p:pic>
        <p:nvPicPr>
          <p:cNvPr id="23" name="Google Shape;23;p2"/>
          <p:cNvPicPr preferRelativeResize="0"/>
          <p:nvPr/>
        </p:nvPicPr>
        <p:blipFill rotWithShape="1">
          <a:blip r:embed="rId2">
            <a:alphaModFix/>
          </a:blip>
          <a:srcRect b="0" l="0" r="0" t="0"/>
          <a:stretch/>
        </p:blipFill>
        <p:spPr>
          <a:xfrm>
            <a:off x="454456" y="125754"/>
            <a:ext cx="1167452" cy="1167452"/>
          </a:xfrm>
          <a:prstGeom prst="rect">
            <a:avLst/>
          </a:prstGeom>
          <a:noFill/>
          <a:ln>
            <a:noFill/>
          </a:ln>
        </p:spPr>
      </p:pic>
      <p:sp>
        <p:nvSpPr>
          <p:cNvPr id="24" name="Google Shape;24;p2"/>
          <p:cNvSpPr txBox="1"/>
          <p:nvPr/>
        </p:nvSpPr>
        <p:spPr>
          <a:xfrm>
            <a:off x="6153912" y="417499"/>
            <a:ext cx="596188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THE AIR FORCE ASSOCIATION’S</a:t>
            </a:r>
            <a:br>
              <a:rPr b="0" i="0" lang="en-US" sz="1800" u="none" cap="none" strike="noStrike">
                <a:solidFill>
                  <a:srgbClr val="FFFFFF"/>
                </a:solidFill>
                <a:latin typeface="Calibri"/>
                <a:ea typeface="Calibri"/>
                <a:cs typeface="Calibri"/>
                <a:sym typeface="Calibri"/>
              </a:rPr>
            </a:br>
            <a:r>
              <a:rPr b="0" i="0" lang="en-US" sz="1800" u="none" cap="none" strike="noStrike">
                <a:solidFill>
                  <a:srgbClr val="FFFFFF"/>
                </a:solidFill>
                <a:latin typeface="Calibri"/>
                <a:ea typeface="Calibri"/>
                <a:cs typeface="Calibri"/>
                <a:sym typeface="Calibri"/>
              </a:rPr>
              <a:t>NATIONAL YOUTH CYBER EDUCATION PROGRAM</a:t>
            </a:r>
            <a:endParaRPr b="0" i="0" sz="1800" u="none" cap="none" strike="noStrike">
              <a:solidFill>
                <a:srgbClr val="FFFFFF"/>
              </a:solidFill>
              <a:latin typeface="Calibri"/>
              <a:ea typeface="Calibri"/>
              <a:cs typeface="Calibri"/>
              <a:sym typeface="Calibri"/>
            </a:endParaRPr>
          </a:p>
        </p:txBody>
      </p:sp>
      <p:cxnSp>
        <p:nvCxnSpPr>
          <p:cNvPr id="25" name="Google Shape;25;p2"/>
          <p:cNvCxnSpPr/>
          <p:nvPr/>
        </p:nvCxnSpPr>
        <p:spPr>
          <a:xfrm>
            <a:off x="6035040" y="356616"/>
            <a:ext cx="0" cy="795528"/>
          </a:xfrm>
          <a:prstGeom prst="straightConnector1">
            <a:avLst/>
          </a:prstGeom>
          <a:noFill/>
          <a:ln cap="flat" cmpd="sng" w="38100">
            <a:solidFill>
              <a:schemeClr val="lt1"/>
            </a:solidFill>
            <a:prstDash val="solid"/>
            <a:round/>
            <a:headEnd len="sm" w="sm" type="none"/>
            <a:tailEnd len="sm" w="sm" type="none"/>
          </a:ln>
        </p:spPr>
      </p:cxnSp>
      <p:sp>
        <p:nvSpPr>
          <p:cNvPr id="26" name="Google Shape;26;p2"/>
          <p:cNvSpPr txBox="1"/>
          <p:nvPr/>
        </p:nvSpPr>
        <p:spPr>
          <a:xfrm>
            <a:off x="7258229" y="6426244"/>
            <a:ext cx="4242321"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100"/>
              <a:buFont typeface="Arial"/>
              <a:buNone/>
            </a:pPr>
            <a:r>
              <a:rPr b="0" i="1" lang="en-US" sz="1100" u="none" cap="none" strike="noStrike">
                <a:solidFill>
                  <a:srgbClr val="FFFFFF"/>
                </a:solidFill>
                <a:latin typeface="Arial"/>
                <a:ea typeface="Arial"/>
                <a:cs typeface="Arial"/>
                <a:sym typeface="Arial"/>
              </a:rPr>
              <a:t>A program of the Air Force Association</a:t>
            </a:r>
            <a:endParaRPr/>
          </a:p>
        </p:txBody>
      </p:sp>
      <p:pic>
        <p:nvPicPr>
          <p:cNvPr id="27" name="Google Shape;27;p2"/>
          <p:cNvPicPr preferRelativeResize="0"/>
          <p:nvPr/>
        </p:nvPicPr>
        <p:blipFill rotWithShape="1">
          <a:blip r:embed="rId3">
            <a:alphaModFix/>
          </a:blip>
          <a:srcRect b="0" l="0" r="0" t="0"/>
          <a:stretch/>
        </p:blipFill>
        <p:spPr>
          <a:xfrm>
            <a:off x="11520157" y="6411312"/>
            <a:ext cx="291069" cy="292744"/>
          </a:xfrm>
          <a:prstGeom prst="rect">
            <a:avLst/>
          </a:prstGeom>
          <a:noFill/>
          <a:ln>
            <a:noFill/>
          </a:ln>
        </p:spPr>
      </p:pic>
      <p:sp>
        <p:nvSpPr>
          <p:cNvPr id="28" name="Google Shape;28;p2"/>
          <p:cNvSpPr txBox="1"/>
          <p:nvPr/>
        </p:nvSpPr>
        <p:spPr>
          <a:xfrm>
            <a:off x="448734" y="6403000"/>
            <a:ext cx="2848823"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100"/>
              <a:buFont typeface="Arial"/>
              <a:buNone/>
            </a:pPr>
            <a:r>
              <a:rPr b="1" i="1" lang="en-US" sz="1100" u="none" cap="none" strike="noStrike">
                <a:solidFill>
                  <a:srgbClr val="FFFFFF"/>
                </a:solidFill>
                <a:latin typeface="Arial"/>
                <a:ea typeface="Arial"/>
                <a:cs typeface="Arial"/>
                <a:sym typeface="Arial"/>
              </a:rPr>
              <a:t>www.uscyberpatriot.org</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11"/>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 name="Google Shape;88;p11"/>
          <p:cNvSpPr/>
          <p:nvPr>
            <p:ph idx="2" type="pic"/>
          </p:nvPr>
        </p:nvSpPr>
        <p:spPr>
          <a:xfrm>
            <a:off x="2389717" y="612775"/>
            <a:ext cx="7315200" cy="4114800"/>
          </a:xfrm>
          <a:prstGeom prst="rect">
            <a:avLst/>
          </a:prstGeom>
          <a:noFill/>
          <a:ln>
            <a:noFill/>
          </a:ln>
        </p:spPr>
      </p:sp>
      <p:sp>
        <p:nvSpPr>
          <p:cNvPr id="89" name="Google Shape;89;p11"/>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0" name="Google Shape;90;p1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1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5" name="Google Shape;95;p12"/>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1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13"/>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13"/>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1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05" name="Shape 105"/>
        <p:cNvGrpSpPr/>
        <p:nvPr/>
      </p:nvGrpSpPr>
      <p:grpSpPr>
        <a:xfrm>
          <a:off x="0" y="0"/>
          <a:ext cx="0" cy="0"/>
          <a:chOff x="0" y="0"/>
          <a:chExt cx="0" cy="0"/>
        </a:xfrm>
      </p:grpSpPr>
      <p:sp>
        <p:nvSpPr>
          <p:cNvPr id="106" name="Google Shape;106;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Clr>
                <a:schemeClr val="dk1"/>
              </a:buClr>
              <a:buSzPts val="1800"/>
              <a:buNone/>
              <a:defRPr sz="1800"/>
            </a:lvl1pPr>
            <a:lvl2pPr lvl="1" algn="ctr">
              <a:spcBef>
                <a:spcPts val="300"/>
              </a:spcBef>
              <a:spcAft>
                <a:spcPts val="0"/>
              </a:spcAft>
              <a:buClr>
                <a:schemeClr val="dk1"/>
              </a:buClr>
              <a:buSzPts val="1500"/>
              <a:buNone/>
              <a:defRPr sz="1500"/>
            </a:lvl2pPr>
            <a:lvl3pPr lvl="2" algn="ctr">
              <a:spcBef>
                <a:spcPts val="270"/>
              </a:spcBef>
              <a:spcAft>
                <a:spcPts val="0"/>
              </a:spcAft>
              <a:buClr>
                <a:schemeClr val="dk1"/>
              </a:buClr>
              <a:buSzPts val="1350"/>
              <a:buNone/>
              <a:defRPr sz="1350"/>
            </a:lvl3pPr>
            <a:lvl4pPr lvl="3" algn="ctr">
              <a:spcBef>
                <a:spcPts val="240"/>
              </a:spcBef>
              <a:spcAft>
                <a:spcPts val="0"/>
              </a:spcAft>
              <a:buClr>
                <a:schemeClr val="dk1"/>
              </a:buClr>
              <a:buSzPts val="1200"/>
              <a:buNone/>
              <a:defRPr sz="1200"/>
            </a:lvl4pPr>
            <a:lvl5pPr lvl="4" algn="ctr">
              <a:spcBef>
                <a:spcPts val="240"/>
              </a:spcBef>
              <a:spcAft>
                <a:spcPts val="0"/>
              </a:spcAft>
              <a:buClr>
                <a:schemeClr val="dk1"/>
              </a:buClr>
              <a:buSzPts val="1200"/>
              <a:buNone/>
              <a:defRPr sz="1200"/>
            </a:lvl5pPr>
            <a:lvl6pPr lvl="5" algn="ctr">
              <a:spcBef>
                <a:spcPts val="240"/>
              </a:spcBef>
              <a:spcAft>
                <a:spcPts val="0"/>
              </a:spcAft>
              <a:buClr>
                <a:schemeClr val="dk1"/>
              </a:buClr>
              <a:buSzPts val="1200"/>
              <a:buNone/>
              <a:defRPr sz="1200"/>
            </a:lvl6pPr>
            <a:lvl7pPr lvl="6" algn="ctr">
              <a:spcBef>
                <a:spcPts val="240"/>
              </a:spcBef>
              <a:spcAft>
                <a:spcPts val="0"/>
              </a:spcAft>
              <a:buClr>
                <a:schemeClr val="dk1"/>
              </a:buClr>
              <a:buSzPts val="1200"/>
              <a:buNone/>
              <a:defRPr sz="1200"/>
            </a:lvl7pPr>
            <a:lvl8pPr lvl="7" algn="ctr">
              <a:spcBef>
                <a:spcPts val="240"/>
              </a:spcBef>
              <a:spcAft>
                <a:spcPts val="0"/>
              </a:spcAft>
              <a:buClr>
                <a:schemeClr val="dk1"/>
              </a:buClr>
              <a:buSzPts val="1200"/>
              <a:buNone/>
              <a:defRPr sz="1200"/>
            </a:lvl8pPr>
            <a:lvl9pPr lvl="8" algn="ctr">
              <a:spcBef>
                <a:spcPts val="240"/>
              </a:spcBef>
              <a:spcAft>
                <a:spcPts val="0"/>
              </a:spcAft>
              <a:buClr>
                <a:schemeClr val="dk1"/>
              </a:buClr>
              <a:buSzPts val="1200"/>
              <a:buNone/>
              <a:defRPr sz="1200"/>
            </a:lvl9pPr>
          </a:lstStyle>
          <a:p/>
        </p:txBody>
      </p:sp>
      <p:sp>
        <p:nvSpPr>
          <p:cNvPr id="108" name="Google Shape;108;p1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
          <p:cNvSpPr/>
          <p:nvPr/>
        </p:nvSpPr>
        <p:spPr>
          <a:xfrm>
            <a:off x="0" y="1"/>
            <a:ext cx="12192000" cy="1096963"/>
          </a:xfrm>
          <a:prstGeom prst="rect">
            <a:avLst/>
          </a:prstGeom>
          <a:solidFill>
            <a:srgbClr val="00346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3468"/>
              </a:solidFill>
              <a:latin typeface="Calibri"/>
              <a:ea typeface="Calibri"/>
              <a:cs typeface="Calibri"/>
              <a:sym typeface="Calibri"/>
            </a:endParaRPr>
          </a:p>
        </p:txBody>
      </p:sp>
      <p:cxnSp>
        <p:nvCxnSpPr>
          <p:cNvPr id="31" name="Google Shape;31;p3"/>
          <p:cNvCxnSpPr/>
          <p:nvPr/>
        </p:nvCxnSpPr>
        <p:spPr>
          <a:xfrm>
            <a:off x="0" y="1077913"/>
            <a:ext cx="12192000" cy="0"/>
          </a:xfrm>
          <a:prstGeom prst="straightConnector1">
            <a:avLst/>
          </a:prstGeom>
          <a:noFill/>
          <a:ln cap="flat" cmpd="sng" w="57150">
            <a:solidFill>
              <a:schemeClr val="lt1">
                <a:alpha val="43921"/>
              </a:schemeClr>
            </a:solidFill>
            <a:prstDash val="solid"/>
            <a:round/>
            <a:headEnd len="sm" w="sm" type="none"/>
            <a:tailEnd len="sm" w="sm" type="none"/>
          </a:ln>
        </p:spPr>
      </p:cxnSp>
      <p:sp>
        <p:nvSpPr>
          <p:cNvPr id="32" name="Google Shape;32;p3"/>
          <p:cNvSpPr txBox="1"/>
          <p:nvPr>
            <p:ph type="title"/>
          </p:nvPr>
        </p:nvSpPr>
        <p:spPr>
          <a:xfrm>
            <a:off x="717968" y="231653"/>
            <a:ext cx="9783777" cy="5788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3400" cap="none">
                <a:solidFill>
                  <a:schemeClr val="lt1"/>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3"/>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lvl1pPr indent="-368300" lvl="0" marL="457200" algn="l">
              <a:spcBef>
                <a:spcPts val="440"/>
              </a:spcBef>
              <a:spcAft>
                <a:spcPts val="0"/>
              </a:spcAft>
              <a:buClr>
                <a:schemeClr val="dk1"/>
              </a:buClr>
              <a:buSzPts val="2200"/>
              <a:buChar char="•"/>
              <a:defRPr sz="2200">
                <a:latin typeface="Arial"/>
                <a:ea typeface="Arial"/>
                <a:cs typeface="Arial"/>
                <a:sym typeface="Arial"/>
              </a:defRPr>
            </a:lvl1pPr>
            <a:lvl2pPr indent="-368300" lvl="1" marL="914400" algn="l">
              <a:spcBef>
                <a:spcPts val="440"/>
              </a:spcBef>
              <a:spcAft>
                <a:spcPts val="0"/>
              </a:spcAft>
              <a:buClr>
                <a:schemeClr val="dk1"/>
              </a:buClr>
              <a:buSzPts val="2200"/>
              <a:buChar char="–"/>
              <a:defRPr sz="2200">
                <a:latin typeface="Arial"/>
                <a:ea typeface="Arial"/>
                <a:cs typeface="Arial"/>
                <a:sym typeface="Arial"/>
              </a:defRPr>
            </a:lvl2pPr>
            <a:lvl3pPr indent="-368300" lvl="2" marL="1371600" algn="l">
              <a:spcBef>
                <a:spcPts val="440"/>
              </a:spcBef>
              <a:spcAft>
                <a:spcPts val="0"/>
              </a:spcAft>
              <a:buClr>
                <a:schemeClr val="dk1"/>
              </a:buClr>
              <a:buSzPts val="2200"/>
              <a:buChar char="•"/>
              <a:defRPr sz="2200">
                <a:latin typeface="Arial"/>
                <a:ea typeface="Arial"/>
                <a:cs typeface="Arial"/>
                <a:sym typeface="Arial"/>
              </a:defRPr>
            </a:lvl3pPr>
            <a:lvl4pPr indent="-368300" lvl="3" marL="1828800" algn="l">
              <a:spcBef>
                <a:spcPts val="440"/>
              </a:spcBef>
              <a:spcAft>
                <a:spcPts val="0"/>
              </a:spcAft>
              <a:buClr>
                <a:schemeClr val="dk1"/>
              </a:buClr>
              <a:buSzPts val="2200"/>
              <a:buChar char="–"/>
              <a:defRPr sz="2200">
                <a:latin typeface="Arial"/>
                <a:ea typeface="Arial"/>
                <a:cs typeface="Arial"/>
                <a:sym typeface="Arial"/>
              </a:defRPr>
            </a:lvl4pPr>
            <a:lvl5pPr indent="-368300" lvl="4" marL="2286000" algn="l">
              <a:spcBef>
                <a:spcPts val="440"/>
              </a:spcBef>
              <a:spcAft>
                <a:spcPts val="0"/>
              </a:spcAft>
              <a:buClr>
                <a:schemeClr val="dk1"/>
              </a:buClr>
              <a:buSzPts val="2200"/>
              <a:buChar char="»"/>
              <a:defRPr sz="22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3"/>
          <p:cNvSpPr txBox="1"/>
          <p:nvPr/>
        </p:nvSpPr>
        <p:spPr>
          <a:xfrm>
            <a:off x="352259" y="6437376"/>
            <a:ext cx="417402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000"/>
              <a:buFont typeface="Arial"/>
              <a:buNone/>
            </a:pPr>
            <a:r>
              <a:rPr b="0" i="1" lang="en-US" sz="1000" u="none" cap="none" strike="noStrike">
                <a:solidFill>
                  <a:srgbClr val="7F7F7F"/>
                </a:solidFill>
                <a:latin typeface="Arial"/>
                <a:ea typeface="Arial"/>
                <a:cs typeface="Arial"/>
                <a:sym typeface="Arial"/>
              </a:rPr>
              <a:t>© Air Force Association</a:t>
            </a:r>
            <a:endParaRPr/>
          </a:p>
        </p:txBody>
      </p:sp>
      <p:sp>
        <p:nvSpPr>
          <p:cNvPr id="35" name="Google Shape;35;p3"/>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000" u="none" cap="none" strike="noStrike">
                <a:solidFill>
                  <a:srgbClr val="7F7F7F"/>
                </a:solidFill>
                <a:latin typeface="Arial"/>
                <a:ea typeface="Arial"/>
                <a:cs typeface="Arial"/>
                <a:sym typeface="Arial"/>
              </a:defRPr>
            </a:lvl1pPr>
            <a:lvl2pPr indent="0" lvl="1" marL="0" algn="ctr">
              <a:spcBef>
                <a:spcPts val="0"/>
              </a:spcBef>
              <a:buNone/>
              <a:defRPr b="0" i="0" sz="1000" u="none" cap="none" strike="noStrike">
                <a:solidFill>
                  <a:srgbClr val="7F7F7F"/>
                </a:solidFill>
                <a:latin typeface="Arial"/>
                <a:ea typeface="Arial"/>
                <a:cs typeface="Arial"/>
                <a:sym typeface="Arial"/>
              </a:defRPr>
            </a:lvl2pPr>
            <a:lvl3pPr indent="0" lvl="2" marL="0" algn="ctr">
              <a:spcBef>
                <a:spcPts val="0"/>
              </a:spcBef>
              <a:buNone/>
              <a:defRPr b="0" i="0" sz="1000" u="none" cap="none" strike="noStrike">
                <a:solidFill>
                  <a:srgbClr val="7F7F7F"/>
                </a:solidFill>
                <a:latin typeface="Arial"/>
                <a:ea typeface="Arial"/>
                <a:cs typeface="Arial"/>
                <a:sym typeface="Arial"/>
              </a:defRPr>
            </a:lvl3pPr>
            <a:lvl4pPr indent="0" lvl="3" marL="0" algn="ctr">
              <a:spcBef>
                <a:spcPts val="0"/>
              </a:spcBef>
              <a:buNone/>
              <a:defRPr b="0" i="0" sz="1000" u="none" cap="none" strike="noStrike">
                <a:solidFill>
                  <a:srgbClr val="7F7F7F"/>
                </a:solidFill>
                <a:latin typeface="Arial"/>
                <a:ea typeface="Arial"/>
                <a:cs typeface="Arial"/>
                <a:sym typeface="Arial"/>
              </a:defRPr>
            </a:lvl4pPr>
            <a:lvl5pPr indent="0" lvl="4" marL="0" algn="ctr">
              <a:spcBef>
                <a:spcPts val="0"/>
              </a:spcBef>
              <a:buNone/>
              <a:defRPr b="0" i="0" sz="1000" u="none" cap="none" strike="noStrike">
                <a:solidFill>
                  <a:srgbClr val="7F7F7F"/>
                </a:solidFill>
                <a:latin typeface="Arial"/>
                <a:ea typeface="Arial"/>
                <a:cs typeface="Arial"/>
                <a:sym typeface="Arial"/>
              </a:defRPr>
            </a:lvl5pPr>
            <a:lvl6pPr indent="0" lvl="5" marL="0" algn="ctr">
              <a:spcBef>
                <a:spcPts val="0"/>
              </a:spcBef>
              <a:buNone/>
              <a:defRPr b="0" i="0" sz="1000" u="none" cap="none" strike="noStrike">
                <a:solidFill>
                  <a:srgbClr val="7F7F7F"/>
                </a:solidFill>
                <a:latin typeface="Arial"/>
                <a:ea typeface="Arial"/>
                <a:cs typeface="Arial"/>
                <a:sym typeface="Arial"/>
              </a:defRPr>
            </a:lvl6pPr>
            <a:lvl7pPr indent="0" lvl="6" marL="0" algn="ctr">
              <a:spcBef>
                <a:spcPts val="0"/>
              </a:spcBef>
              <a:buNone/>
              <a:defRPr b="0" i="0" sz="1000" u="none" cap="none" strike="noStrike">
                <a:solidFill>
                  <a:srgbClr val="7F7F7F"/>
                </a:solidFill>
                <a:latin typeface="Arial"/>
                <a:ea typeface="Arial"/>
                <a:cs typeface="Arial"/>
                <a:sym typeface="Arial"/>
              </a:defRPr>
            </a:lvl7pPr>
            <a:lvl8pPr indent="0" lvl="7" marL="0" algn="ctr">
              <a:spcBef>
                <a:spcPts val="0"/>
              </a:spcBef>
              <a:buNone/>
              <a:defRPr b="0" i="0" sz="1000" u="none" cap="none" strike="noStrike">
                <a:solidFill>
                  <a:srgbClr val="7F7F7F"/>
                </a:solidFill>
                <a:latin typeface="Arial"/>
                <a:ea typeface="Arial"/>
                <a:cs typeface="Arial"/>
                <a:sym typeface="Arial"/>
              </a:defRPr>
            </a:lvl8pPr>
            <a:lvl9pPr indent="0" lvl="8" marL="0" algn="ctr">
              <a:spcBef>
                <a:spcPts val="0"/>
              </a:spcBef>
              <a:buNone/>
              <a:defRPr b="0" i="0" sz="10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gradFill>
          <a:gsLst>
            <a:gs pos="0">
              <a:srgbClr val="B2B2B2"/>
            </a:gs>
            <a:gs pos="62000">
              <a:srgbClr val="A1A1A1"/>
            </a:gs>
            <a:gs pos="100000">
              <a:srgbClr val="808080"/>
            </a:gs>
          </a:gsLst>
          <a:lin ang="16200000" scaled="0"/>
        </a:gradFill>
      </p:bgPr>
    </p:bg>
    <p:spTree>
      <p:nvGrpSpPr>
        <p:cNvPr id="36" name="Shape 36"/>
        <p:cNvGrpSpPr/>
        <p:nvPr/>
      </p:nvGrpSpPr>
      <p:grpSpPr>
        <a:xfrm>
          <a:off x="0" y="0"/>
          <a:ext cx="0" cy="0"/>
          <a:chOff x="0" y="0"/>
          <a:chExt cx="0" cy="0"/>
        </a:xfrm>
      </p:grpSpPr>
      <p:sp>
        <p:nvSpPr>
          <p:cNvPr id="37" name="Google Shape;37;p4"/>
          <p:cNvSpPr txBox="1"/>
          <p:nvPr/>
        </p:nvSpPr>
        <p:spPr>
          <a:xfrm>
            <a:off x="7258229" y="6426244"/>
            <a:ext cx="4242321"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100"/>
              <a:buFont typeface="Arial"/>
              <a:buNone/>
            </a:pPr>
            <a:r>
              <a:rPr b="0" i="1" lang="en-US" sz="1100" u="none" cap="none" strike="noStrike">
                <a:solidFill>
                  <a:srgbClr val="FFFFFF"/>
                </a:solidFill>
                <a:latin typeface="Arial"/>
                <a:ea typeface="Arial"/>
                <a:cs typeface="Arial"/>
                <a:sym typeface="Arial"/>
              </a:rPr>
              <a:t>A program of the Air Force Association</a:t>
            </a:r>
            <a:endParaRPr/>
          </a:p>
        </p:txBody>
      </p:sp>
      <p:pic>
        <p:nvPicPr>
          <p:cNvPr id="38" name="Google Shape;38;p4"/>
          <p:cNvPicPr preferRelativeResize="0"/>
          <p:nvPr/>
        </p:nvPicPr>
        <p:blipFill rotWithShape="1">
          <a:blip r:embed="rId2">
            <a:alphaModFix/>
          </a:blip>
          <a:srcRect b="0" l="0" r="0" t="0"/>
          <a:stretch/>
        </p:blipFill>
        <p:spPr>
          <a:xfrm>
            <a:off x="11520157" y="6411312"/>
            <a:ext cx="291069" cy="292744"/>
          </a:xfrm>
          <a:prstGeom prst="rect">
            <a:avLst/>
          </a:prstGeom>
          <a:noFill/>
          <a:ln>
            <a:noFill/>
          </a:ln>
        </p:spPr>
      </p:pic>
      <p:sp>
        <p:nvSpPr>
          <p:cNvPr id="39" name="Google Shape;39;p4"/>
          <p:cNvSpPr txBox="1"/>
          <p:nvPr/>
        </p:nvSpPr>
        <p:spPr>
          <a:xfrm>
            <a:off x="448734" y="6403000"/>
            <a:ext cx="2848823"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100"/>
              <a:buFont typeface="Arial"/>
              <a:buNone/>
            </a:pPr>
            <a:r>
              <a:rPr b="1" i="1" lang="en-US" sz="1100" u="none" cap="none" strike="noStrike">
                <a:solidFill>
                  <a:srgbClr val="FFFFFF"/>
                </a:solidFill>
                <a:latin typeface="Arial"/>
                <a:ea typeface="Arial"/>
                <a:cs typeface="Arial"/>
                <a:sym typeface="Arial"/>
              </a:rPr>
              <a:t>www.uscyberpatriot.org</a:t>
            </a:r>
            <a:endParaRPr/>
          </a:p>
        </p:txBody>
      </p:sp>
      <p:sp>
        <p:nvSpPr>
          <p:cNvPr id="40" name="Google Shape;40;p4"/>
          <p:cNvSpPr/>
          <p:nvPr/>
        </p:nvSpPr>
        <p:spPr>
          <a:xfrm>
            <a:off x="1625600" y="2438401"/>
            <a:ext cx="8940800" cy="1843043"/>
          </a:xfrm>
          <a:prstGeom prst="roundRect">
            <a:avLst>
              <a:gd fmla="val 6755" name="adj"/>
            </a:avLst>
          </a:prstGeom>
          <a:solidFill>
            <a:schemeClr val="lt1"/>
          </a:solidFill>
          <a:ln cap="flat" cmpd="sng" w="69850">
            <a:solidFill>
              <a:srgbClr val="FFFFFF">
                <a:alpha val="47450"/>
              </a:srgbClr>
            </a:solidFill>
            <a:prstDash val="solid"/>
            <a:round/>
            <a:headEnd len="sm" w="sm" type="none"/>
            <a:tailEnd len="sm" w="sm" type="none"/>
          </a:ln>
        </p:spPr>
        <p:txBody>
          <a:bodyPr anchorCtr="0" anchor="t" bIns="41025" lIns="82050" spcFirstLastPara="1" rIns="82050" wrap="square" tIns="41025">
            <a:noAutofit/>
          </a:bodyPr>
          <a:lstStyle/>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rgbClr val="262626"/>
              </a:solidFill>
              <a:latin typeface="Calibri"/>
              <a:ea typeface="Calibri"/>
              <a:cs typeface="Calibri"/>
              <a:sym typeface="Calibri"/>
            </a:endParaRPr>
          </a:p>
        </p:txBody>
      </p:sp>
      <p:sp>
        <p:nvSpPr>
          <p:cNvPr id="41" name="Google Shape;41;p4"/>
          <p:cNvSpPr txBox="1"/>
          <p:nvPr>
            <p:ph type="ctrTitle"/>
          </p:nvPr>
        </p:nvSpPr>
        <p:spPr>
          <a:xfrm>
            <a:off x="1625600" y="2800351"/>
            <a:ext cx="8940800" cy="117740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2800">
                <a:solidFill>
                  <a:srgbClr val="00B0F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
          <p:cNvSpPr/>
          <p:nvPr/>
        </p:nvSpPr>
        <p:spPr>
          <a:xfrm>
            <a:off x="0" y="0"/>
            <a:ext cx="12192000" cy="1447800"/>
          </a:xfrm>
          <a:prstGeom prst="rect">
            <a:avLst/>
          </a:prstGeom>
          <a:solidFill>
            <a:schemeClr val="lt1">
              <a:alpha val="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cxnSp>
        <p:nvCxnSpPr>
          <p:cNvPr id="43" name="Google Shape;43;p4"/>
          <p:cNvCxnSpPr/>
          <p:nvPr/>
        </p:nvCxnSpPr>
        <p:spPr>
          <a:xfrm>
            <a:off x="0" y="1447800"/>
            <a:ext cx="12192000" cy="0"/>
          </a:xfrm>
          <a:prstGeom prst="straightConnector1">
            <a:avLst/>
          </a:prstGeom>
          <a:noFill/>
          <a:ln cap="flat" cmpd="sng" w="38100">
            <a:solidFill>
              <a:srgbClr val="FFFFFF">
                <a:alpha val="47843"/>
              </a:srgbClr>
            </a:solidFill>
            <a:prstDash val="solid"/>
            <a:round/>
            <a:headEnd len="sm" w="sm" type="none"/>
            <a:tailEnd len="sm" w="sm" type="none"/>
          </a:ln>
        </p:spPr>
      </p:cxnSp>
      <p:sp>
        <p:nvSpPr>
          <p:cNvPr id="44" name="Google Shape;44;p4"/>
          <p:cNvSpPr txBox="1"/>
          <p:nvPr/>
        </p:nvSpPr>
        <p:spPr>
          <a:xfrm>
            <a:off x="1750568" y="379413"/>
            <a:ext cx="418471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1" i="0" lang="en-US" sz="4000" u="none" cap="none" strike="noStrike">
                <a:solidFill>
                  <a:srgbClr val="FFFFFF"/>
                </a:solidFill>
                <a:latin typeface="Arial"/>
                <a:ea typeface="Arial"/>
                <a:cs typeface="Arial"/>
                <a:sym typeface="Arial"/>
              </a:rPr>
              <a:t>CYBERPATRIOT </a:t>
            </a:r>
            <a:endParaRPr b="0" i="0" sz="4000" u="none" cap="none" strike="noStrike">
              <a:solidFill>
                <a:srgbClr val="FFFFFF"/>
              </a:solidFill>
              <a:latin typeface="Arial"/>
              <a:ea typeface="Arial"/>
              <a:cs typeface="Arial"/>
              <a:sym typeface="Arial"/>
            </a:endParaRPr>
          </a:p>
        </p:txBody>
      </p:sp>
      <p:pic>
        <p:nvPicPr>
          <p:cNvPr id="45" name="Google Shape;45;p4"/>
          <p:cNvPicPr preferRelativeResize="0"/>
          <p:nvPr/>
        </p:nvPicPr>
        <p:blipFill rotWithShape="1">
          <a:blip r:embed="rId3">
            <a:alphaModFix/>
          </a:blip>
          <a:srcRect b="0" l="0" r="0" t="0"/>
          <a:stretch/>
        </p:blipFill>
        <p:spPr>
          <a:xfrm>
            <a:off x="454456" y="125754"/>
            <a:ext cx="1167452" cy="1167452"/>
          </a:xfrm>
          <a:prstGeom prst="rect">
            <a:avLst/>
          </a:prstGeom>
          <a:noFill/>
          <a:ln>
            <a:noFill/>
          </a:ln>
        </p:spPr>
      </p:pic>
      <p:sp>
        <p:nvSpPr>
          <p:cNvPr id="46" name="Google Shape;46;p4"/>
          <p:cNvSpPr txBox="1"/>
          <p:nvPr/>
        </p:nvSpPr>
        <p:spPr>
          <a:xfrm>
            <a:off x="6153912" y="417499"/>
            <a:ext cx="596188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THE AIR FORCE ASSOCIATION’S</a:t>
            </a:r>
            <a:br>
              <a:rPr b="0" i="0" lang="en-US" sz="1800" u="none" cap="none" strike="noStrike">
                <a:solidFill>
                  <a:srgbClr val="FFFFFF"/>
                </a:solidFill>
                <a:latin typeface="Calibri"/>
                <a:ea typeface="Calibri"/>
                <a:cs typeface="Calibri"/>
                <a:sym typeface="Calibri"/>
              </a:rPr>
            </a:br>
            <a:r>
              <a:rPr b="0" i="0" lang="en-US" sz="1800" u="none" cap="none" strike="noStrike">
                <a:solidFill>
                  <a:srgbClr val="FFFFFF"/>
                </a:solidFill>
                <a:latin typeface="Calibri"/>
                <a:ea typeface="Calibri"/>
                <a:cs typeface="Calibri"/>
                <a:sym typeface="Calibri"/>
              </a:rPr>
              <a:t>NATIONAL YOUTH CYBER EDUCATION PROGRAM</a:t>
            </a:r>
            <a:endParaRPr b="0" i="0" sz="1800" u="none" cap="none" strike="noStrike">
              <a:solidFill>
                <a:srgbClr val="FFFFFF"/>
              </a:solidFill>
              <a:latin typeface="Calibri"/>
              <a:ea typeface="Calibri"/>
              <a:cs typeface="Calibri"/>
              <a:sym typeface="Calibri"/>
            </a:endParaRPr>
          </a:p>
        </p:txBody>
      </p:sp>
      <p:cxnSp>
        <p:nvCxnSpPr>
          <p:cNvPr id="47" name="Google Shape;47;p4"/>
          <p:cNvCxnSpPr/>
          <p:nvPr/>
        </p:nvCxnSpPr>
        <p:spPr>
          <a:xfrm>
            <a:off x="6035040" y="356616"/>
            <a:ext cx="0" cy="795528"/>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1" name="Google Shape;51;p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8" name="Google Shape;58;p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4" name="Google Shape;64;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5" name="Google Shape;65;p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6" name="Google Shape;66;p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7" name="Google Shape;67;p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0"/>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82" name="Google Shape;82;p10"/>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3" name="Google Shape;83;p1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16.jpg"/><Relationship Id="rId5" Type="http://schemas.openxmlformats.org/officeDocument/2006/relationships/hyperlink" Target="http://www.bleepingcomputer.com/tutorials/how-to-use-the-windows-task-manager/#network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hyperlink" Target="http://www.techrepublic.com/blog/it-security/the-cia-tri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ctrTitle"/>
          </p:nvPr>
        </p:nvSpPr>
        <p:spPr>
          <a:xfrm>
            <a:off x="1625600" y="2699442"/>
            <a:ext cx="8940800" cy="133602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2800"/>
              <a:t>UNIT 8</a:t>
            </a:r>
            <a:br>
              <a:rPr b="0" lang="en-US" sz="2800"/>
            </a:br>
            <a:r>
              <a:rPr b="0" lang="en-US" sz="2800">
                <a:solidFill>
                  <a:schemeClr val="dk1"/>
                </a:solidFill>
              </a:rPr>
              <a:t>Microsoft Windows Security Configuration</a:t>
            </a:r>
            <a:endParaRPr b="0">
              <a:solidFill>
                <a:schemeClr val="dk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Creating Backups</a:t>
            </a:r>
            <a:endParaRPr sz="3350"/>
          </a:p>
        </p:txBody>
      </p:sp>
      <p:sp>
        <p:nvSpPr>
          <p:cNvPr id="191" name="Google Shape;191;p24"/>
          <p:cNvSpPr txBox="1"/>
          <p:nvPr>
            <p:ph idx="1" type="body"/>
          </p:nvPr>
        </p:nvSpPr>
        <p:spPr>
          <a:xfrm>
            <a:off x="731520" y="1371600"/>
            <a:ext cx="10728960" cy="4633793"/>
          </a:xfrm>
          <a:prstGeom prst="rect">
            <a:avLst/>
          </a:prstGeom>
          <a:noFill/>
          <a:ln>
            <a:noFill/>
          </a:ln>
        </p:spPr>
        <p:txBody>
          <a:bodyPr anchorCtr="0" anchor="t" bIns="45700" lIns="91425" spcFirstLastPara="1" rIns="91425" wrap="square" tIns="45700">
            <a:noAutofit/>
          </a:bodyPr>
          <a:lstStyle/>
          <a:p>
            <a:pPr indent="-229235" lvl="0" marL="332740" rtl="0" algn="l">
              <a:spcBef>
                <a:spcPts val="0"/>
              </a:spcBef>
              <a:spcAft>
                <a:spcPts val="0"/>
              </a:spcAft>
              <a:buClr>
                <a:srgbClr val="319997"/>
              </a:buClr>
              <a:buSzPts val="2000"/>
              <a:buFont typeface="Arial"/>
              <a:buChar char="•"/>
            </a:pPr>
            <a:r>
              <a:rPr lang="en-US" sz="2000">
                <a:solidFill>
                  <a:srgbClr val="319997"/>
                </a:solidFill>
              </a:rPr>
              <a:t>Control Panel 🡪 System and Security 🡪 Backup and restore</a:t>
            </a:r>
            <a:endParaRPr/>
          </a:p>
          <a:p>
            <a:pPr indent="-102235" lvl="0" marL="332740" rtl="0" algn="l">
              <a:spcBef>
                <a:spcPts val="115"/>
              </a:spcBef>
              <a:spcAft>
                <a:spcPts val="0"/>
              </a:spcAft>
              <a:buClr>
                <a:schemeClr val="dk1"/>
              </a:buClr>
              <a:buSzPts val="2000"/>
              <a:buFont typeface="Arial"/>
              <a:buNone/>
            </a:pPr>
            <a:r>
              <a:t/>
            </a:r>
            <a:endParaRPr sz="2000">
              <a:solidFill>
                <a:srgbClr val="319997"/>
              </a:solidFill>
            </a:endParaRPr>
          </a:p>
          <a:p>
            <a:pPr indent="-229235" lvl="0" marL="332740" rtl="0" algn="l">
              <a:spcBef>
                <a:spcPts val="115"/>
              </a:spcBef>
              <a:spcAft>
                <a:spcPts val="0"/>
              </a:spcAft>
              <a:buClr>
                <a:srgbClr val="319997"/>
              </a:buClr>
              <a:buSzPts val="2000"/>
              <a:buFont typeface="Arial"/>
              <a:buChar char="•"/>
            </a:pPr>
            <a:r>
              <a:rPr lang="en-US" sz="2000">
                <a:solidFill>
                  <a:srgbClr val="319997"/>
                </a:solidFill>
              </a:rPr>
              <a:t>System image:  </a:t>
            </a:r>
            <a:r>
              <a:rPr lang="en-US" sz="2000"/>
              <a:t>Contains files,  programs, system files, and settings</a:t>
            </a:r>
            <a:endParaRPr/>
          </a:p>
          <a:p>
            <a:pPr indent="-229235" lvl="0" marL="332740" rtl="0" algn="l">
              <a:spcBef>
                <a:spcPts val="115"/>
              </a:spcBef>
              <a:spcAft>
                <a:spcPts val="0"/>
              </a:spcAft>
              <a:buClr>
                <a:srgbClr val="319997"/>
              </a:buClr>
              <a:buSzPts val="2000"/>
              <a:buFont typeface="Arial"/>
              <a:buChar char="•"/>
            </a:pPr>
            <a:r>
              <a:rPr lang="en-US" sz="2000">
                <a:solidFill>
                  <a:srgbClr val="319997"/>
                </a:solidFill>
              </a:rPr>
              <a:t>Create a System  repair disc: </a:t>
            </a:r>
            <a:r>
              <a:rPr lang="en-US" sz="2000">
                <a:solidFill>
                  <a:srgbClr val="00C0BA"/>
                </a:solidFill>
              </a:rPr>
              <a:t> </a:t>
            </a:r>
            <a:r>
              <a:rPr lang="en-US" sz="2000"/>
              <a:t>Contains  necessary system  files</a:t>
            </a:r>
            <a:endParaRPr sz="2000"/>
          </a:p>
          <a:p>
            <a:pPr indent="-88900" lvl="0" marL="228600" rtl="0" algn="l">
              <a:spcBef>
                <a:spcPts val="440"/>
              </a:spcBef>
              <a:spcAft>
                <a:spcPts val="0"/>
              </a:spcAft>
              <a:buClr>
                <a:schemeClr val="dk1"/>
              </a:buClr>
              <a:buSzPts val="2200"/>
              <a:buNone/>
            </a:pPr>
            <a:r>
              <a:t/>
            </a:r>
            <a:endParaRPr/>
          </a:p>
        </p:txBody>
      </p:sp>
      <p:grpSp>
        <p:nvGrpSpPr>
          <p:cNvPr id="192" name="Google Shape;192;p24"/>
          <p:cNvGrpSpPr/>
          <p:nvPr/>
        </p:nvGrpSpPr>
        <p:grpSpPr>
          <a:xfrm>
            <a:off x="3206496" y="3048000"/>
            <a:ext cx="5779007" cy="3253901"/>
            <a:chOff x="4660393" y="2362200"/>
            <a:chExt cx="5779007" cy="3253901"/>
          </a:xfrm>
        </p:grpSpPr>
        <p:pic>
          <p:nvPicPr>
            <p:cNvPr id="193" name="Google Shape;193;p24"/>
            <p:cNvPicPr preferRelativeResize="0"/>
            <p:nvPr/>
          </p:nvPicPr>
          <p:blipFill rotWithShape="1">
            <a:blip r:embed="rId3">
              <a:alphaModFix/>
            </a:blip>
            <a:srcRect b="0" l="0" r="0" t="0"/>
            <a:stretch/>
          </p:blipFill>
          <p:spPr>
            <a:xfrm>
              <a:off x="4803683" y="2362200"/>
              <a:ext cx="5635717" cy="3253901"/>
            </a:xfrm>
            <a:prstGeom prst="rect">
              <a:avLst/>
            </a:prstGeom>
            <a:noFill/>
            <a:ln cap="flat" cmpd="sng" w="9525">
              <a:solidFill>
                <a:schemeClr val="dk1"/>
              </a:solidFill>
              <a:prstDash val="solid"/>
              <a:round/>
              <a:headEnd len="sm" w="sm" type="none"/>
              <a:tailEnd len="sm" w="sm" type="none"/>
            </a:ln>
          </p:spPr>
        </p:pic>
        <p:sp>
          <p:nvSpPr>
            <p:cNvPr id="194" name="Google Shape;194;p24"/>
            <p:cNvSpPr/>
            <p:nvPr/>
          </p:nvSpPr>
          <p:spPr>
            <a:xfrm>
              <a:off x="4660393" y="3067811"/>
              <a:ext cx="1481455" cy="485140"/>
            </a:xfrm>
            <a:custGeom>
              <a:rect b="b" l="l" r="r" t="t"/>
              <a:pathLst>
                <a:path extrusionOk="0" h="485139" w="1481454">
                  <a:moveTo>
                    <a:pt x="0" y="80772"/>
                  </a:moveTo>
                  <a:lnTo>
                    <a:pt x="6351" y="49345"/>
                  </a:lnTo>
                  <a:lnTo>
                    <a:pt x="23669" y="23669"/>
                  </a:lnTo>
                  <a:lnTo>
                    <a:pt x="49345" y="6351"/>
                  </a:lnTo>
                  <a:lnTo>
                    <a:pt x="80771" y="0"/>
                  </a:lnTo>
                  <a:lnTo>
                    <a:pt x="1400556" y="0"/>
                  </a:lnTo>
                  <a:lnTo>
                    <a:pt x="1431982" y="6351"/>
                  </a:lnTo>
                  <a:lnTo>
                    <a:pt x="1457658" y="23669"/>
                  </a:lnTo>
                  <a:lnTo>
                    <a:pt x="1474976" y="49345"/>
                  </a:lnTo>
                  <a:lnTo>
                    <a:pt x="1481328" y="80772"/>
                  </a:lnTo>
                  <a:lnTo>
                    <a:pt x="1481328" y="403860"/>
                  </a:lnTo>
                  <a:lnTo>
                    <a:pt x="1474976" y="435286"/>
                  </a:lnTo>
                  <a:lnTo>
                    <a:pt x="1457658" y="460962"/>
                  </a:lnTo>
                  <a:lnTo>
                    <a:pt x="1431982" y="478280"/>
                  </a:lnTo>
                  <a:lnTo>
                    <a:pt x="1400556" y="484632"/>
                  </a:lnTo>
                  <a:lnTo>
                    <a:pt x="80771" y="484632"/>
                  </a:lnTo>
                  <a:lnTo>
                    <a:pt x="49345" y="478280"/>
                  </a:lnTo>
                  <a:lnTo>
                    <a:pt x="23669" y="460962"/>
                  </a:lnTo>
                  <a:lnTo>
                    <a:pt x="6351" y="435286"/>
                  </a:lnTo>
                  <a:lnTo>
                    <a:pt x="0" y="403860"/>
                  </a:lnTo>
                  <a:lnTo>
                    <a:pt x="0" y="80772"/>
                  </a:lnTo>
                  <a:close/>
                </a:path>
              </a:pathLst>
            </a:custGeom>
            <a:noFill/>
            <a:ln cap="flat" cmpd="sng" w="274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5" name="Google Shape;195;p24"/>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ctrTitle"/>
          </p:nvPr>
        </p:nvSpPr>
        <p:spPr>
          <a:xfrm>
            <a:off x="1625600" y="2800351"/>
            <a:ext cx="8940800" cy="117740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8 – SECTION 2</a:t>
            </a:r>
            <a:br>
              <a:rPr lang="en-US"/>
            </a:br>
            <a:br>
              <a:rPr lang="en-US" sz="1050"/>
            </a:br>
            <a:r>
              <a:rPr b="0" lang="en-US" sz="2400">
                <a:solidFill>
                  <a:schemeClr val="dk1"/>
                </a:solidFill>
              </a:rPr>
              <a:t>Windows Auditing and Monitoring</a:t>
            </a:r>
            <a:endParaRPr b="0">
              <a:solidFill>
                <a:schemeClr val="dk1"/>
              </a:solidFil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Event Viewer</a:t>
            </a:r>
            <a:endParaRPr sz="3350"/>
          </a:p>
        </p:txBody>
      </p:sp>
      <p:sp>
        <p:nvSpPr>
          <p:cNvPr id="207" name="Google Shape;207;p26"/>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9234" lvl="0" marL="241300" marR="5080" rtl="0" algn="l">
              <a:spcBef>
                <a:spcPts val="0"/>
              </a:spcBef>
              <a:spcAft>
                <a:spcPts val="0"/>
              </a:spcAft>
              <a:buClr>
                <a:schemeClr val="dk1"/>
              </a:buClr>
              <a:buSzPts val="2200"/>
              <a:buFont typeface="Arial"/>
              <a:buChar char="•"/>
            </a:pPr>
            <a:r>
              <a:rPr lang="en-US" sz="2200"/>
              <a:t>Displays logs of events occurring on the Windows operating system  </a:t>
            </a:r>
            <a:endParaRPr/>
          </a:p>
          <a:p>
            <a:pPr indent="-229234" lvl="0" marL="241300" marR="5080" rtl="0" algn="l">
              <a:spcBef>
                <a:spcPts val="95"/>
              </a:spcBef>
              <a:spcAft>
                <a:spcPts val="0"/>
              </a:spcAft>
              <a:buClr>
                <a:srgbClr val="319997"/>
              </a:buClr>
              <a:buSzPts val="2200"/>
              <a:buFont typeface="Arial"/>
              <a:buChar char="•"/>
            </a:pPr>
            <a:r>
              <a:rPr lang="en-US" sz="2200">
                <a:solidFill>
                  <a:srgbClr val="319997"/>
                </a:solidFill>
              </a:rPr>
              <a:t>Control Panel </a:t>
            </a:r>
            <a:r>
              <a:rPr lang="en-US" sz="2000">
                <a:solidFill>
                  <a:srgbClr val="319997"/>
                </a:solidFill>
              </a:rPr>
              <a:t>→ </a:t>
            </a:r>
            <a:r>
              <a:rPr lang="en-US" sz="2200">
                <a:solidFill>
                  <a:srgbClr val="319997"/>
                </a:solidFill>
              </a:rPr>
              <a:t>System and Security </a:t>
            </a:r>
            <a:r>
              <a:rPr lang="en-US" sz="2400">
                <a:solidFill>
                  <a:srgbClr val="319997"/>
                </a:solidFill>
              </a:rPr>
              <a:t>→ Administrative Tools →  Event Viewer</a:t>
            </a:r>
            <a:endParaRPr/>
          </a:p>
          <a:p>
            <a:pPr indent="-229234" lvl="0" marL="241300" marR="5080" rtl="0" algn="l">
              <a:spcBef>
                <a:spcPts val="95"/>
              </a:spcBef>
              <a:spcAft>
                <a:spcPts val="0"/>
              </a:spcAft>
              <a:buClr>
                <a:srgbClr val="319997"/>
              </a:buClr>
              <a:buSzPts val="2400"/>
              <a:buFont typeface="Arial"/>
              <a:buChar char="•"/>
            </a:pPr>
            <a:r>
              <a:rPr b="1" lang="en-US" sz="2400">
                <a:solidFill>
                  <a:srgbClr val="319997"/>
                </a:solidFill>
              </a:rPr>
              <a:t>OR </a:t>
            </a:r>
            <a:r>
              <a:rPr lang="en-US" sz="2200">
                <a:solidFill>
                  <a:srgbClr val="319997"/>
                </a:solidFill>
              </a:rPr>
              <a:t>Search </a:t>
            </a:r>
            <a:r>
              <a:rPr lang="en-US" sz="2400">
                <a:solidFill>
                  <a:srgbClr val="319997"/>
                </a:solidFill>
              </a:rPr>
              <a:t>→ Event Viewer</a:t>
            </a:r>
            <a:endParaRPr sz="2400">
              <a:solidFill>
                <a:srgbClr val="319997"/>
              </a:solidFill>
            </a:endParaRPr>
          </a:p>
          <a:p>
            <a:pPr indent="-88900" lvl="0" marL="228600" rtl="0" algn="l">
              <a:spcBef>
                <a:spcPts val="440"/>
              </a:spcBef>
              <a:spcAft>
                <a:spcPts val="0"/>
              </a:spcAft>
              <a:buClr>
                <a:schemeClr val="dk1"/>
              </a:buClr>
              <a:buSzPts val="2200"/>
              <a:buNone/>
            </a:pPr>
            <a:r>
              <a:t/>
            </a:r>
            <a:endParaRPr/>
          </a:p>
        </p:txBody>
      </p:sp>
      <p:grpSp>
        <p:nvGrpSpPr>
          <p:cNvPr id="208" name="Google Shape;208;p26"/>
          <p:cNvGrpSpPr/>
          <p:nvPr/>
        </p:nvGrpSpPr>
        <p:grpSpPr>
          <a:xfrm>
            <a:off x="2747772" y="2823972"/>
            <a:ext cx="6446520" cy="3602990"/>
            <a:chOff x="1239011" y="2939795"/>
            <a:chExt cx="6446520" cy="3602990"/>
          </a:xfrm>
        </p:grpSpPr>
        <p:pic>
          <p:nvPicPr>
            <p:cNvPr id="209" name="Google Shape;209;p26"/>
            <p:cNvPicPr preferRelativeResize="0"/>
            <p:nvPr/>
          </p:nvPicPr>
          <p:blipFill rotWithShape="1">
            <a:blip r:embed="rId3">
              <a:alphaModFix/>
            </a:blip>
            <a:srcRect b="0" l="0" r="0" t="0"/>
            <a:stretch/>
          </p:blipFill>
          <p:spPr>
            <a:xfrm>
              <a:off x="1243583" y="2944367"/>
              <a:ext cx="6437375" cy="3593591"/>
            </a:xfrm>
            <a:prstGeom prst="rect">
              <a:avLst/>
            </a:prstGeom>
            <a:noFill/>
            <a:ln>
              <a:noFill/>
            </a:ln>
          </p:spPr>
        </p:pic>
        <p:sp>
          <p:nvSpPr>
            <p:cNvPr id="210" name="Google Shape;210;p26"/>
            <p:cNvSpPr/>
            <p:nvPr/>
          </p:nvSpPr>
          <p:spPr>
            <a:xfrm>
              <a:off x="1239011" y="2939795"/>
              <a:ext cx="6446520" cy="3602990"/>
            </a:xfrm>
            <a:custGeom>
              <a:rect b="b" l="l" r="r" t="t"/>
              <a:pathLst>
                <a:path extrusionOk="0" h="3602990" w="6446520">
                  <a:moveTo>
                    <a:pt x="0" y="3602736"/>
                  </a:moveTo>
                  <a:lnTo>
                    <a:pt x="6446520" y="3602736"/>
                  </a:lnTo>
                  <a:lnTo>
                    <a:pt x="6446520" y="0"/>
                  </a:lnTo>
                  <a:lnTo>
                    <a:pt x="0" y="0"/>
                  </a:lnTo>
                  <a:lnTo>
                    <a:pt x="0" y="360273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1" name="Google Shape;211;p26"/>
          <p:cNvSpPr txBox="1"/>
          <p:nvPr/>
        </p:nvSpPr>
        <p:spPr>
          <a:xfrm>
            <a:off x="1843836" y="6553530"/>
            <a:ext cx="1567180" cy="154338"/>
          </a:xfrm>
          <a:prstGeom prst="rect">
            <a:avLst/>
          </a:prstGeom>
          <a:noFill/>
          <a:ln>
            <a:noFill/>
          </a:ln>
        </p:spPr>
        <p:txBody>
          <a:bodyPr anchorCtr="0" anchor="t" bIns="0" lIns="0" spcFirstLastPara="1" rIns="0" wrap="square" tIns="0">
            <a:spAutoFit/>
          </a:bodyPr>
          <a:lstStyle/>
          <a:p>
            <a:pPr indent="0" lvl="0" marL="12700" marR="0" rtl="0" algn="l">
              <a:lnSpc>
                <a:spcPct val="106086"/>
              </a:lnSpc>
              <a:spcBef>
                <a:spcPts val="0"/>
              </a:spcBef>
              <a:spcAft>
                <a:spcPts val="0"/>
              </a:spcAft>
              <a:buNone/>
            </a:pPr>
            <a:r>
              <a:rPr b="1" i="1" lang="en-US" sz="1150">
                <a:solidFill>
                  <a:srgbClr val="FFFFFF"/>
                </a:solidFill>
                <a:latin typeface="Calibri"/>
                <a:ea typeface="Calibri"/>
                <a:cs typeface="Calibri"/>
                <a:sym typeface="Calibri"/>
              </a:rPr>
              <a:t>www.uscyberpatriot.org</a:t>
            </a:r>
            <a:endParaRPr sz="1150">
              <a:solidFill>
                <a:schemeClr val="dk1"/>
              </a:solidFill>
              <a:latin typeface="Calibri"/>
              <a:ea typeface="Calibri"/>
              <a:cs typeface="Calibri"/>
              <a:sym typeface="Calibri"/>
            </a:endParaRPr>
          </a:p>
        </p:txBody>
      </p:sp>
      <p:sp>
        <p:nvSpPr>
          <p:cNvPr id="212" name="Google Shape;212;p26"/>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Windows Logs</a:t>
            </a:r>
            <a:endParaRPr sz="3350"/>
          </a:p>
        </p:txBody>
      </p:sp>
      <p:sp>
        <p:nvSpPr>
          <p:cNvPr id="218" name="Google Shape;218;p27"/>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41300" rtl="0" algn="l">
              <a:spcBef>
                <a:spcPts val="0"/>
              </a:spcBef>
              <a:spcAft>
                <a:spcPts val="0"/>
              </a:spcAft>
              <a:buClr>
                <a:schemeClr val="dk1"/>
              </a:buClr>
              <a:buSzPts val="2200"/>
              <a:buFont typeface="Arial"/>
              <a:buChar char="•"/>
            </a:pPr>
            <a:r>
              <a:rPr lang="en-US"/>
              <a:t>Security logs can be a useful last defense against attacks and a tool for forensics investigations into the source of a past attack or unauthorized entry</a:t>
            </a:r>
            <a:endParaRPr/>
          </a:p>
          <a:p>
            <a:pPr indent="-88900" lvl="0" marL="241300" rtl="0" algn="l">
              <a:spcBef>
                <a:spcPts val="100"/>
              </a:spcBef>
              <a:spcAft>
                <a:spcPts val="0"/>
              </a:spcAft>
              <a:buClr>
                <a:schemeClr val="dk1"/>
              </a:buClr>
              <a:buSzPts val="2200"/>
              <a:buFont typeface="Arial"/>
              <a:buNone/>
            </a:pPr>
            <a:r>
              <a:t/>
            </a:r>
            <a:endParaRPr/>
          </a:p>
          <a:p>
            <a:pPr indent="-228600" lvl="0" marL="241300" rtl="0" algn="l">
              <a:spcBef>
                <a:spcPts val="5"/>
              </a:spcBef>
              <a:spcAft>
                <a:spcPts val="0"/>
              </a:spcAft>
              <a:buClr>
                <a:schemeClr val="dk1"/>
              </a:buClr>
              <a:buSzPts val="2200"/>
              <a:buChar char="•"/>
            </a:pPr>
            <a:r>
              <a:rPr lang="en-US" sz="2200"/>
              <a:t>Customize what security logs are kept by setting </a:t>
            </a:r>
            <a:r>
              <a:rPr b="1" lang="en-US" sz="2200">
                <a:solidFill>
                  <a:srgbClr val="319997"/>
                </a:solidFill>
              </a:rPr>
              <a:t>Audit Policies</a:t>
            </a:r>
            <a:endParaRPr sz="2200"/>
          </a:p>
        </p:txBody>
      </p:sp>
      <p:pic>
        <p:nvPicPr>
          <p:cNvPr id="219" name="Google Shape;219;p27"/>
          <p:cNvPicPr preferRelativeResize="0"/>
          <p:nvPr/>
        </p:nvPicPr>
        <p:blipFill rotWithShape="1">
          <a:blip r:embed="rId3">
            <a:alphaModFix/>
          </a:blip>
          <a:srcRect b="0" l="0" r="0" t="0"/>
          <a:stretch/>
        </p:blipFill>
        <p:spPr>
          <a:xfrm>
            <a:off x="2860040" y="3048000"/>
            <a:ext cx="3235960" cy="3543300"/>
          </a:xfrm>
          <a:prstGeom prst="rect">
            <a:avLst/>
          </a:prstGeom>
          <a:noFill/>
          <a:ln cap="flat" cmpd="sng" w="9525">
            <a:solidFill>
              <a:schemeClr val="dk1"/>
            </a:solidFill>
            <a:prstDash val="solid"/>
            <a:round/>
            <a:headEnd len="sm" w="sm" type="none"/>
            <a:tailEnd len="sm" w="sm" type="none"/>
          </a:ln>
        </p:spPr>
      </p:pic>
      <p:sp>
        <p:nvSpPr>
          <p:cNvPr id="220" name="Google Shape;220;p27"/>
          <p:cNvSpPr/>
          <p:nvPr/>
        </p:nvSpPr>
        <p:spPr>
          <a:xfrm>
            <a:off x="4427271" y="4545457"/>
            <a:ext cx="1957070" cy="1268730"/>
          </a:xfrm>
          <a:custGeom>
            <a:rect b="b" l="l" r="r" t="t"/>
            <a:pathLst>
              <a:path extrusionOk="0" h="1268729" w="1957070">
                <a:moveTo>
                  <a:pt x="1938528" y="622046"/>
                </a:moveTo>
                <a:lnTo>
                  <a:pt x="109766" y="619531"/>
                </a:lnTo>
                <a:lnTo>
                  <a:pt x="109855" y="582930"/>
                </a:lnTo>
                <a:lnTo>
                  <a:pt x="0" y="637667"/>
                </a:lnTo>
                <a:lnTo>
                  <a:pt x="109601" y="692658"/>
                </a:lnTo>
                <a:lnTo>
                  <a:pt x="109677" y="656107"/>
                </a:lnTo>
                <a:lnTo>
                  <a:pt x="1938528" y="658622"/>
                </a:lnTo>
                <a:lnTo>
                  <a:pt x="1938528" y="622046"/>
                </a:lnTo>
                <a:close/>
              </a:path>
              <a:path extrusionOk="0" h="1268729" w="1957070">
                <a:moveTo>
                  <a:pt x="1943100" y="907415"/>
                </a:moveTo>
                <a:lnTo>
                  <a:pt x="224028" y="907415"/>
                </a:lnTo>
                <a:lnTo>
                  <a:pt x="224028" y="870839"/>
                </a:lnTo>
                <a:lnTo>
                  <a:pt x="114300" y="925703"/>
                </a:lnTo>
                <a:lnTo>
                  <a:pt x="224028" y="980567"/>
                </a:lnTo>
                <a:lnTo>
                  <a:pt x="224028" y="943991"/>
                </a:lnTo>
                <a:lnTo>
                  <a:pt x="1943100" y="943991"/>
                </a:lnTo>
                <a:lnTo>
                  <a:pt x="1943100" y="907415"/>
                </a:lnTo>
                <a:close/>
              </a:path>
              <a:path extrusionOk="0" h="1268729" w="1957070">
                <a:moveTo>
                  <a:pt x="1954530" y="34163"/>
                </a:moveTo>
                <a:lnTo>
                  <a:pt x="658317" y="36550"/>
                </a:lnTo>
                <a:lnTo>
                  <a:pt x="658241" y="0"/>
                </a:lnTo>
                <a:lnTo>
                  <a:pt x="548640" y="55118"/>
                </a:lnTo>
                <a:lnTo>
                  <a:pt x="658495" y="109728"/>
                </a:lnTo>
                <a:lnTo>
                  <a:pt x="658406" y="73152"/>
                </a:lnTo>
                <a:lnTo>
                  <a:pt x="1954530" y="70739"/>
                </a:lnTo>
                <a:lnTo>
                  <a:pt x="1954530" y="34163"/>
                </a:lnTo>
                <a:close/>
              </a:path>
              <a:path extrusionOk="0" h="1268729" w="1957070">
                <a:moveTo>
                  <a:pt x="1956816" y="1195451"/>
                </a:moveTo>
                <a:lnTo>
                  <a:pt x="1152131" y="1195451"/>
                </a:lnTo>
                <a:lnTo>
                  <a:pt x="1152131" y="1158875"/>
                </a:lnTo>
                <a:lnTo>
                  <a:pt x="1042416" y="1213739"/>
                </a:lnTo>
                <a:lnTo>
                  <a:pt x="1152131" y="1268603"/>
                </a:lnTo>
                <a:lnTo>
                  <a:pt x="1152131" y="1232027"/>
                </a:lnTo>
                <a:lnTo>
                  <a:pt x="1956816" y="1232027"/>
                </a:lnTo>
                <a:lnTo>
                  <a:pt x="1956816" y="1195451"/>
                </a:lnTo>
                <a:close/>
              </a:path>
              <a:path extrusionOk="0" h="1268729" w="1957070">
                <a:moveTo>
                  <a:pt x="1956816" y="313055"/>
                </a:moveTo>
                <a:lnTo>
                  <a:pt x="329184" y="313055"/>
                </a:lnTo>
                <a:lnTo>
                  <a:pt x="329184" y="276479"/>
                </a:lnTo>
                <a:lnTo>
                  <a:pt x="219456" y="331343"/>
                </a:lnTo>
                <a:lnTo>
                  <a:pt x="329184" y="386207"/>
                </a:lnTo>
                <a:lnTo>
                  <a:pt x="329184" y="349631"/>
                </a:lnTo>
                <a:lnTo>
                  <a:pt x="1956816" y="349631"/>
                </a:lnTo>
                <a:lnTo>
                  <a:pt x="1956816" y="313055"/>
                </a:lnTo>
                <a:close/>
              </a:path>
            </a:pathLst>
          </a:custGeom>
          <a:solidFill>
            <a:srgbClr val="319997"/>
          </a:solidFill>
          <a:ln cap="flat" cmpd="sng" w="9525">
            <a:solidFill>
              <a:srgbClr val="3199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319997"/>
              </a:solidFill>
              <a:latin typeface="Calibri"/>
              <a:ea typeface="Calibri"/>
              <a:cs typeface="Calibri"/>
              <a:sym typeface="Calibri"/>
            </a:endParaRPr>
          </a:p>
        </p:txBody>
      </p:sp>
      <p:sp>
        <p:nvSpPr>
          <p:cNvPr id="221" name="Google Shape;221;p27"/>
          <p:cNvSpPr txBox="1"/>
          <p:nvPr/>
        </p:nvSpPr>
        <p:spPr>
          <a:xfrm>
            <a:off x="6418631" y="4388773"/>
            <a:ext cx="3823970" cy="1494790"/>
          </a:xfrm>
          <a:prstGeom prst="rect">
            <a:avLst/>
          </a:prstGeom>
          <a:noFill/>
          <a:ln>
            <a:noFill/>
          </a:ln>
        </p:spPr>
        <p:txBody>
          <a:bodyPr anchorCtr="0" anchor="t" bIns="0" lIns="0" spcFirstLastPara="1" rIns="0" wrap="square" tIns="68575">
            <a:spAutoFit/>
          </a:bodyPr>
          <a:lstStyle/>
          <a:p>
            <a:pPr indent="0" lvl="0" marL="12700" marR="0" rtl="0" algn="l">
              <a:spcBef>
                <a:spcPts val="0"/>
              </a:spcBef>
              <a:spcAft>
                <a:spcPts val="0"/>
              </a:spcAft>
              <a:buNone/>
            </a:pPr>
            <a:r>
              <a:rPr lang="en-US" sz="1550">
                <a:solidFill>
                  <a:srgbClr val="319997"/>
                </a:solidFill>
                <a:latin typeface="Calibri"/>
                <a:ea typeface="Calibri"/>
                <a:cs typeface="Calibri"/>
                <a:sym typeface="Calibri"/>
              </a:rPr>
              <a:t>Events logged by programs</a:t>
            </a:r>
            <a:endParaRPr/>
          </a:p>
          <a:p>
            <a:pPr indent="0" lvl="0" marL="12700" marR="5080" rtl="0" algn="l">
              <a:lnSpc>
                <a:spcPct val="150967"/>
              </a:lnSpc>
              <a:spcBef>
                <a:spcPts val="125"/>
              </a:spcBef>
              <a:spcAft>
                <a:spcPts val="0"/>
              </a:spcAft>
              <a:buNone/>
            </a:pPr>
            <a:r>
              <a:rPr lang="en-US" sz="1550">
                <a:solidFill>
                  <a:srgbClr val="319997"/>
                </a:solidFill>
                <a:latin typeface="Calibri"/>
                <a:ea typeface="Calibri"/>
                <a:cs typeface="Calibri"/>
                <a:sym typeface="Calibri"/>
              </a:rPr>
              <a:t>Any successful or unsuccessful logon attempts  Events that occurred during installation</a:t>
            </a:r>
            <a:endParaRPr sz="1550">
              <a:solidFill>
                <a:srgbClr val="319997"/>
              </a:solidFill>
              <a:latin typeface="Calibri"/>
              <a:ea typeface="Calibri"/>
              <a:cs typeface="Calibri"/>
              <a:sym typeface="Calibri"/>
            </a:endParaRPr>
          </a:p>
          <a:p>
            <a:pPr indent="0" lvl="0" marL="12700" marR="0" rtl="0" algn="l">
              <a:spcBef>
                <a:spcPts val="290"/>
              </a:spcBef>
              <a:spcAft>
                <a:spcPts val="0"/>
              </a:spcAft>
              <a:buNone/>
            </a:pPr>
            <a:r>
              <a:rPr lang="en-US" sz="1550">
                <a:solidFill>
                  <a:srgbClr val="319997"/>
                </a:solidFill>
                <a:latin typeface="Calibri"/>
                <a:ea typeface="Calibri"/>
                <a:cs typeface="Calibri"/>
                <a:sym typeface="Calibri"/>
              </a:rPr>
              <a:t>Events logged by system components</a:t>
            </a:r>
            <a:endParaRPr sz="1550">
              <a:solidFill>
                <a:srgbClr val="319997"/>
              </a:solidFill>
              <a:latin typeface="Calibri"/>
              <a:ea typeface="Calibri"/>
              <a:cs typeface="Calibri"/>
              <a:sym typeface="Calibri"/>
            </a:endParaRPr>
          </a:p>
          <a:p>
            <a:pPr indent="0" lvl="0" marL="12700" marR="0" rtl="0" algn="l">
              <a:spcBef>
                <a:spcPts val="445"/>
              </a:spcBef>
              <a:spcAft>
                <a:spcPts val="0"/>
              </a:spcAft>
              <a:buNone/>
            </a:pPr>
            <a:r>
              <a:rPr lang="en-US" sz="1550">
                <a:solidFill>
                  <a:srgbClr val="319997"/>
                </a:solidFill>
                <a:latin typeface="Calibri"/>
                <a:ea typeface="Calibri"/>
                <a:cs typeface="Calibri"/>
                <a:sym typeface="Calibri"/>
              </a:rPr>
              <a:t>Events forwarded from other computers</a:t>
            </a:r>
            <a:endParaRPr sz="1550">
              <a:solidFill>
                <a:srgbClr val="319997"/>
              </a:solidFill>
              <a:latin typeface="Calibri"/>
              <a:ea typeface="Calibri"/>
              <a:cs typeface="Calibri"/>
              <a:sym typeface="Calibri"/>
            </a:endParaRPr>
          </a:p>
        </p:txBody>
      </p:sp>
      <p:sp>
        <p:nvSpPr>
          <p:cNvPr id="222" name="Google Shape;222;p27"/>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Task Manager</a:t>
            </a:r>
            <a:endParaRPr sz="3350"/>
          </a:p>
        </p:txBody>
      </p:sp>
      <p:sp>
        <p:nvSpPr>
          <p:cNvPr id="228" name="Google Shape;228;p28"/>
          <p:cNvSpPr txBox="1"/>
          <p:nvPr>
            <p:ph idx="1" type="body"/>
          </p:nvPr>
        </p:nvSpPr>
        <p:spPr>
          <a:xfrm>
            <a:off x="731519" y="1524000"/>
            <a:ext cx="10469881" cy="4633793"/>
          </a:xfrm>
          <a:prstGeom prst="rect">
            <a:avLst/>
          </a:prstGeom>
          <a:noFill/>
          <a:ln>
            <a:noFill/>
          </a:ln>
        </p:spPr>
        <p:txBody>
          <a:bodyPr anchorCtr="0" anchor="t" bIns="45700" lIns="91425" spcFirstLastPara="1" rIns="91425" wrap="square" tIns="45700">
            <a:noAutofit/>
          </a:bodyPr>
          <a:lstStyle/>
          <a:p>
            <a:pPr indent="-228600" lvl="0" marL="241300" rtl="0" algn="l">
              <a:spcBef>
                <a:spcPts val="0"/>
              </a:spcBef>
              <a:spcAft>
                <a:spcPts val="0"/>
              </a:spcAft>
              <a:buClr>
                <a:schemeClr val="dk1"/>
              </a:buClr>
              <a:buSzPts val="2000"/>
              <a:buFont typeface="Arial"/>
              <a:buChar char="•"/>
            </a:pPr>
            <a:r>
              <a:rPr lang="en-US" sz="2000"/>
              <a:t>Shows programs, services, and processes currently running</a:t>
            </a:r>
            <a:endParaRPr sz="2000"/>
          </a:p>
          <a:p>
            <a:pPr indent="-228600" lvl="0" marL="241300" rtl="0" algn="l">
              <a:lnSpc>
                <a:spcPct val="137500"/>
              </a:lnSpc>
              <a:spcBef>
                <a:spcPts val="15"/>
              </a:spcBef>
              <a:spcAft>
                <a:spcPts val="0"/>
              </a:spcAft>
              <a:buClr>
                <a:schemeClr val="dk1"/>
              </a:buClr>
              <a:buSzPts val="2000"/>
              <a:buFont typeface="Arial"/>
              <a:buChar char="•"/>
            </a:pPr>
            <a:r>
              <a:rPr lang="en-US" sz="2000"/>
              <a:t>Shows network activity and resource utilization</a:t>
            </a:r>
            <a:endParaRPr sz="2000"/>
          </a:p>
          <a:p>
            <a:pPr indent="-228600" lvl="0" marL="241300" rtl="0" algn="l">
              <a:lnSpc>
                <a:spcPct val="137500"/>
              </a:lnSpc>
              <a:spcBef>
                <a:spcPts val="400"/>
              </a:spcBef>
              <a:spcAft>
                <a:spcPts val="0"/>
              </a:spcAft>
              <a:buClr>
                <a:srgbClr val="319997"/>
              </a:buClr>
              <a:buSzPts val="2000"/>
              <a:buFont typeface="Arial"/>
              <a:buChar char="•"/>
            </a:pPr>
            <a:r>
              <a:rPr lang="en-US" sz="2000">
                <a:solidFill>
                  <a:srgbClr val="319997"/>
                </a:solidFill>
              </a:rPr>
              <a:t>Search → Task Manager</a:t>
            </a:r>
            <a:endParaRPr/>
          </a:p>
          <a:p>
            <a:pPr indent="-88900" lvl="0" marL="228600" rtl="0" algn="l">
              <a:spcBef>
                <a:spcPts val="440"/>
              </a:spcBef>
              <a:spcAft>
                <a:spcPts val="0"/>
              </a:spcAft>
              <a:buClr>
                <a:schemeClr val="dk1"/>
              </a:buClr>
              <a:buSzPts val="2200"/>
              <a:buNone/>
            </a:pPr>
            <a:r>
              <a:t/>
            </a:r>
            <a:endParaRPr/>
          </a:p>
        </p:txBody>
      </p:sp>
      <p:grpSp>
        <p:nvGrpSpPr>
          <p:cNvPr id="229" name="Google Shape;229;p28"/>
          <p:cNvGrpSpPr/>
          <p:nvPr/>
        </p:nvGrpSpPr>
        <p:grpSpPr>
          <a:xfrm>
            <a:off x="5791200" y="2438400"/>
            <a:ext cx="4526279" cy="4027932"/>
            <a:chOff x="3218688" y="2226564"/>
            <a:chExt cx="4526279" cy="4027932"/>
          </a:xfrm>
        </p:grpSpPr>
        <p:pic>
          <p:nvPicPr>
            <p:cNvPr id="230" name="Google Shape;230;p28"/>
            <p:cNvPicPr preferRelativeResize="0"/>
            <p:nvPr/>
          </p:nvPicPr>
          <p:blipFill rotWithShape="1">
            <a:blip r:embed="rId3">
              <a:alphaModFix/>
            </a:blip>
            <a:srcRect b="0" l="0" r="0" t="0"/>
            <a:stretch/>
          </p:blipFill>
          <p:spPr>
            <a:xfrm>
              <a:off x="3218688" y="2226564"/>
              <a:ext cx="4526279" cy="4027932"/>
            </a:xfrm>
            <a:prstGeom prst="rect">
              <a:avLst/>
            </a:prstGeom>
            <a:noFill/>
            <a:ln cap="flat" cmpd="sng" w="9525">
              <a:solidFill>
                <a:schemeClr val="dk1"/>
              </a:solidFill>
              <a:prstDash val="solid"/>
              <a:round/>
              <a:headEnd len="sm" w="sm" type="none"/>
              <a:tailEnd len="sm" w="sm" type="none"/>
            </a:ln>
          </p:spPr>
        </p:pic>
        <p:sp>
          <p:nvSpPr>
            <p:cNvPr id="231" name="Google Shape;231;p28"/>
            <p:cNvSpPr/>
            <p:nvPr/>
          </p:nvSpPr>
          <p:spPr>
            <a:xfrm>
              <a:off x="3229736" y="2523744"/>
              <a:ext cx="2796668" cy="283845"/>
            </a:xfrm>
            <a:custGeom>
              <a:rect b="b" l="l" r="r" t="t"/>
              <a:pathLst>
                <a:path extrusionOk="0" h="283844" w="2885440">
                  <a:moveTo>
                    <a:pt x="0" y="47243"/>
                  </a:moveTo>
                  <a:lnTo>
                    <a:pt x="3720" y="28878"/>
                  </a:lnTo>
                  <a:lnTo>
                    <a:pt x="13858" y="13858"/>
                  </a:lnTo>
                  <a:lnTo>
                    <a:pt x="28878" y="3720"/>
                  </a:lnTo>
                  <a:lnTo>
                    <a:pt x="47243" y="0"/>
                  </a:lnTo>
                  <a:lnTo>
                    <a:pt x="2837688" y="0"/>
                  </a:lnTo>
                  <a:lnTo>
                    <a:pt x="2856053" y="3720"/>
                  </a:lnTo>
                  <a:lnTo>
                    <a:pt x="2871073" y="13858"/>
                  </a:lnTo>
                  <a:lnTo>
                    <a:pt x="2881211" y="28878"/>
                  </a:lnTo>
                  <a:lnTo>
                    <a:pt x="2884932" y="47243"/>
                  </a:lnTo>
                  <a:lnTo>
                    <a:pt x="2884932" y="236219"/>
                  </a:lnTo>
                  <a:lnTo>
                    <a:pt x="2881211" y="254585"/>
                  </a:lnTo>
                  <a:lnTo>
                    <a:pt x="2871073" y="269605"/>
                  </a:lnTo>
                  <a:lnTo>
                    <a:pt x="2856053" y="279743"/>
                  </a:lnTo>
                  <a:lnTo>
                    <a:pt x="2837688" y="283463"/>
                  </a:lnTo>
                  <a:lnTo>
                    <a:pt x="47243" y="283463"/>
                  </a:lnTo>
                  <a:lnTo>
                    <a:pt x="28878" y="279743"/>
                  </a:lnTo>
                  <a:lnTo>
                    <a:pt x="13858" y="269605"/>
                  </a:lnTo>
                  <a:lnTo>
                    <a:pt x="3720" y="254585"/>
                  </a:lnTo>
                  <a:lnTo>
                    <a:pt x="0" y="236219"/>
                  </a:lnTo>
                  <a:lnTo>
                    <a:pt x="0" y="47243"/>
                  </a:lnTo>
                  <a:close/>
                </a:path>
              </a:pathLst>
            </a:custGeom>
            <a:noFill/>
            <a:ln cap="flat" cmpd="sng" w="274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2" name="Google Shape;232;p28"/>
          <p:cNvSpPr txBox="1"/>
          <p:nvPr/>
        </p:nvSpPr>
        <p:spPr>
          <a:xfrm>
            <a:off x="2438400" y="5638800"/>
            <a:ext cx="2875381" cy="751488"/>
          </a:xfrm>
          <a:prstGeom prst="rect">
            <a:avLst/>
          </a:prstGeom>
          <a:noFill/>
          <a:ln>
            <a:noFill/>
          </a:ln>
        </p:spPr>
        <p:txBody>
          <a:bodyPr anchorCtr="0" anchor="t" bIns="0" lIns="0" spcFirstLastPara="1" rIns="0" wrap="square" tIns="12700">
            <a:spAutoFit/>
          </a:bodyPr>
          <a:lstStyle/>
          <a:p>
            <a:pPr indent="0" lvl="0" marL="12700" marR="5080" rtl="0" algn="l">
              <a:spcBef>
                <a:spcPts val="0"/>
              </a:spcBef>
              <a:spcAft>
                <a:spcPts val="0"/>
              </a:spcAft>
              <a:buNone/>
            </a:pPr>
            <a:r>
              <a:rPr lang="en-US" sz="1600" u="sng">
                <a:solidFill>
                  <a:schemeClr val="dk1"/>
                </a:solidFill>
                <a:latin typeface="Arial"/>
                <a:ea typeface="Arial"/>
                <a:cs typeface="Arial"/>
                <a:sym typeface="Arial"/>
              </a:rPr>
              <a:t>Note</a:t>
            </a:r>
            <a:r>
              <a:rPr lang="en-US" sz="1600">
                <a:solidFill>
                  <a:schemeClr val="dk1"/>
                </a:solidFill>
                <a:latin typeface="Arial"/>
                <a:ea typeface="Arial"/>
                <a:cs typeface="Arial"/>
                <a:sym typeface="Arial"/>
              </a:rPr>
              <a:t>: If the Task Manager is  showing few details, then</a:t>
            </a:r>
            <a:endParaRPr sz="1600">
              <a:solidFill>
                <a:schemeClr val="dk1"/>
              </a:solidFill>
              <a:latin typeface="Arial"/>
              <a:ea typeface="Arial"/>
              <a:cs typeface="Arial"/>
              <a:sym typeface="Arial"/>
            </a:endParaRPr>
          </a:p>
          <a:p>
            <a:pPr indent="0" lvl="0" marL="12700" marR="0" rtl="0" algn="l">
              <a:spcBef>
                <a:spcPts val="0"/>
              </a:spcBef>
              <a:spcAft>
                <a:spcPts val="0"/>
              </a:spcAft>
              <a:buNone/>
            </a:pPr>
            <a:r>
              <a:rPr lang="en-US" sz="1600">
                <a:solidFill>
                  <a:schemeClr val="dk1"/>
                </a:solidFill>
                <a:latin typeface="Arial"/>
                <a:ea typeface="Arial"/>
                <a:cs typeface="Arial"/>
                <a:sym typeface="Arial"/>
              </a:rPr>
              <a:t>click “</a:t>
            </a:r>
            <a:r>
              <a:rPr b="1" lang="en-US" sz="1600">
                <a:solidFill>
                  <a:schemeClr val="dk1"/>
                </a:solidFill>
                <a:latin typeface="Arial"/>
                <a:ea typeface="Arial"/>
                <a:cs typeface="Arial"/>
                <a:sym typeface="Arial"/>
              </a:rPr>
              <a:t>More details</a:t>
            </a:r>
            <a:r>
              <a:rPr lang="en-US" sz="1600">
                <a:solidFill>
                  <a:schemeClr val="dk1"/>
                </a:solidFill>
                <a:latin typeface="Arial"/>
                <a:ea typeface="Arial"/>
                <a:cs typeface="Arial"/>
                <a:sym typeface="Arial"/>
              </a:rPr>
              <a:t>” here</a:t>
            </a:r>
            <a:endParaRPr sz="1600">
              <a:solidFill>
                <a:schemeClr val="dk1"/>
              </a:solidFill>
              <a:latin typeface="Arial"/>
              <a:ea typeface="Arial"/>
              <a:cs typeface="Arial"/>
              <a:sym typeface="Arial"/>
            </a:endParaRPr>
          </a:p>
        </p:txBody>
      </p:sp>
      <p:sp>
        <p:nvSpPr>
          <p:cNvPr id="233" name="Google Shape;233;p28"/>
          <p:cNvSpPr/>
          <p:nvPr/>
        </p:nvSpPr>
        <p:spPr>
          <a:xfrm>
            <a:off x="4876800" y="6248400"/>
            <a:ext cx="619125" cy="82550"/>
          </a:xfrm>
          <a:custGeom>
            <a:rect b="b" l="l" r="r" t="t"/>
            <a:pathLst>
              <a:path extrusionOk="0" h="82550" w="619125">
                <a:moveTo>
                  <a:pt x="536193" y="54871"/>
                </a:moveTo>
                <a:lnTo>
                  <a:pt x="536067" y="82296"/>
                </a:lnTo>
                <a:lnTo>
                  <a:pt x="591434" y="54927"/>
                </a:lnTo>
                <a:lnTo>
                  <a:pt x="549910" y="54927"/>
                </a:lnTo>
                <a:lnTo>
                  <a:pt x="536193" y="54871"/>
                </a:lnTo>
                <a:close/>
              </a:path>
              <a:path extrusionOk="0" h="82550" w="619125">
                <a:moveTo>
                  <a:pt x="536320" y="27439"/>
                </a:moveTo>
                <a:lnTo>
                  <a:pt x="536193" y="54871"/>
                </a:lnTo>
                <a:lnTo>
                  <a:pt x="549910" y="54927"/>
                </a:lnTo>
                <a:lnTo>
                  <a:pt x="550037" y="27495"/>
                </a:lnTo>
                <a:lnTo>
                  <a:pt x="536320" y="27439"/>
                </a:lnTo>
                <a:close/>
              </a:path>
              <a:path extrusionOk="0" h="82550" w="619125">
                <a:moveTo>
                  <a:pt x="536448" y="0"/>
                </a:moveTo>
                <a:lnTo>
                  <a:pt x="536320" y="27439"/>
                </a:lnTo>
                <a:lnTo>
                  <a:pt x="550037" y="27495"/>
                </a:lnTo>
                <a:lnTo>
                  <a:pt x="549910" y="54927"/>
                </a:lnTo>
                <a:lnTo>
                  <a:pt x="591434" y="54927"/>
                </a:lnTo>
                <a:lnTo>
                  <a:pt x="618617" y="41490"/>
                </a:lnTo>
                <a:lnTo>
                  <a:pt x="536448" y="0"/>
                </a:lnTo>
                <a:close/>
              </a:path>
              <a:path extrusionOk="0" h="82550" w="619125">
                <a:moveTo>
                  <a:pt x="0" y="25260"/>
                </a:moveTo>
                <a:lnTo>
                  <a:pt x="0" y="52692"/>
                </a:lnTo>
                <a:lnTo>
                  <a:pt x="536193" y="54871"/>
                </a:lnTo>
                <a:lnTo>
                  <a:pt x="536320" y="27439"/>
                </a:lnTo>
                <a:lnTo>
                  <a:pt x="0" y="25260"/>
                </a:lnTo>
                <a:close/>
              </a:path>
            </a:pathLst>
          </a:custGeom>
          <a:solidFill>
            <a:srgbClr val="319997"/>
          </a:solidFill>
          <a:ln cap="flat" cmpd="sng" w="9525">
            <a:solidFill>
              <a:srgbClr val="3199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8"/>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Task Manager: Performance</a:t>
            </a:r>
            <a:endParaRPr sz="3350"/>
          </a:p>
        </p:txBody>
      </p:sp>
      <p:sp>
        <p:nvSpPr>
          <p:cNvPr id="240" name="Google Shape;240;p29"/>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342900" lvl="0" marL="354965" rtl="0" algn="l">
              <a:spcBef>
                <a:spcPts val="0"/>
              </a:spcBef>
              <a:spcAft>
                <a:spcPts val="0"/>
              </a:spcAft>
              <a:buClr>
                <a:schemeClr val="dk1"/>
              </a:buClr>
              <a:buSzPts val="2200"/>
              <a:buChar char="•"/>
            </a:pPr>
            <a:r>
              <a:rPr lang="en-US" sz="2200">
                <a:latin typeface="Calibri"/>
                <a:ea typeface="Calibri"/>
                <a:cs typeface="Calibri"/>
                <a:sym typeface="Calibri"/>
              </a:rPr>
              <a:t>CPU: Monitors current and</a:t>
            </a:r>
            <a:r>
              <a:rPr lang="en-US">
                <a:latin typeface="Calibri"/>
                <a:ea typeface="Calibri"/>
                <a:cs typeface="Calibri"/>
                <a:sym typeface="Calibri"/>
              </a:rPr>
              <a:t> </a:t>
            </a:r>
            <a:r>
              <a:rPr lang="en-US" sz="2200">
                <a:latin typeface="Calibri"/>
                <a:ea typeface="Calibri"/>
                <a:cs typeface="Calibri"/>
                <a:sym typeface="Calibri"/>
              </a:rPr>
              <a:t>past resource use</a:t>
            </a:r>
            <a:endParaRPr sz="2200">
              <a:latin typeface="Calibri"/>
              <a:ea typeface="Calibri"/>
              <a:cs typeface="Calibri"/>
              <a:sym typeface="Calibri"/>
            </a:endParaRPr>
          </a:p>
          <a:p>
            <a:pPr indent="-342900" lvl="0" marL="354965" rtl="0" algn="l">
              <a:spcBef>
                <a:spcPts val="1105"/>
              </a:spcBef>
              <a:spcAft>
                <a:spcPts val="0"/>
              </a:spcAft>
              <a:buClr>
                <a:schemeClr val="dk1"/>
              </a:buClr>
              <a:buSzPts val="2200"/>
              <a:buChar char="•"/>
            </a:pPr>
            <a:r>
              <a:rPr lang="en-US" sz="2200">
                <a:latin typeface="Calibri"/>
                <a:ea typeface="Calibri"/>
                <a:cs typeface="Calibri"/>
                <a:sym typeface="Calibri"/>
              </a:rPr>
              <a:t>CPU usage by core</a:t>
            </a:r>
            <a:endParaRPr sz="2200">
              <a:latin typeface="Calibri"/>
              <a:ea typeface="Calibri"/>
              <a:cs typeface="Calibri"/>
              <a:sym typeface="Calibri"/>
            </a:endParaRPr>
          </a:p>
          <a:p>
            <a:pPr indent="-342900" lvl="0" marL="354965" rtl="0" algn="l">
              <a:spcBef>
                <a:spcPts val="1145"/>
              </a:spcBef>
              <a:spcAft>
                <a:spcPts val="0"/>
              </a:spcAft>
              <a:buClr>
                <a:srgbClr val="319997"/>
              </a:buClr>
              <a:buSzPts val="2200"/>
              <a:buChar char="•"/>
            </a:pPr>
            <a:r>
              <a:rPr lang="en-US" sz="2200">
                <a:solidFill>
                  <a:srgbClr val="319997"/>
                </a:solidFill>
                <a:latin typeface="Calibri"/>
                <a:ea typeface="Calibri"/>
                <a:cs typeface="Calibri"/>
                <a:sym typeface="Calibri"/>
              </a:rPr>
              <a:t>Multi-core Processors</a:t>
            </a:r>
            <a:endParaRPr sz="2200">
              <a:latin typeface="Calibri"/>
              <a:ea typeface="Calibri"/>
              <a:cs typeface="Calibri"/>
              <a:sym typeface="Calibri"/>
            </a:endParaRPr>
          </a:p>
          <a:p>
            <a:pPr indent="-88900" lvl="0" marL="228600" rtl="0" algn="l">
              <a:spcBef>
                <a:spcPts val="440"/>
              </a:spcBef>
              <a:spcAft>
                <a:spcPts val="0"/>
              </a:spcAft>
              <a:buClr>
                <a:schemeClr val="dk1"/>
              </a:buClr>
              <a:buSzPts val="2200"/>
              <a:buNone/>
            </a:pPr>
            <a:r>
              <a:t/>
            </a:r>
            <a:endParaRPr/>
          </a:p>
        </p:txBody>
      </p:sp>
      <p:grpSp>
        <p:nvGrpSpPr>
          <p:cNvPr id="241" name="Google Shape;241;p29"/>
          <p:cNvGrpSpPr/>
          <p:nvPr/>
        </p:nvGrpSpPr>
        <p:grpSpPr>
          <a:xfrm>
            <a:off x="5490972" y="2214372"/>
            <a:ext cx="5212080" cy="3735704"/>
            <a:chOff x="3689604" y="1888236"/>
            <a:chExt cx="5212080" cy="3735704"/>
          </a:xfrm>
        </p:grpSpPr>
        <p:pic>
          <p:nvPicPr>
            <p:cNvPr id="242" name="Google Shape;242;p29"/>
            <p:cNvPicPr preferRelativeResize="0"/>
            <p:nvPr/>
          </p:nvPicPr>
          <p:blipFill rotWithShape="1">
            <a:blip r:embed="rId3">
              <a:alphaModFix/>
            </a:blip>
            <a:srcRect b="0" l="0" r="0" t="0"/>
            <a:stretch/>
          </p:blipFill>
          <p:spPr>
            <a:xfrm>
              <a:off x="3694176" y="1912488"/>
              <a:ext cx="5202935" cy="3706499"/>
            </a:xfrm>
            <a:prstGeom prst="rect">
              <a:avLst/>
            </a:prstGeom>
            <a:noFill/>
            <a:ln>
              <a:noFill/>
            </a:ln>
          </p:spPr>
        </p:pic>
        <p:sp>
          <p:nvSpPr>
            <p:cNvPr id="243" name="Google Shape;243;p29"/>
            <p:cNvSpPr/>
            <p:nvPr/>
          </p:nvSpPr>
          <p:spPr>
            <a:xfrm>
              <a:off x="3689604" y="1888236"/>
              <a:ext cx="5212080" cy="3735704"/>
            </a:xfrm>
            <a:custGeom>
              <a:rect b="b" l="l" r="r" t="t"/>
              <a:pathLst>
                <a:path extrusionOk="0" h="3735704" w="5212080">
                  <a:moveTo>
                    <a:pt x="0" y="3735324"/>
                  </a:moveTo>
                  <a:lnTo>
                    <a:pt x="5212080" y="3735324"/>
                  </a:lnTo>
                  <a:lnTo>
                    <a:pt x="5212080" y="0"/>
                  </a:lnTo>
                  <a:lnTo>
                    <a:pt x="0" y="0"/>
                  </a:lnTo>
                  <a:lnTo>
                    <a:pt x="0" y="373532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29"/>
            <p:cNvSpPr/>
            <p:nvPr/>
          </p:nvSpPr>
          <p:spPr>
            <a:xfrm>
              <a:off x="3703320" y="2606040"/>
              <a:ext cx="1554480" cy="946785"/>
            </a:xfrm>
            <a:custGeom>
              <a:rect b="b" l="l" r="r" t="t"/>
              <a:pathLst>
                <a:path extrusionOk="0" h="946785" w="1554479">
                  <a:moveTo>
                    <a:pt x="0" y="157734"/>
                  </a:moveTo>
                  <a:lnTo>
                    <a:pt x="8040" y="107874"/>
                  </a:lnTo>
                  <a:lnTo>
                    <a:pt x="30431" y="64574"/>
                  </a:lnTo>
                  <a:lnTo>
                    <a:pt x="64574" y="30431"/>
                  </a:lnTo>
                  <a:lnTo>
                    <a:pt x="107874" y="8040"/>
                  </a:lnTo>
                  <a:lnTo>
                    <a:pt x="157733" y="0"/>
                  </a:lnTo>
                  <a:lnTo>
                    <a:pt x="1396745" y="0"/>
                  </a:lnTo>
                  <a:lnTo>
                    <a:pt x="1446605" y="8040"/>
                  </a:lnTo>
                  <a:lnTo>
                    <a:pt x="1489905" y="30431"/>
                  </a:lnTo>
                  <a:lnTo>
                    <a:pt x="1524048" y="64574"/>
                  </a:lnTo>
                  <a:lnTo>
                    <a:pt x="1546439" y="107874"/>
                  </a:lnTo>
                  <a:lnTo>
                    <a:pt x="1554479" y="157734"/>
                  </a:lnTo>
                  <a:lnTo>
                    <a:pt x="1554479" y="788670"/>
                  </a:lnTo>
                  <a:lnTo>
                    <a:pt x="1546439" y="838529"/>
                  </a:lnTo>
                  <a:lnTo>
                    <a:pt x="1524048" y="881829"/>
                  </a:lnTo>
                  <a:lnTo>
                    <a:pt x="1489905" y="915972"/>
                  </a:lnTo>
                  <a:lnTo>
                    <a:pt x="1446605" y="938363"/>
                  </a:lnTo>
                  <a:lnTo>
                    <a:pt x="1396745" y="946404"/>
                  </a:lnTo>
                  <a:lnTo>
                    <a:pt x="157733" y="946404"/>
                  </a:lnTo>
                  <a:lnTo>
                    <a:pt x="107874" y="938363"/>
                  </a:lnTo>
                  <a:lnTo>
                    <a:pt x="64574" y="915972"/>
                  </a:lnTo>
                  <a:lnTo>
                    <a:pt x="30431" y="881829"/>
                  </a:lnTo>
                  <a:lnTo>
                    <a:pt x="8040" y="838529"/>
                  </a:lnTo>
                  <a:lnTo>
                    <a:pt x="0" y="788670"/>
                  </a:lnTo>
                  <a:lnTo>
                    <a:pt x="0" y="157734"/>
                  </a:lnTo>
                  <a:close/>
                </a:path>
              </a:pathLst>
            </a:custGeom>
            <a:noFill/>
            <a:ln cap="flat" cmpd="sng" w="274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29"/>
            <p:cNvSpPr/>
            <p:nvPr/>
          </p:nvSpPr>
          <p:spPr>
            <a:xfrm>
              <a:off x="6976872" y="5262372"/>
              <a:ext cx="1239520" cy="320040"/>
            </a:xfrm>
            <a:custGeom>
              <a:rect b="b" l="l" r="r" t="t"/>
              <a:pathLst>
                <a:path extrusionOk="0" h="320039" w="1239520">
                  <a:moveTo>
                    <a:pt x="1239012" y="0"/>
                  </a:moveTo>
                  <a:lnTo>
                    <a:pt x="0" y="0"/>
                  </a:lnTo>
                  <a:lnTo>
                    <a:pt x="0" y="320039"/>
                  </a:lnTo>
                  <a:lnTo>
                    <a:pt x="1239012" y="320039"/>
                  </a:lnTo>
                  <a:lnTo>
                    <a:pt x="1239012"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9"/>
            <p:cNvSpPr/>
            <p:nvPr/>
          </p:nvSpPr>
          <p:spPr>
            <a:xfrm>
              <a:off x="6976872" y="5262372"/>
              <a:ext cx="1239520" cy="320040"/>
            </a:xfrm>
            <a:custGeom>
              <a:rect b="b" l="l" r="r" t="t"/>
              <a:pathLst>
                <a:path extrusionOk="0" h="320039" w="1239520">
                  <a:moveTo>
                    <a:pt x="0" y="320039"/>
                  </a:moveTo>
                  <a:lnTo>
                    <a:pt x="1239012" y="320039"/>
                  </a:lnTo>
                  <a:lnTo>
                    <a:pt x="1239012" y="0"/>
                  </a:lnTo>
                  <a:lnTo>
                    <a:pt x="0" y="0"/>
                  </a:lnTo>
                  <a:lnTo>
                    <a:pt x="0" y="320039"/>
                  </a:lnTo>
                  <a:close/>
                </a:path>
              </a:pathLst>
            </a:custGeom>
            <a:noFill/>
            <a:ln cap="flat" cmpd="sng" w="274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7" name="Google Shape;247;p29"/>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Task Manager: Performance (cont.)</a:t>
            </a:r>
            <a:endParaRPr sz="3350"/>
          </a:p>
        </p:txBody>
      </p:sp>
      <p:sp>
        <p:nvSpPr>
          <p:cNvPr id="253" name="Google Shape;253;p30"/>
          <p:cNvSpPr txBox="1"/>
          <p:nvPr>
            <p:ph idx="1" type="body"/>
          </p:nvPr>
        </p:nvSpPr>
        <p:spPr>
          <a:xfrm>
            <a:off x="731520" y="1295400"/>
            <a:ext cx="10728960" cy="463379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800"/>
              <a:buNone/>
            </a:pPr>
            <a:r>
              <a:rPr lang="en-US" sz="2800"/>
              <a:t>Memory Usage</a:t>
            </a:r>
            <a:endParaRPr/>
          </a:p>
        </p:txBody>
      </p:sp>
      <p:grpSp>
        <p:nvGrpSpPr>
          <p:cNvPr id="254" name="Google Shape;254;p30"/>
          <p:cNvGrpSpPr/>
          <p:nvPr/>
        </p:nvGrpSpPr>
        <p:grpSpPr>
          <a:xfrm>
            <a:off x="3091942" y="2000149"/>
            <a:ext cx="6007735" cy="4297680"/>
            <a:chOff x="1417319" y="1915667"/>
            <a:chExt cx="6007735" cy="4297680"/>
          </a:xfrm>
        </p:grpSpPr>
        <p:pic>
          <p:nvPicPr>
            <p:cNvPr id="255" name="Google Shape;255;p30"/>
            <p:cNvPicPr preferRelativeResize="0"/>
            <p:nvPr/>
          </p:nvPicPr>
          <p:blipFill rotWithShape="1">
            <a:blip r:embed="rId3">
              <a:alphaModFix/>
            </a:blip>
            <a:srcRect b="0" l="0" r="0" t="0"/>
            <a:stretch/>
          </p:blipFill>
          <p:spPr>
            <a:xfrm>
              <a:off x="1421891" y="1942083"/>
              <a:ext cx="5998464" cy="4266692"/>
            </a:xfrm>
            <a:prstGeom prst="rect">
              <a:avLst/>
            </a:prstGeom>
            <a:noFill/>
            <a:ln>
              <a:noFill/>
            </a:ln>
          </p:spPr>
        </p:pic>
        <p:sp>
          <p:nvSpPr>
            <p:cNvPr id="256" name="Google Shape;256;p30"/>
            <p:cNvSpPr/>
            <p:nvPr/>
          </p:nvSpPr>
          <p:spPr>
            <a:xfrm>
              <a:off x="1417319" y="1915667"/>
              <a:ext cx="6007735" cy="4297680"/>
            </a:xfrm>
            <a:custGeom>
              <a:rect b="b" l="l" r="r" t="t"/>
              <a:pathLst>
                <a:path extrusionOk="0" h="4297680" w="6007734">
                  <a:moveTo>
                    <a:pt x="0" y="4297680"/>
                  </a:moveTo>
                  <a:lnTo>
                    <a:pt x="6007608" y="4297680"/>
                  </a:lnTo>
                  <a:lnTo>
                    <a:pt x="6007608" y="0"/>
                  </a:lnTo>
                  <a:lnTo>
                    <a:pt x="0" y="0"/>
                  </a:lnTo>
                  <a:lnTo>
                    <a:pt x="0" y="429768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30"/>
            <p:cNvSpPr/>
            <p:nvPr/>
          </p:nvSpPr>
          <p:spPr>
            <a:xfrm>
              <a:off x="3547871" y="4777739"/>
              <a:ext cx="1485900" cy="516890"/>
            </a:xfrm>
            <a:custGeom>
              <a:rect b="b" l="l" r="r" t="t"/>
              <a:pathLst>
                <a:path extrusionOk="0" h="516889" w="1485900">
                  <a:moveTo>
                    <a:pt x="0" y="430530"/>
                  </a:moveTo>
                  <a:lnTo>
                    <a:pt x="6774" y="464022"/>
                  </a:lnTo>
                  <a:lnTo>
                    <a:pt x="25241" y="491394"/>
                  </a:lnTo>
                  <a:lnTo>
                    <a:pt x="52613" y="509861"/>
                  </a:lnTo>
                  <a:lnTo>
                    <a:pt x="86105" y="516636"/>
                  </a:lnTo>
                  <a:lnTo>
                    <a:pt x="1399793" y="516636"/>
                  </a:lnTo>
                  <a:lnTo>
                    <a:pt x="1433286" y="509861"/>
                  </a:lnTo>
                  <a:lnTo>
                    <a:pt x="1460658" y="491394"/>
                  </a:lnTo>
                  <a:lnTo>
                    <a:pt x="1479125" y="464022"/>
                  </a:lnTo>
                  <a:lnTo>
                    <a:pt x="1485900" y="430530"/>
                  </a:lnTo>
                  <a:lnTo>
                    <a:pt x="1485900" y="86106"/>
                  </a:lnTo>
                  <a:lnTo>
                    <a:pt x="1479125" y="52613"/>
                  </a:lnTo>
                  <a:lnTo>
                    <a:pt x="1460658" y="25241"/>
                  </a:lnTo>
                  <a:lnTo>
                    <a:pt x="1433286" y="6774"/>
                  </a:lnTo>
                  <a:lnTo>
                    <a:pt x="1399793" y="0"/>
                  </a:lnTo>
                  <a:lnTo>
                    <a:pt x="86105" y="0"/>
                  </a:lnTo>
                  <a:lnTo>
                    <a:pt x="52613" y="6774"/>
                  </a:lnTo>
                  <a:lnTo>
                    <a:pt x="25241" y="25241"/>
                  </a:lnTo>
                  <a:lnTo>
                    <a:pt x="6774" y="52613"/>
                  </a:lnTo>
                  <a:lnTo>
                    <a:pt x="0" y="86106"/>
                  </a:lnTo>
                  <a:lnTo>
                    <a:pt x="0" y="430530"/>
                  </a:lnTo>
                  <a:close/>
                </a:path>
              </a:pathLst>
            </a:custGeom>
            <a:noFill/>
            <a:ln cap="flat" cmpd="sng" w="274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30"/>
            <p:cNvSpPr/>
            <p:nvPr/>
          </p:nvSpPr>
          <p:spPr>
            <a:xfrm>
              <a:off x="4421124" y="5280660"/>
              <a:ext cx="937260" cy="416559"/>
            </a:xfrm>
            <a:custGeom>
              <a:rect b="b" l="l" r="r" t="t"/>
              <a:pathLst>
                <a:path extrusionOk="0" h="416560" w="937260">
                  <a:moveTo>
                    <a:pt x="0" y="346709"/>
                  </a:moveTo>
                  <a:lnTo>
                    <a:pt x="5441" y="373698"/>
                  </a:lnTo>
                  <a:lnTo>
                    <a:pt x="20288" y="395739"/>
                  </a:lnTo>
                  <a:lnTo>
                    <a:pt x="42326" y="410601"/>
                  </a:lnTo>
                  <a:lnTo>
                    <a:pt x="69341" y="416051"/>
                  </a:lnTo>
                  <a:lnTo>
                    <a:pt x="867917" y="416051"/>
                  </a:lnTo>
                  <a:lnTo>
                    <a:pt x="894933" y="410601"/>
                  </a:lnTo>
                  <a:lnTo>
                    <a:pt x="916971" y="395739"/>
                  </a:lnTo>
                  <a:lnTo>
                    <a:pt x="931818" y="373698"/>
                  </a:lnTo>
                  <a:lnTo>
                    <a:pt x="937260" y="346709"/>
                  </a:lnTo>
                  <a:lnTo>
                    <a:pt x="937260" y="69341"/>
                  </a:lnTo>
                  <a:lnTo>
                    <a:pt x="931818" y="42326"/>
                  </a:lnTo>
                  <a:lnTo>
                    <a:pt x="916971" y="20288"/>
                  </a:lnTo>
                  <a:lnTo>
                    <a:pt x="894933" y="5441"/>
                  </a:lnTo>
                  <a:lnTo>
                    <a:pt x="867917" y="0"/>
                  </a:lnTo>
                  <a:lnTo>
                    <a:pt x="69341" y="0"/>
                  </a:lnTo>
                  <a:lnTo>
                    <a:pt x="42326" y="5441"/>
                  </a:lnTo>
                  <a:lnTo>
                    <a:pt x="20288" y="20288"/>
                  </a:lnTo>
                  <a:lnTo>
                    <a:pt x="5441" y="42326"/>
                  </a:lnTo>
                  <a:lnTo>
                    <a:pt x="0" y="69341"/>
                  </a:lnTo>
                  <a:lnTo>
                    <a:pt x="0" y="346709"/>
                  </a:lnTo>
                  <a:close/>
                </a:path>
              </a:pathLst>
            </a:custGeom>
            <a:noFill/>
            <a:ln cap="flat" cmpd="sng" w="274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30"/>
            <p:cNvSpPr/>
            <p:nvPr/>
          </p:nvSpPr>
          <p:spPr>
            <a:xfrm>
              <a:off x="5033771" y="4818888"/>
              <a:ext cx="722630" cy="421005"/>
            </a:xfrm>
            <a:custGeom>
              <a:rect b="b" l="l" r="r" t="t"/>
              <a:pathLst>
                <a:path extrusionOk="0" h="421004" w="722629">
                  <a:moveTo>
                    <a:pt x="0" y="350519"/>
                  </a:moveTo>
                  <a:lnTo>
                    <a:pt x="5506" y="377815"/>
                  </a:lnTo>
                  <a:lnTo>
                    <a:pt x="20526" y="400097"/>
                  </a:lnTo>
                  <a:lnTo>
                    <a:pt x="42808" y="415117"/>
                  </a:lnTo>
                  <a:lnTo>
                    <a:pt x="70103" y="420624"/>
                  </a:lnTo>
                  <a:lnTo>
                    <a:pt x="652272" y="420624"/>
                  </a:lnTo>
                  <a:lnTo>
                    <a:pt x="679567" y="415117"/>
                  </a:lnTo>
                  <a:lnTo>
                    <a:pt x="701849" y="400097"/>
                  </a:lnTo>
                  <a:lnTo>
                    <a:pt x="716869" y="377815"/>
                  </a:lnTo>
                  <a:lnTo>
                    <a:pt x="722376" y="350519"/>
                  </a:lnTo>
                  <a:lnTo>
                    <a:pt x="722376" y="70104"/>
                  </a:lnTo>
                  <a:lnTo>
                    <a:pt x="716869" y="42808"/>
                  </a:lnTo>
                  <a:lnTo>
                    <a:pt x="701849" y="20526"/>
                  </a:lnTo>
                  <a:lnTo>
                    <a:pt x="679567" y="5506"/>
                  </a:lnTo>
                  <a:lnTo>
                    <a:pt x="652272" y="0"/>
                  </a:lnTo>
                  <a:lnTo>
                    <a:pt x="70103" y="0"/>
                  </a:lnTo>
                  <a:lnTo>
                    <a:pt x="42808" y="5506"/>
                  </a:lnTo>
                  <a:lnTo>
                    <a:pt x="20526" y="20526"/>
                  </a:lnTo>
                  <a:lnTo>
                    <a:pt x="5506" y="42808"/>
                  </a:lnTo>
                  <a:lnTo>
                    <a:pt x="0" y="70104"/>
                  </a:lnTo>
                  <a:lnTo>
                    <a:pt x="0" y="350519"/>
                  </a:lnTo>
                  <a:close/>
                </a:path>
              </a:pathLst>
            </a:custGeom>
            <a:noFill/>
            <a:ln cap="flat" cmpd="sng" w="274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0" name="Google Shape;260;p30"/>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Task Manager: Ethernet</a:t>
            </a:r>
            <a:endParaRPr sz="3350"/>
          </a:p>
        </p:txBody>
      </p:sp>
      <p:sp>
        <p:nvSpPr>
          <p:cNvPr id="266" name="Google Shape;266;p31"/>
          <p:cNvSpPr txBox="1"/>
          <p:nvPr>
            <p:ph idx="1" type="body"/>
          </p:nvPr>
        </p:nvSpPr>
        <p:spPr>
          <a:xfrm>
            <a:off x="731520" y="1357223"/>
            <a:ext cx="10728960" cy="463379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800"/>
              <a:buNone/>
            </a:pPr>
            <a:r>
              <a:rPr lang="en-US" sz="2800"/>
              <a:t>Graph of network usage</a:t>
            </a:r>
            <a:endParaRPr sz="2800"/>
          </a:p>
          <a:p>
            <a:pPr indent="-88900" lvl="0" marL="228600" rtl="0" algn="l">
              <a:spcBef>
                <a:spcPts val="440"/>
              </a:spcBef>
              <a:spcAft>
                <a:spcPts val="0"/>
              </a:spcAft>
              <a:buClr>
                <a:schemeClr val="dk1"/>
              </a:buClr>
              <a:buSzPts val="2200"/>
              <a:buNone/>
            </a:pPr>
            <a:r>
              <a:t/>
            </a:r>
            <a:endParaRPr/>
          </a:p>
        </p:txBody>
      </p:sp>
      <p:grpSp>
        <p:nvGrpSpPr>
          <p:cNvPr id="267" name="Google Shape;267;p31"/>
          <p:cNvGrpSpPr/>
          <p:nvPr/>
        </p:nvGrpSpPr>
        <p:grpSpPr>
          <a:xfrm>
            <a:off x="3378236" y="1981200"/>
            <a:ext cx="5435528" cy="4191000"/>
            <a:chOff x="1837944" y="1947672"/>
            <a:chExt cx="5577840" cy="4300728"/>
          </a:xfrm>
        </p:grpSpPr>
        <p:pic>
          <p:nvPicPr>
            <p:cNvPr id="268" name="Google Shape;268;p31"/>
            <p:cNvPicPr preferRelativeResize="0"/>
            <p:nvPr/>
          </p:nvPicPr>
          <p:blipFill rotWithShape="1">
            <a:blip r:embed="rId3">
              <a:alphaModFix/>
            </a:blip>
            <a:srcRect b="0" l="0" r="0" t="0"/>
            <a:stretch/>
          </p:blipFill>
          <p:spPr>
            <a:xfrm>
              <a:off x="1842516" y="1982274"/>
              <a:ext cx="5568696" cy="4249361"/>
            </a:xfrm>
            <a:prstGeom prst="rect">
              <a:avLst/>
            </a:prstGeom>
            <a:noFill/>
            <a:ln>
              <a:noFill/>
            </a:ln>
          </p:spPr>
        </p:pic>
        <p:sp>
          <p:nvSpPr>
            <p:cNvPr id="269" name="Google Shape;269;p31"/>
            <p:cNvSpPr/>
            <p:nvPr/>
          </p:nvSpPr>
          <p:spPr>
            <a:xfrm>
              <a:off x="1837944" y="1947672"/>
              <a:ext cx="5577840" cy="4288790"/>
            </a:xfrm>
            <a:custGeom>
              <a:rect b="b" l="l" r="r" t="t"/>
              <a:pathLst>
                <a:path extrusionOk="0" h="4288790" w="5577840">
                  <a:moveTo>
                    <a:pt x="0" y="4288536"/>
                  </a:moveTo>
                  <a:lnTo>
                    <a:pt x="5577839" y="4288536"/>
                  </a:lnTo>
                  <a:lnTo>
                    <a:pt x="5577839" y="0"/>
                  </a:lnTo>
                  <a:lnTo>
                    <a:pt x="0" y="0"/>
                  </a:lnTo>
                  <a:lnTo>
                    <a:pt x="0" y="428853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31"/>
            <p:cNvSpPr/>
            <p:nvPr/>
          </p:nvSpPr>
          <p:spPr>
            <a:xfrm>
              <a:off x="5349239" y="5811011"/>
              <a:ext cx="1541145" cy="320040"/>
            </a:xfrm>
            <a:custGeom>
              <a:rect b="b" l="l" r="r" t="t"/>
              <a:pathLst>
                <a:path extrusionOk="0" h="320039" w="1541145">
                  <a:moveTo>
                    <a:pt x="1540764" y="0"/>
                  </a:moveTo>
                  <a:lnTo>
                    <a:pt x="0" y="0"/>
                  </a:lnTo>
                  <a:lnTo>
                    <a:pt x="0" y="320039"/>
                  </a:lnTo>
                  <a:lnTo>
                    <a:pt x="1540764" y="320039"/>
                  </a:lnTo>
                  <a:lnTo>
                    <a:pt x="1540764"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31"/>
            <p:cNvSpPr/>
            <p:nvPr/>
          </p:nvSpPr>
          <p:spPr>
            <a:xfrm>
              <a:off x="5349239" y="5811011"/>
              <a:ext cx="1541145" cy="320040"/>
            </a:xfrm>
            <a:custGeom>
              <a:rect b="b" l="l" r="r" t="t"/>
              <a:pathLst>
                <a:path extrusionOk="0" h="320039" w="1541145">
                  <a:moveTo>
                    <a:pt x="0" y="320039"/>
                  </a:moveTo>
                  <a:lnTo>
                    <a:pt x="1540764" y="320039"/>
                  </a:lnTo>
                  <a:lnTo>
                    <a:pt x="1540764" y="0"/>
                  </a:lnTo>
                  <a:lnTo>
                    <a:pt x="0" y="0"/>
                  </a:lnTo>
                  <a:lnTo>
                    <a:pt x="0" y="320039"/>
                  </a:lnTo>
                  <a:close/>
                </a:path>
              </a:pathLst>
            </a:custGeom>
            <a:noFill/>
            <a:ln cap="flat" cmpd="sng" w="274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31"/>
            <p:cNvSpPr/>
            <p:nvPr/>
          </p:nvSpPr>
          <p:spPr>
            <a:xfrm>
              <a:off x="4480560" y="5811011"/>
              <a:ext cx="2606040" cy="437389"/>
            </a:xfrm>
            <a:custGeom>
              <a:rect b="b" l="l" r="r" t="t"/>
              <a:pathLst>
                <a:path extrusionOk="0" h="352425" w="1216660">
                  <a:moveTo>
                    <a:pt x="0" y="293369"/>
                  </a:moveTo>
                  <a:lnTo>
                    <a:pt x="4613" y="316205"/>
                  </a:lnTo>
                  <a:lnTo>
                    <a:pt x="17192" y="334856"/>
                  </a:lnTo>
                  <a:lnTo>
                    <a:pt x="35843" y="347432"/>
                  </a:lnTo>
                  <a:lnTo>
                    <a:pt x="58674" y="352044"/>
                  </a:lnTo>
                  <a:lnTo>
                    <a:pt x="1157477" y="352044"/>
                  </a:lnTo>
                  <a:lnTo>
                    <a:pt x="1180308" y="347432"/>
                  </a:lnTo>
                  <a:lnTo>
                    <a:pt x="1198959" y="334856"/>
                  </a:lnTo>
                  <a:lnTo>
                    <a:pt x="1211538" y="316205"/>
                  </a:lnTo>
                  <a:lnTo>
                    <a:pt x="1216152" y="293369"/>
                  </a:lnTo>
                  <a:lnTo>
                    <a:pt x="1216152" y="58674"/>
                  </a:lnTo>
                  <a:lnTo>
                    <a:pt x="1211538" y="35838"/>
                  </a:lnTo>
                  <a:lnTo>
                    <a:pt x="1198959" y="17187"/>
                  </a:lnTo>
                  <a:lnTo>
                    <a:pt x="1180308" y="4611"/>
                  </a:lnTo>
                  <a:lnTo>
                    <a:pt x="1157477" y="0"/>
                  </a:lnTo>
                  <a:lnTo>
                    <a:pt x="58674" y="0"/>
                  </a:lnTo>
                  <a:lnTo>
                    <a:pt x="35843" y="4611"/>
                  </a:lnTo>
                  <a:lnTo>
                    <a:pt x="17192" y="17187"/>
                  </a:lnTo>
                  <a:lnTo>
                    <a:pt x="4613" y="35838"/>
                  </a:lnTo>
                  <a:lnTo>
                    <a:pt x="0" y="58674"/>
                  </a:lnTo>
                  <a:lnTo>
                    <a:pt x="0" y="293369"/>
                  </a:lnTo>
                  <a:close/>
                </a:path>
              </a:pathLst>
            </a:custGeom>
            <a:noFill/>
            <a:ln cap="flat" cmpd="sng" w="274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73" name="Google Shape;273;p31"/>
            <p:cNvPicPr preferRelativeResize="0"/>
            <p:nvPr/>
          </p:nvPicPr>
          <p:blipFill rotWithShape="1">
            <a:blip r:embed="rId4">
              <a:alphaModFix/>
            </a:blip>
            <a:srcRect b="0" l="0" r="0" t="0"/>
            <a:stretch/>
          </p:blipFill>
          <p:spPr>
            <a:xfrm>
              <a:off x="3863339" y="3346703"/>
              <a:ext cx="3387852" cy="1650492"/>
            </a:xfrm>
            <a:prstGeom prst="rect">
              <a:avLst/>
            </a:prstGeom>
            <a:noFill/>
            <a:ln>
              <a:noFill/>
            </a:ln>
          </p:spPr>
        </p:pic>
        <p:sp>
          <p:nvSpPr>
            <p:cNvPr id="274" name="Google Shape;274;p31"/>
            <p:cNvSpPr/>
            <p:nvPr/>
          </p:nvSpPr>
          <p:spPr>
            <a:xfrm>
              <a:off x="3639311" y="3346703"/>
              <a:ext cx="3771900" cy="1765300"/>
            </a:xfrm>
            <a:custGeom>
              <a:rect b="b" l="l" r="r" t="t"/>
              <a:pathLst>
                <a:path extrusionOk="0" h="1765300" w="3771900">
                  <a:moveTo>
                    <a:pt x="0" y="1470660"/>
                  </a:moveTo>
                  <a:lnTo>
                    <a:pt x="3850" y="1518366"/>
                  </a:lnTo>
                  <a:lnTo>
                    <a:pt x="14996" y="1563624"/>
                  </a:lnTo>
                  <a:lnTo>
                    <a:pt x="32832" y="1605825"/>
                  </a:lnTo>
                  <a:lnTo>
                    <a:pt x="56753" y="1644365"/>
                  </a:lnTo>
                  <a:lnTo>
                    <a:pt x="86153" y="1678638"/>
                  </a:lnTo>
                  <a:lnTo>
                    <a:pt x="120426" y="1708038"/>
                  </a:lnTo>
                  <a:lnTo>
                    <a:pt x="158966" y="1731959"/>
                  </a:lnTo>
                  <a:lnTo>
                    <a:pt x="201168" y="1749795"/>
                  </a:lnTo>
                  <a:lnTo>
                    <a:pt x="246425" y="1760941"/>
                  </a:lnTo>
                  <a:lnTo>
                    <a:pt x="294132" y="1764792"/>
                  </a:lnTo>
                  <a:lnTo>
                    <a:pt x="3477767" y="1764792"/>
                  </a:lnTo>
                  <a:lnTo>
                    <a:pt x="3525474" y="1760941"/>
                  </a:lnTo>
                  <a:lnTo>
                    <a:pt x="3570731" y="1749795"/>
                  </a:lnTo>
                  <a:lnTo>
                    <a:pt x="3612933" y="1731959"/>
                  </a:lnTo>
                  <a:lnTo>
                    <a:pt x="3651473" y="1708038"/>
                  </a:lnTo>
                  <a:lnTo>
                    <a:pt x="3685746" y="1678638"/>
                  </a:lnTo>
                  <a:lnTo>
                    <a:pt x="3715146" y="1644365"/>
                  </a:lnTo>
                  <a:lnTo>
                    <a:pt x="3739067" y="1605825"/>
                  </a:lnTo>
                  <a:lnTo>
                    <a:pt x="3756903" y="1563624"/>
                  </a:lnTo>
                  <a:lnTo>
                    <a:pt x="3768049" y="1518366"/>
                  </a:lnTo>
                  <a:lnTo>
                    <a:pt x="3771899" y="1470660"/>
                  </a:lnTo>
                  <a:lnTo>
                    <a:pt x="3771899" y="294132"/>
                  </a:lnTo>
                  <a:lnTo>
                    <a:pt x="3768049" y="246425"/>
                  </a:lnTo>
                  <a:lnTo>
                    <a:pt x="3756903" y="201167"/>
                  </a:lnTo>
                  <a:lnTo>
                    <a:pt x="3739067" y="158966"/>
                  </a:lnTo>
                  <a:lnTo>
                    <a:pt x="3715146" y="120426"/>
                  </a:lnTo>
                  <a:lnTo>
                    <a:pt x="3685746" y="86153"/>
                  </a:lnTo>
                  <a:lnTo>
                    <a:pt x="3651473" y="56753"/>
                  </a:lnTo>
                  <a:lnTo>
                    <a:pt x="3612933" y="32832"/>
                  </a:lnTo>
                  <a:lnTo>
                    <a:pt x="3570732" y="14996"/>
                  </a:lnTo>
                  <a:lnTo>
                    <a:pt x="3525474" y="3850"/>
                  </a:lnTo>
                  <a:lnTo>
                    <a:pt x="3477767" y="0"/>
                  </a:lnTo>
                  <a:lnTo>
                    <a:pt x="294132" y="0"/>
                  </a:lnTo>
                  <a:lnTo>
                    <a:pt x="246425" y="3850"/>
                  </a:lnTo>
                  <a:lnTo>
                    <a:pt x="201167" y="14996"/>
                  </a:lnTo>
                  <a:lnTo>
                    <a:pt x="158966" y="32832"/>
                  </a:lnTo>
                  <a:lnTo>
                    <a:pt x="120426" y="56753"/>
                  </a:lnTo>
                  <a:lnTo>
                    <a:pt x="86153" y="86153"/>
                  </a:lnTo>
                  <a:lnTo>
                    <a:pt x="56753" y="120426"/>
                  </a:lnTo>
                  <a:lnTo>
                    <a:pt x="32832" y="158966"/>
                  </a:lnTo>
                  <a:lnTo>
                    <a:pt x="14996" y="201168"/>
                  </a:lnTo>
                  <a:lnTo>
                    <a:pt x="3850" y="246425"/>
                  </a:lnTo>
                  <a:lnTo>
                    <a:pt x="0" y="294132"/>
                  </a:lnTo>
                  <a:lnTo>
                    <a:pt x="0" y="1470660"/>
                  </a:lnTo>
                  <a:close/>
                </a:path>
              </a:pathLst>
            </a:custGeom>
            <a:noFill/>
            <a:ln cap="flat" cmpd="sng" w="274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5" name="Google Shape;275;p31"/>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9234" lvl="0" marL="241300" rtl="0" algn="l">
              <a:spcBef>
                <a:spcPts val="0"/>
              </a:spcBef>
              <a:spcAft>
                <a:spcPts val="0"/>
              </a:spcAft>
              <a:buClr>
                <a:schemeClr val="dk1"/>
              </a:buClr>
              <a:buSzPts val="2200"/>
              <a:buFont typeface="Arial"/>
              <a:buChar char="•"/>
            </a:pPr>
            <a:r>
              <a:rPr lang="en-US">
                <a:latin typeface="Calibri"/>
                <a:ea typeface="Calibri"/>
                <a:cs typeface="Calibri"/>
                <a:sym typeface="Calibri"/>
              </a:rPr>
              <a:t>Performance problems can arise from a broken router, switch, or cable, or from the</a:t>
            </a:r>
            <a:endParaRPr>
              <a:latin typeface="Calibri"/>
              <a:ea typeface="Calibri"/>
              <a:cs typeface="Calibri"/>
              <a:sym typeface="Calibri"/>
            </a:endParaRPr>
          </a:p>
          <a:p>
            <a:pPr indent="-228600" lvl="0" marL="241300" rtl="0" algn="l">
              <a:spcBef>
                <a:spcPts val="5"/>
              </a:spcBef>
              <a:spcAft>
                <a:spcPts val="0"/>
              </a:spcAft>
              <a:buClr>
                <a:schemeClr val="dk1"/>
              </a:buClr>
              <a:buSzPts val="2200"/>
              <a:buChar char="•"/>
            </a:pPr>
            <a:r>
              <a:rPr lang="en-US">
                <a:latin typeface="Calibri"/>
                <a:ea typeface="Calibri"/>
                <a:cs typeface="Calibri"/>
                <a:sym typeface="Calibri"/>
              </a:rPr>
              <a:t>computer itself</a:t>
            </a:r>
            <a:endParaRPr>
              <a:latin typeface="Calibri"/>
              <a:ea typeface="Calibri"/>
              <a:cs typeface="Calibri"/>
              <a:sym typeface="Calibri"/>
            </a:endParaRPr>
          </a:p>
          <a:p>
            <a:pPr indent="-229234" lvl="0" marL="241300" rtl="0" algn="l">
              <a:spcBef>
                <a:spcPts val="430"/>
              </a:spcBef>
              <a:spcAft>
                <a:spcPts val="0"/>
              </a:spcAft>
              <a:buClr>
                <a:schemeClr val="dk1"/>
              </a:buClr>
              <a:buSzPts val="2200"/>
              <a:buFont typeface="Arial"/>
              <a:buChar char="•"/>
            </a:pPr>
            <a:r>
              <a:rPr lang="en-US">
                <a:latin typeface="Calibri"/>
                <a:ea typeface="Calibri"/>
                <a:cs typeface="Calibri"/>
                <a:sym typeface="Calibri"/>
              </a:rPr>
              <a:t>To see resource utilization details: </a:t>
            </a:r>
            <a:r>
              <a:rPr lang="en-US">
                <a:solidFill>
                  <a:srgbClr val="319997"/>
                </a:solidFill>
                <a:latin typeface="Calibri"/>
                <a:ea typeface="Calibri"/>
                <a:cs typeface="Calibri"/>
                <a:sym typeface="Calibri"/>
              </a:rPr>
              <a:t>Click Open Resource Monitor</a:t>
            </a:r>
            <a:endParaRPr>
              <a:solidFill>
                <a:srgbClr val="319997"/>
              </a:solidFill>
              <a:latin typeface="Calibri"/>
              <a:ea typeface="Calibri"/>
              <a:cs typeface="Calibri"/>
              <a:sym typeface="Calibri"/>
            </a:endParaRPr>
          </a:p>
          <a:p>
            <a:pPr indent="-88900" lvl="0" marL="228600" rtl="0" algn="l">
              <a:spcBef>
                <a:spcPts val="440"/>
              </a:spcBef>
              <a:spcAft>
                <a:spcPts val="0"/>
              </a:spcAft>
              <a:buClr>
                <a:schemeClr val="dk1"/>
              </a:buClr>
              <a:buSzPts val="2200"/>
              <a:buNone/>
            </a:pPr>
            <a:r>
              <a:t/>
            </a:r>
            <a:endParaRPr/>
          </a:p>
        </p:txBody>
      </p:sp>
      <p:grpSp>
        <p:nvGrpSpPr>
          <p:cNvPr id="281" name="Google Shape;281;p32"/>
          <p:cNvGrpSpPr/>
          <p:nvPr/>
        </p:nvGrpSpPr>
        <p:grpSpPr>
          <a:xfrm>
            <a:off x="2057400" y="2881476"/>
            <a:ext cx="7620000" cy="3214524"/>
            <a:chOff x="155447" y="2377439"/>
            <a:chExt cx="8814816" cy="3718562"/>
          </a:xfrm>
        </p:grpSpPr>
        <p:pic>
          <p:nvPicPr>
            <p:cNvPr id="282" name="Google Shape;282;p32"/>
            <p:cNvPicPr preferRelativeResize="0"/>
            <p:nvPr/>
          </p:nvPicPr>
          <p:blipFill rotWithShape="1">
            <a:blip r:embed="rId3">
              <a:alphaModFix/>
            </a:blip>
            <a:srcRect b="0" l="0" r="0" t="0"/>
            <a:stretch/>
          </p:blipFill>
          <p:spPr>
            <a:xfrm>
              <a:off x="155447" y="2377439"/>
              <a:ext cx="4160520" cy="3707891"/>
            </a:xfrm>
            <a:prstGeom prst="rect">
              <a:avLst/>
            </a:prstGeom>
            <a:noFill/>
            <a:ln cap="flat" cmpd="sng" w="9525">
              <a:solidFill>
                <a:schemeClr val="dk1"/>
              </a:solidFill>
              <a:prstDash val="solid"/>
              <a:round/>
              <a:headEnd len="sm" w="sm" type="none"/>
              <a:tailEnd len="sm" w="sm" type="none"/>
            </a:ln>
          </p:spPr>
        </p:pic>
        <p:sp>
          <p:nvSpPr>
            <p:cNvPr id="283" name="Google Shape;283;p32"/>
            <p:cNvSpPr/>
            <p:nvPr/>
          </p:nvSpPr>
          <p:spPr>
            <a:xfrm>
              <a:off x="1920621" y="4311395"/>
              <a:ext cx="2651887" cy="1514349"/>
            </a:xfrm>
            <a:custGeom>
              <a:rect b="b" l="l" r="r" t="t"/>
              <a:pathLst>
                <a:path extrusionOk="0" h="1584960" w="2752725">
                  <a:moveTo>
                    <a:pt x="2647890" y="38577"/>
                  </a:moveTo>
                  <a:lnTo>
                    <a:pt x="0" y="1552879"/>
                  </a:lnTo>
                  <a:lnTo>
                    <a:pt x="18034" y="1584629"/>
                  </a:lnTo>
                  <a:lnTo>
                    <a:pt x="2666018" y="70344"/>
                  </a:lnTo>
                  <a:lnTo>
                    <a:pt x="2647890" y="38577"/>
                  </a:lnTo>
                  <a:close/>
                </a:path>
                <a:path extrusionOk="0" h="1584960" w="2752725">
                  <a:moveTo>
                    <a:pt x="2732574" y="29463"/>
                  </a:moveTo>
                  <a:lnTo>
                    <a:pt x="2663825" y="29463"/>
                  </a:lnTo>
                  <a:lnTo>
                    <a:pt x="2681986" y="61213"/>
                  </a:lnTo>
                  <a:lnTo>
                    <a:pt x="2666018" y="70344"/>
                  </a:lnTo>
                  <a:lnTo>
                    <a:pt x="2684145" y="102107"/>
                  </a:lnTo>
                  <a:lnTo>
                    <a:pt x="2732574" y="29463"/>
                  </a:lnTo>
                  <a:close/>
                </a:path>
                <a:path extrusionOk="0" h="1584960" w="2752725">
                  <a:moveTo>
                    <a:pt x="2663825" y="29463"/>
                  </a:moveTo>
                  <a:lnTo>
                    <a:pt x="2647890" y="38577"/>
                  </a:lnTo>
                  <a:lnTo>
                    <a:pt x="2666018" y="70344"/>
                  </a:lnTo>
                  <a:lnTo>
                    <a:pt x="2681986" y="61213"/>
                  </a:lnTo>
                  <a:lnTo>
                    <a:pt x="2663825" y="29463"/>
                  </a:lnTo>
                  <a:close/>
                </a:path>
                <a:path extrusionOk="0" h="1584960" w="2752725">
                  <a:moveTo>
                    <a:pt x="2752217" y="0"/>
                  </a:moveTo>
                  <a:lnTo>
                    <a:pt x="2629789" y="6857"/>
                  </a:lnTo>
                  <a:lnTo>
                    <a:pt x="2647890" y="38577"/>
                  </a:lnTo>
                  <a:lnTo>
                    <a:pt x="2663825" y="29463"/>
                  </a:lnTo>
                  <a:lnTo>
                    <a:pt x="2732574" y="29463"/>
                  </a:lnTo>
                  <a:lnTo>
                    <a:pt x="2752217" y="0"/>
                  </a:lnTo>
                  <a:close/>
                </a:path>
              </a:pathLst>
            </a:custGeom>
            <a:solidFill>
              <a:srgbClr val="FF0000"/>
            </a:solid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84" name="Google Shape;284;p32"/>
            <p:cNvPicPr preferRelativeResize="0"/>
            <p:nvPr/>
          </p:nvPicPr>
          <p:blipFill rotWithShape="1">
            <a:blip r:embed="rId4">
              <a:alphaModFix/>
            </a:blip>
            <a:srcRect b="0" l="0" r="0" t="0"/>
            <a:stretch/>
          </p:blipFill>
          <p:spPr>
            <a:xfrm>
              <a:off x="4572000" y="2418587"/>
              <a:ext cx="4398263" cy="3319272"/>
            </a:xfrm>
            <a:prstGeom prst="rect">
              <a:avLst/>
            </a:prstGeom>
            <a:noFill/>
            <a:ln cap="flat" cmpd="sng" w="9525">
              <a:solidFill>
                <a:schemeClr val="dk1"/>
              </a:solidFill>
              <a:prstDash val="solid"/>
              <a:round/>
              <a:headEnd len="sm" w="sm" type="none"/>
              <a:tailEnd len="sm" w="sm" type="none"/>
            </a:ln>
          </p:spPr>
        </p:pic>
        <p:sp>
          <p:nvSpPr>
            <p:cNvPr id="285" name="Google Shape;285;p32"/>
            <p:cNvSpPr/>
            <p:nvPr/>
          </p:nvSpPr>
          <p:spPr>
            <a:xfrm>
              <a:off x="838200" y="5737861"/>
              <a:ext cx="1082421" cy="358140"/>
            </a:xfrm>
            <a:custGeom>
              <a:rect b="b" l="l" r="r" t="t"/>
              <a:pathLst>
                <a:path extrusionOk="0" h="448310" w="901064">
                  <a:moveTo>
                    <a:pt x="0" y="74675"/>
                  </a:moveTo>
                  <a:lnTo>
                    <a:pt x="5869" y="45611"/>
                  </a:lnTo>
                  <a:lnTo>
                    <a:pt x="21874" y="21874"/>
                  </a:lnTo>
                  <a:lnTo>
                    <a:pt x="45611" y="5869"/>
                  </a:lnTo>
                  <a:lnTo>
                    <a:pt x="74675" y="0"/>
                  </a:lnTo>
                  <a:lnTo>
                    <a:pt x="826007" y="0"/>
                  </a:lnTo>
                  <a:lnTo>
                    <a:pt x="855089" y="5869"/>
                  </a:lnTo>
                  <a:lnTo>
                    <a:pt x="878824" y="21874"/>
                  </a:lnTo>
                  <a:lnTo>
                    <a:pt x="894820" y="45611"/>
                  </a:lnTo>
                  <a:lnTo>
                    <a:pt x="900683" y="74675"/>
                  </a:lnTo>
                  <a:lnTo>
                    <a:pt x="900683" y="373379"/>
                  </a:lnTo>
                  <a:lnTo>
                    <a:pt x="894820" y="402444"/>
                  </a:lnTo>
                  <a:lnTo>
                    <a:pt x="878824" y="426181"/>
                  </a:lnTo>
                  <a:lnTo>
                    <a:pt x="855089" y="442186"/>
                  </a:lnTo>
                  <a:lnTo>
                    <a:pt x="826007" y="448055"/>
                  </a:lnTo>
                  <a:lnTo>
                    <a:pt x="74675" y="448055"/>
                  </a:lnTo>
                  <a:lnTo>
                    <a:pt x="45611" y="442186"/>
                  </a:lnTo>
                  <a:lnTo>
                    <a:pt x="21874" y="426181"/>
                  </a:lnTo>
                  <a:lnTo>
                    <a:pt x="5869" y="402444"/>
                  </a:lnTo>
                  <a:lnTo>
                    <a:pt x="0" y="373379"/>
                  </a:lnTo>
                  <a:lnTo>
                    <a:pt x="0" y="74675"/>
                  </a:lnTo>
                  <a:close/>
                </a:path>
              </a:pathLst>
            </a:custGeom>
            <a:noFill/>
            <a:ln cap="flat" cmpd="sng" w="274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6" name="Google Shape;286;p32"/>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Task Manager: Performance Tab</a:t>
            </a:r>
            <a:endParaRPr sz="3350"/>
          </a:p>
        </p:txBody>
      </p:sp>
      <p:sp>
        <p:nvSpPr>
          <p:cNvPr id="287" name="Google Shape;287;p32"/>
          <p:cNvSpPr txBox="1"/>
          <p:nvPr/>
        </p:nvSpPr>
        <p:spPr>
          <a:xfrm>
            <a:off x="3849370" y="6173215"/>
            <a:ext cx="4499610" cy="134652"/>
          </a:xfrm>
          <a:prstGeom prst="rect">
            <a:avLst/>
          </a:prstGeom>
          <a:noFill/>
          <a:ln>
            <a:noFill/>
          </a:ln>
        </p:spPr>
        <p:txBody>
          <a:bodyPr anchorCtr="0" anchor="t" bIns="0" lIns="0" spcFirstLastPara="1" rIns="0" wrap="square" tIns="11425">
            <a:spAutoFit/>
          </a:bodyPr>
          <a:lstStyle/>
          <a:p>
            <a:pPr indent="0" lvl="0" marL="12700" marR="0" rtl="0" algn="l">
              <a:spcBef>
                <a:spcPts val="0"/>
              </a:spcBef>
              <a:spcAft>
                <a:spcPts val="0"/>
              </a:spcAft>
              <a:buNone/>
            </a:pPr>
            <a:r>
              <a:rPr lang="en-US" sz="800">
                <a:solidFill>
                  <a:schemeClr val="dk1"/>
                </a:solidFill>
                <a:latin typeface="Calibri"/>
                <a:ea typeface="Calibri"/>
                <a:cs typeface="Calibri"/>
                <a:sym typeface="Calibri"/>
              </a:rPr>
              <a:t>Source: </a:t>
            </a:r>
            <a:r>
              <a:rPr lang="en-US" sz="800" u="sng">
                <a:solidFill>
                  <a:schemeClr val="hlink"/>
                </a:solidFill>
                <a:latin typeface="Calibri"/>
                <a:ea typeface="Calibri"/>
                <a:cs typeface="Calibri"/>
                <a:sym typeface="Calibri"/>
                <a:hlinkClick r:id="rId5"/>
              </a:rPr>
              <a:t>http://www.bleepingcomputer.com/tutorials/how-to-use-the-windows-task-manager/#networking</a:t>
            </a:r>
            <a:endParaRPr sz="800">
              <a:solidFill>
                <a:schemeClr val="dk1"/>
              </a:solidFill>
              <a:latin typeface="Calibri"/>
              <a:ea typeface="Calibri"/>
              <a:cs typeface="Calibri"/>
              <a:sym typeface="Calibri"/>
            </a:endParaRPr>
          </a:p>
        </p:txBody>
      </p:sp>
      <p:sp>
        <p:nvSpPr>
          <p:cNvPr id="288" name="Google Shape;288;p32"/>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nvSpPr>
        <p:spPr>
          <a:xfrm>
            <a:off x="1843836" y="6553530"/>
            <a:ext cx="1567180" cy="154338"/>
          </a:xfrm>
          <a:prstGeom prst="rect">
            <a:avLst/>
          </a:prstGeom>
          <a:noFill/>
          <a:ln>
            <a:noFill/>
          </a:ln>
        </p:spPr>
        <p:txBody>
          <a:bodyPr anchorCtr="0" anchor="t" bIns="0" lIns="0" spcFirstLastPara="1" rIns="0" wrap="square" tIns="0">
            <a:spAutoFit/>
          </a:bodyPr>
          <a:lstStyle/>
          <a:p>
            <a:pPr indent="0" lvl="0" marL="12700" marR="0" rtl="0" algn="l">
              <a:lnSpc>
                <a:spcPct val="106086"/>
              </a:lnSpc>
              <a:spcBef>
                <a:spcPts val="0"/>
              </a:spcBef>
              <a:spcAft>
                <a:spcPts val="0"/>
              </a:spcAft>
              <a:buNone/>
            </a:pPr>
            <a:r>
              <a:rPr b="1" i="1" lang="en-US" sz="1150" u="none" cap="none" strike="noStrike">
                <a:solidFill>
                  <a:srgbClr val="FFFFFF"/>
                </a:solidFill>
                <a:latin typeface="Calibri"/>
                <a:ea typeface="Calibri"/>
                <a:cs typeface="Calibri"/>
                <a:sym typeface="Calibri"/>
              </a:rPr>
              <a:t>www.uscyberpatriot.org</a:t>
            </a:r>
            <a:endParaRPr b="0" i="0" sz="1150" u="none" cap="none" strike="noStrike">
              <a:solidFill>
                <a:schemeClr val="dk1"/>
              </a:solidFill>
              <a:latin typeface="Calibri"/>
              <a:ea typeface="Calibri"/>
              <a:cs typeface="Calibri"/>
              <a:sym typeface="Calibri"/>
            </a:endParaRPr>
          </a:p>
        </p:txBody>
      </p:sp>
      <p:sp>
        <p:nvSpPr>
          <p:cNvPr id="121" name="Google Shape;121;p16"/>
          <p:cNvSpPr txBox="1"/>
          <p:nvPr/>
        </p:nvSpPr>
        <p:spPr>
          <a:xfrm>
            <a:off x="7040627" y="6560540"/>
            <a:ext cx="2936875" cy="154338"/>
          </a:xfrm>
          <a:prstGeom prst="rect">
            <a:avLst/>
          </a:prstGeom>
          <a:noFill/>
          <a:ln>
            <a:noFill/>
          </a:ln>
        </p:spPr>
        <p:txBody>
          <a:bodyPr anchorCtr="0" anchor="t" bIns="0" lIns="0" spcFirstLastPara="1" rIns="0" wrap="square" tIns="0">
            <a:spAutoFit/>
          </a:bodyPr>
          <a:lstStyle/>
          <a:p>
            <a:pPr indent="0" lvl="0" marL="12700" marR="0" rtl="0" algn="l">
              <a:lnSpc>
                <a:spcPct val="106086"/>
              </a:lnSpc>
              <a:spcBef>
                <a:spcPts val="0"/>
              </a:spcBef>
              <a:spcAft>
                <a:spcPts val="0"/>
              </a:spcAft>
              <a:buNone/>
            </a:pPr>
            <a:r>
              <a:rPr b="0" i="0" lang="en-US" sz="1150" u="none" cap="none" strike="noStrike">
                <a:solidFill>
                  <a:srgbClr val="FFFFFF"/>
                </a:solidFill>
                <a:latin typeface="Calibri"/>
                <a:ea typeface="Calibri"/>
                <a:cs typeface="Calibri"/>
                <a:sym typeface="Calibri"/>
              </a:rPr>
              <a:t>© Air Force Association’s CyberPatriot Program</a:t>
            </a:r>
            <a:endParaRPr b="0" i="0" sz="1150" u="none" cap="none" strike="noStrike">
              <a:solidFill>
                <a:schemeClr val="dk1"/>
              </a:solidFill>
              <a:latin typeface="Calibri"/>
              <a:ea typeface="Calibri"/>
              <a:cs typeface="Calibri"/>
              <a:sym typeface="Calibri"/>
            </a:endParaRPr>
          </a:p>
        </p:txBody>
      </p:sp>
      <p:sp>
        <p:nvSpPr>
          <p:cNvPr id="122" name="Google Shape;122;p16"/>
          <p:cNvSpPr txBox="1"/>
          <p:nvPr/>
        </p:nvSpPr>
        <p:spPr>
          <a:xfrm>
            <a:off x="6046471" y="6577304"/>
            <a:ext cx="102235" cy="154338"/>
          </a:xfrm>
          <a:prstGeom prst="rect">
            <a:avLst/>
          </a:prstGeom>
          <a:noFill/>
          <a:ln>
            <a:noFill/>
          </a:ln>
        </p:spPr>
        <p:txBody>
          <a:bodyPr anchorCtr="0" anchor="t" bIns="0" lIns="0" spcFirstLastPara="1" rIns="0" wrap="square" tIns="0">
            <a:spAutoFit/>
          </a:bodyPr>
          <a:lstStyle/>
          <a:p>
            <a:pPr indent="0" lvl="0" marL="12700" marR="0" rtl="0" algn="l">
              <a:lnSpc>
                <a:spcPct val="106086"/>
              </a:lnSpc>
              <a:spcBef>
                <a:spcPts val="0"/>
              </a:spcBef>
              <a:spcAft>
                <a:spcPts val="0"/>
              </a:spcAft>
              <a:buNone/>
            </a:pPr>
            <a:r>
              <a:rPr b="1" i="0" lang="en-US" sz="1150" u="none" cap="none" strike="noStrike">
                <a:solidFill>
                  <a:srgbClr val="FFFFFF"/>
                </a:solidFill>
                <a:latin typeface="Calibri"/>
                <a:ea typeface="Calibri"/>
                <a:cs typeface="Calibri"/>
                <a:sym typeface="Calibri"/>
              </a:rPr>
              <a:t>2</a:t>
            </a:r>
            <a:endParaRPr b="0" i="0" sz="1150" u="none" cap="none" strike="noStrike">
              <a:solidFill>
                <a:schemeClr val="dk1"/>
              </a:solidFill>
              <a:latin typeface="Calibri"/>
              <a:ea typeface="Calibri"/>
              <a:cs typeface="Calibri"/>
              <a:sym typeface="Calibri"/>
            </a:endParaRPr>
          </a:p>
        </p:txBody>
      </p:sp>
      <p:sp>
        <p:nvSpPr>
          <p:cNvPr id="123" name="Google Shape;123;p16"/>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Learning Objectives</a:t>
            </a:r>
            <a:endParaRPr sz="3350"/>
          </a:p>
        </p:txBody>
      </p:sp>
      <p:sp>
        <p:nvSpPr>
          <p:cNvPr id="124" name="Google Shape;124;p16"/>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9234" lvl="0" marL="241300" rtl="0" algn="l">
              <a:lnSpc>
                <a:spcPct val="114090"/>
              </a:lnSpc>
              <a:spcBef>
                <a:spcPts val="0"/>
              </a:spcBef>
              <a:spcAft>
                <a:spcPts val="0"/>
              </a:spcAft>
              <a:buClr>
                <a:schemeClr val="dk1"/>
              </a:buClr>
              <a:buSzPts val="2200"/>
              <a:buFont typeface="Arial"/>
              <a:buChar char="•"/>
            </a:pPr>
            <a:r>
              <a:rPr lang="en-US" sz="2200"/>
              <a:t>Learn how to implement proper file-level</a:t>
            </a:r>
            <a:r>
              <a:rPr lang="en-US"/>
              <a:t> </a:t>
            </a:r>
            <a:r>
              <a:rPr lang="en-US" sz="2200"/>
              <a:t>permissions on Windows systems</a:t>
            </a:r>
            <a:endParaRPr sz="2200"/>
          </a:p>
          <a:p>
            <a:pPr indent="-288925" lvl="1" marL="758190" rtl="0" algn="l">
              <a:spcBef>
                <a:spcPts val="260"/>
              </a:spcBef>
              <a:spcAft>
                <a:spcPts val="0"/>
              </a:spcAft>
              <a:buClr>
                <a:schemeClr val="dk1"/>
              </a:buClr>
              <a:buSzPts val="2000"/>
              <a:buFont typeface="Arial"/>
              <a:buChar char="•"/>
            </a:pPr>
            <a:r>
              <a:rPr lang="en-US" sz="2000"/>
              <a:t>Purpose, use, and types</a:t>
            </a:r>
            <a:endParaRPr/>
          </a:p>
          <a:p>
            <a:pPr indent="-288925" lvl="1" marL="758190" rtl="0" algn="l">
              <a:spcBef>
                <a:spcPts val="229"/>
              </a:spcBef>
              <a:spcAft>
                <a:spcPts val="0"/>
              </a:spcAft>
              <a:buClr>
                <a:schemeClr val="dk1"/>
              </a:buClr>
              <a:buSzPts val="2000"/>
              <a:buFont typeface="Arial"/>
              <a:buChar char="•"/>
            </a:pPr>
            <a:r>
              <a:rPr lang="en-US" sz="2000"/>
              <a:t>Permission inheritance and parent/child relationships</a:t>
            </a:r>
            <a:endParaRPr/>
          </a:p>
          <a:p>
            <a:pPr indent="-288925" lvl="1" marL="758190" rtl="0" algn="l">
              <a:spcBef>
                <a:spcPts val="234"/>
              </a:spcBef>
              <a:spcAft>
                <a:spcPts val="0"/>
              </a:spcAft>
              <a:buClr>
                <a:schemeClr val="dk1"/>
              </a:buClr>
              <a:buSzPts val="2000"/>
              <a:buFont typeface="Arial"/>
              <a:buChar char="•"/>
            </a:pPr>
            <a:r>
              <a:rPr lang="en-US" sz="2000"/>
              <a:t>Customization</a:t>
            </a:r>
            <a:endParaRPr sz="2000"/>
          </a:p>
          <a:p>
            <a:pPr indent="-229234" lvl="0" marL="241300" rtl="0" algn="l">
              <a:lnSpc>
                <a:spcPct val="114090"/>
              </a:lnSpc>
              <a:spcBef>
                <a:spcPts val="925"/>
              </a:spcBef>
              <a:spcAft>
                <a:spcPts val="0"/>
              </a:spcAft>
              <a:buClr>
                <a:srgbClr val="080808"/>
              </a:buClr>
              <a:buSzPts val="2200"/>
              <a:buFont typeface="Arial"/>
              <a:buChar char="•"/>
            </a:pPr>
            <a:r>
              <a:rPr lang="en-US" sz="2200">
                <a:solidFill>
                  <a:srgbClr val="080808"/>
                </a:solidFill>
              </a:rPr>
              <a:t>Understand how backups function and best-practice backup strategies</a:t>
            </a:r>
            <a:endParaRPr sz="2200"/>
          </a:p>
          <a:p>
            <a:pPr indent="-288925" lvl="1" marL="758190" rtl="0" algn="l">
              <a:spcBef>
                <a:spcPts val="265"/>
              </a:spcBef>
              <a:spcAft>
                <a:spcPts val="0"/>
              </a:spcAft>
              <a:buClr>
                <a:srgbClr val="080808"/>
              </a:buClr>
              <a:buSzPts val="2000"/>
              <a:buFont typeface="Arial"/>
              <a:buChar char="•"/>
            </a:pPr>
            <a:r>
              <a:rPr lang="en-US" sz="2000">
                <a:solidFill>
                  <a:srgbClr val="080808"/>
                </a:solidFill>
              </a:rPr>
              <a:t>Availability and integrity</a:t>
            </a:r>
            <a:endParaRPr sz="2000"/>
          </a:p>
          <a:p>
            <a:pPr indent="-288925" lvl="1" marL="758190" rtl="0" algn="l">
              <a:spcBef>
                <a:spcPts val="229"/>
              </a:spcBef>
              <a:spcAft>
                <a:spcPts val="0"/>
              </a:spcAft>
              <a:buClr>
                <a:srgbClr val="080808"/>
              </a:buClr>
              <a:buSzPts val="2000"/>
              <a:buFont typeface="Arial"/>
              <a:buChar char="•"/>
            </a:pPr>
            <a:r>
              <a:rPr lang="en-US" sz="2000">
                <a:solidFill>
                  <a:srgbClr val="080808"/>
                </a:solidFill>
              </a:rPr>
              <a:t>Major backup techniques and types</a:t>
            </a:r>
            <a:endParaRPr sz="2000"/>
          </a:p>
          <a:p>
            <a:pPr indent="-288925" lvl="1" marL="758190" rtl="0" algn="l">
              <a:spcBef>
                <a:spcPts val="229"/>
              </a:spcBef>
              <a:spcAft>
                <a:spcPts val="0"/>
              </a:spcAft>
              <a:buClr>
                <a:srgbClr val="080808"/>
              </a:buClr>
              <a:buSzPts val="2000"/>
              <a:buFont typeface="Arial"/>
              <a:buChar char="•"/>
            </a:pPr>
            <a:r>
              <a:rPr lang="en-US" sz="2000">
                <a:solidFill>
                  <a:srgbClr val="080808"/>
                </a:solidFill>
              </a:rPr>
              <a:t>Configuration</a:t>
            </a:r>
            <a:endParaRPr sz="2000"/>
          </a:p>
          <a:p>
            <a:pPr indent="-229234" lvl="0" marL="241300" marR="259715" rtl="0" algn="l">
              <a:lnSpc>
                <a:spcPct val="108181"/>
              </a:lnSpc>
              <a:spcBef>
                <a:spcPts val="1225"/>
              </a:spcBef>
              <a:spcAft>
                <a:spcPts val="0"/>
              </a:spcAft>
              <a:buClr>
                <a:srgbClr val="080808"/>
              </a:buClr>
              <a:buSzPts val="2200"/>
              <a:buFont typeface="Arial"/>
              <a:buChar char="•"/>
            </a:pPr>
            <a:r>
              <a:rPr lang="en-US">
                <a:solidFill>
                  <a:srgbClr val="080808"/>
                </a:solidFill>
              </a:rPr>
              <a:t>U</a:t>
            </a:r>
            <a:r>
              <a:rPr lang="en-US" sz="2200">
                <a:solidFill>
                  <a:srgbClr val="080808"/>
                </a:solidFill>
              </a:rPr>
              <a:t>nderstand how audit logging and system  monitoring are performed and configured</a:t>
            </a:r>
            <a:endParaRPr sz="2200"/>
          </a:p>
          <a:p>
            <a:pPr indent="-288925" lvl="1" marL="758190" rtl="0" algn="l">
              <a:spcBef>
                <a:spcPts val="225"/>
              </a:spcBef>
              <a:spcAft>
                <a:spcPts val="0"/>
              </a:spcAft>
              <a:buClr>
                <a:srgbClr val="080808"/>
              </a:buClr>
              <a:buSzPts val="2000"/>
              <a:buFont typeface="Arial"/>
              <a:buChar char="•"/>
            </a:pPr>
            <a:r>
              <a:rPr lang="en-US" sz="2000">
                <a:solidFill>
                  <a:srgbClr val="080808"/>
                </a:solidFill>
              </a:rPr>
              <a:t>Audit logging purpose and configuration</a:t>
            </a:r>
            <a:endParaRPr sz="2000"/>
          </a:p>
          <a:p>
            <a:pPr indent="-288925" lvl="1" marL="758190" rtl="0" algn="l">
              <a:spcBef>
                <a:spcPts val="229"/>
              </a:spcBef>
              <a:spcAft>
                <a:spcPts val="0"/>
              </a:spcAft>
              <a:buClr>
                <a:srgbClr val="080808"/>
              </a:buClr>
              <a:buSzPts val="2000"/>
              <a:buFont typeface="Arial"/>
              <a:buChar char="•"/>
            </a:pPr>
            <a:r>
              <a:rPr lang="en-US" sz="2000">
                <a:solidFill>
                  <a:srgbClr val="080808"/>
                </a:solidFill>
              </a:rPr>
              <a:t>Performance monitoring purpose and configuration</a:t>
            </a:r>
            <a:endParaRPr sz="2000"/>
          </a:p>
        </p:txBody>
      </p:sp>
      <p:sp>
        <p:nvSpPr>
          <p:cNvPr id="125" name="Google Shape;125;p16"/>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ctrTitle"/>
          </p:nvPr>
        </p:nvSpPr>
        <p:spPr>
          <a:xfrm>
            <a:off x="1625600" y="2800351"/>
            <a:ext cx="8940800" cy="117740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8 – SECTION 1</a:t>
            </a:r>
            <a:br>
              <a:rPr lang="en-US"/>
            </a:br>
            <a:br>
              <a:rPr lang="en-US" sz="1050"/>
            </a:br>
            <a:r>
              <a:rPr b="0" lang="en-US" sz="2400">
                <a:solidFill>
                  <a:schemeClr val="dk1"/>
                </a:solidFill>
              </a:rPr>
              <a:t>Windows File Protections</a:t>
            </a:r>
            <a:endParaRPr b="0">
              <a:solidFill>
                <a:schemeClr val="dk1"/>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41300" rtl="0" algn="l">
              <a:spcBef>
                <a:spcPts val="0"/>
              </a:spcBef>
              <a:spcAft>
                <a:spcPts val="0"/>
              </a:spcAft>
              <a:buClr>
                <a:schemeClr val="dk1"/>
              </a:buClr>
              <a:buSzPts val="2800"/>
              <a:buFont typeface="Arial"/>
              <a:buChar char="•"/>
            </a:pPr>
            <a:r>
              <a:rPr b="1" lang="en-US" sz="2800"/>
              <a:t>3 Goals of information security:</a:t>
            </a:r>
            <a:endParaRPr b="1" sz="2800"/>
          </a:p>
          <a:p>
            <a:pPr indent="-288925" lvl="1" marL="758190" rtl="0" algn="l">
              <a:lnSpc>
                <a:spcPct val="99583"/>
              </a:lnSpc>
              <a:spcBef>
                <a:spcPts val="15"/>
              </a:spcBef>
              <a:spcAft>
                <a:spcPts val="0"/>
              </a:spcAft>
              <a:buClr>
                <a:schemeClr val="dk1"/>
              </a:buClr>
              <a:buSzPts val="2400"/>
              <a:buFont typeface="Arial"/>
              <a:buChar char="–"/>
            </a:pPr>
            <a:r>
              <a:rPr lang="en-US" sz="2400"/>
              <a:t>Maintain information </a:t>
            </a:r>
            <a:r>
              <a:rPr b="1" lang="en-US" sz="2400">
                <a:solidFill>
                  <a:srgbClr val="319997"/>
                </a:solidFill>
              </a:rPr>
              <a:t>confidentiality</a:t>
            </a:r>
            <a:endParaRPr sz="2400">
              <a:solidFill>
                <a:srgbClr val="319997"/>
              </a:solidFill>
            </a:endParaRPr>
          </a:p>
          <a:p>
            <a:pPr indent="-229870" lvl="2" marL="1156335" rtl="0" algn="l">
              <a:lnSpc>
                <a:spcPct val="90000"/>
              </a:lnSpc>
              <a:spcBef>
                <a:spcPts val="480"/>
              </a:spcBef>
              <a:spcAft>
                <a:spcPts val="0"/>
              </a:spcAft>
              <a:buClr>
                <a:schemeClr val="dk1"/>
              </a:buClr>
              <a:buSzPts val="2400"/>
              <a:buFont typeface="Arial"/>
              <a:buChar char="•"/>
            </a:pPr>
            <a:r>
              <a:rPr lang="en-US" sz="2400"/>
              <a:t>Making sure only approved users have</a:t>
            </a:r>
            <a:endParaRPr sz="2400"/>
          </a:p>
          <a:p>
            <a:pPr indent="-228600" lvl="0" marL="1156335" rtl="0" algn="l">
              <a:lnSpc>
                <a:spcPct val="90208"/>
              </a:lnSpc>
              <a:spcBef>
                <a:spcPts val="480"/>
              </a:spcBef>
              <a:spcAft>
                <a:spcPts val="0"/>
              </a:spcAft>
              <a:buClr>
                <a:schemeClr val="dk1"/>
              </a:buClr>
              <a:buSzPts val="2400"/>
              <a:buChar char="•"/>
            </a:pPr>
            <a:r>
              <a:rPr lang="en-US" sz="2400"/>
              <a:t>access to data</a:t>
            </a:r>
            <a:endParaRPr sz="2400"/>
          </a:p>
          <a:p>
            <a:pPr indent="-288925" lvl="1" marL="758190" rtl="0" algn="l">
              <a:lnSpc>
                <a:spcPct val="99583"/>
              </a:lnSpc>
              <a:spcBef>
                <a:spcPts val="480"/>
              </a:spcBef>
              <a:spcAft>
                <a:spcPts val="0"/>
              </a:spcAft>
              <a:buClr>
                <a:schemeClr val="dk1"/>
              </a:buClr>
              <a:buSzPts val="2400"/>
              <a:buFont typeface="Arial"/>
              <a:buChar char="–"/>
            </a:pPr>
            <a:r>
              <a:rPr lang="en-US" sz="2400"/>
              <a:t>Maintain information</a:t>
            </a:r>
            <a:endParaRPr/>
          </a:p>
          <a:p>
            <a:pPr indent="-228600" lvl="0" marL="758190" rtl="0" algn="l">
              <a:spcBef>
                <a:spcPts val="10"/>
              </a:spcBef>
              <a:spcAft>
                <a:spcPts val="0"/>
              </a:spcAft>
              <a:buClr>
                <a:srgbClr val="319997"/>
              </a:buClr>
              <a:buSzPts val="2400"/>
              <a:buChar char="•"/>
            </a:pPr>
            <a:r>
              <a:rPr b="1" lang="en-US" sz="2400">
                <a:solidFill>
                  <a:srgbClr val="319997"/>
                </a:solidFill>
              </a:rPr>
              <a:t>integrity</a:t>
            </a:r>
            <a:endParaRPr sz="2400"/>
          </a:p>
          <a:p>
            <a:pPr indent="-229235" lvl="2" marL="1156335" marR="5080" rtl="0" algn="l">
              <a:lnSpc>
                <a:spcPct val="79500"/>
              </a:lnSpc>
              <a:spcBef>
                <a:spcPts val="509"/>
              </a:spcBef>
              <a:spcAft>
                <a:spcPts val="0"/>
              </a:spcAft>
              <a:buClr>
                <a:srgbClr val="319997"/>
              </a:buClr>
              <a:buSzPts val="2400"/>
              <a:buFont typeface="Arial"/>
              <a:buChar char="•"/>
            </a:pPr>
            <a:r>
              <a:rPr lang="en-US" sz="2400">
                <a:solidFill>
                  <a:srgbClr val="319997"/>
                </a:solidFill>
              </a:rPr>
              <a:t>Data Integrity: </a:t>
            </a:r>
            <a:r>
              <a:rPr lang="en-US" sz="2400"/>
              <a:t>assurance that information has not </a:t>
            </a:r>
            <a:br>
              <a:rPr lang="en-US" sz="2400"/>
            </a:br>
            <a:r>
              <a:rPr lang="en-US" sz="2400"/>
              <a:t>been tampered with or corrupted  between the source </a:t>
            </a:r>
            <a:br>
              <a:rPr lang="en-US" sz="2400"/>
            </a:br>
            <a:r>
              <a:rPr lang="en-US" sz="2400"/>
              <a:t>and the end user</a:t>
            </a:r>
            <a:endParaRPr/>
          </a:p>
          <a:p>
            <a:pPr indent="-229235" lvl="2" marL="1156335" marR="546100" rtl="0" algn="l">
              <a:lnSpc>
                <a:spcPct val="80300"/>
              </a:lnSpc>
              <a:spcBef>
                <a:spcPts val="484"/>
              </a:spcBef>
              <a:spcAft>
                <a:spcPts val="0"/>
              </a:spcAft>
              <a:buClr>
                <a:srgbClr val="319997"/>
              </a:buClr>
              <a:buSzPts val="2400"/>
              <a:buFont typeface="Arial"/>
              <a:buChar char="•"/>
            </a:pPr>
            <a:r>
              <a:rPr lang="en-US" sz="2400">
                <a:solidFill>
                  <a:srgbClr val="319997"/>
                </a:solidFill>
              </a:rPr>
              <a:t>Source Integrity: </a:t>
            </a:r>
            <a:r>
              <a:rPr lang="en-US" sz="2400"/>
              <a:t>assurance that the  sender of the information is who it is  supposed to be</a:t>
            </a:r>
            <a:endParaRPr/>
          </a:p>
          <a:p>
            <a:pPr indent="-288925" lvl="1" marL="758190" rtl="0" algn="l">
              <a:lnSpc>
                <a:spcPct val="98958"/>
              </a:lnSpc>
              <a:spcBef>
                <a:spcPts val="480"/>
              </a:spcBef>
              <a:spcAft>
                <a:spcPts val="0"/>
              </a:spcAft>
              <a:buClr>
                <a:schemeClr val="dk1"/>
              </a:buClr>
              <a:buSzPts val="2400"/>
              <a:buFont typeface="Arial"/>
              <a:buChar char="–"/>
            </a:pPr>
            <a:r>
              <a:rPr lang="en-US" sz="2400"/>
              <a:t>Maintain information </a:t>
            </a:r>
            <a:r>
              <a:rPr b="1" lang="en-US" sz="2400">
                <a:solidFill>
                  <a:srgbClr val="319997"/>
                </a:solidFill>
              </a:rPr>
              <a:t>availability</a:t>
            </a:r>
            <a:endParaRPr sz="2400">
              <a:solidFill>
                <a:srgbClr val="319997"/>
              </a:solidFill>
            </a:endParaRPr>
          </a:p>
          <a:p>
            <a:pPr indent="-229235" lvl="2" marL="1156335" marR="278765" rtl="0" algn="l">
              <a:lnSpc>
                <a:spcPct val="79600"/>
              </a:lnSpc>
              <a:spcBef>
                <a:spcPts val="505"/>
              </a:spcBef>
              <a:spcAft>
                <a:spcPts val="0"/>
              </a:spcAft>
              <a:buClr>
                <a:schemeClr val="dk1"/>
              </a:buClr>
              <a:buSzPts val="2400"/>
              <a:buFont typeface="Arial"/>
              <a:buChar char="•"/>
            </a:pPr>
            <a:r>
              <a:rPr lang="en-US" sz="2400"/>
              <a:t>Ensuring data is accessible by approved  users when needed</a:t>
            </a:r>
            <a:endParaRPr/>
          </a:p>
        </p:txBody>
      </p:sp>
      <p:sp>
        <p:nvSpPr>
          <p:cNvPr id="137" name="Google Shape;137;p18"/>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The CIA Triad (Review)</a:t>
            </a:r>
            <a:endParaRPr sz="3350"/>
          </a:p>
        </p:txBody>
      </p:sp>
      <p:pic>
        <p:nvPicPr>
          <p:cNvPr id="138" name="Google Shape;138;p18"/>
          <p:cNvPicPr preferRelativeResize="0"/>
          <p:nvPr/>
        </p:nvPicPr>
        <p:blipFill rotWithShape="1">
          <a:blip r:embed="rId3">
            <a:alphaModFix/>
          </a:blip>
          <a:srcRect b="0" l="0" r="0" t="0"/>
          <a:stretch/>
        </p:blipFill>
        <p:spPr>
          <a:xfrm>
            <a:off x="9220200" y="1524000"/>
            <a:ext cx="2124720" cy="2191738"/>
          </a:xfrm>
          <a:prstGeom prst="rect">
            <a:avLst/>
          </a:prstGeom>
          <a:noFill/>
          <a:ln>
            <a:noFill/>
          </a:ln>
        </p:spPr>
      </p:pic>
      <p:sp>
        <p:nvSpPr>
          <p:cNvPr id="139" name="Google Shape;139;p18"/>
          <p:cNvSpPr txBox="1"/>
          <p:nvPr/>
        </p:nvSpPr>
        <p:spPr>
          <a:xfrm>
            <a:off x="3505200" y="6324600"/>
            <a:ext cx="3578860" cy="167354"/>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Source: </a:t>
            </a:r>
            <a:r>
              <a:rPr b="0" i="0" lang="en-US" sz="1000" u="sng" cap="none" strike="noStrike">
                <a:solidFill>
                  <a:schemeClr val="hlink"/>
                </a:solidFill>
                <a:latin typeface="Calibri"/>
                <a:ea typeface="Calibri"/>
                <a:cs typeface="Calibri"/>
                <a:sym typeface="Calibri"/>
                <a:hlinkClick r:id="rId4"/>
              </a:rPr>
              <a:t>http://www.techrepublic.com/blog/it-security/the-cia-triad/</a:t>
            </a:r>
            <a:endParaRPr b="0" i="0" sz="1000" u="none" cap="none" strike="noStrike">
              <a:solidFill>
                <a:schemeClr val="dk1"/>
              </a:solidFill>
              <a:latin typeface="Calibri"/>
              <a:ea typeface="Calibri"/>
              <a:cs typeface="Calibri"/>
              <a:sym typeface="Calibri"/>
            </a:endParaRPr>
          </a:p>
        </p:txBody>
      </p:sp>
      <p:sp>
        <p:nvSpPr>
          <p:cNvPr id="140" name="Google Shape;140;p18"/>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File Permissions</a:t>
            </a:r>
            <a:endParaRPr sz="3350"/>
          </a:p>
        </p:txBody>
      </p:sp>
      <p:sp>
        <p:nvSpPr>
          <p:cNvPr id="146" name="Google Shape;146;p19"/>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9234" lvl="0" marL="241300" rtl="0" algn="l">
              <a:spcBef>
                <a:spcPts val="0"/>
              </a:spcBef>
              <a:spcAft>
                <a:spcPts val="0"/>
              </a:spcAft>
              <a:buClr>
                <a:schemeClr val="dk1"/>
              </a:buClr>
              <a:buSzPts val="2800"/>
              <a:buFont typeface="Arial"/>
              <a:buChar char="•"/>
            </a:pPr>
            <a:r>
              <a:rPr lang="en-US" sz="2800"/>
              <a:t>Important tool for ensuring data </a:t>
            </a:r>
            <a:r>
              <a:rPr lang="en-US" sz="2800">
                <a:solidFill>
                  <a:srgbClr val="319997"/>
                </a:solidFill>
              </a:rPr>
              <a:t>integrity</a:t>
            </a:r>
            <a:r>
              <a:rPr lang="en-US" sz="2800">
                <a:solidFill>
                  <a:srgbClr val="231CC4"/>
                </a:solidFill>
              </a:rPr>
              <a:t> </a:t>
            </a:r>
            <a:r>
              <a:rPr lang="en-US" sz="2800"/>
              <a:t>and </a:t>
            </a:r>
            <a:r>
              <a:rPr lang="en-US" sz="2800">
                <a:solidFill>
                  <a:srgbClr val="319997"/>
                </a:solidFill>
              </a:rPr>
              <a:t>confidentiality</a:t>
            </a:r>
            <a:endParaRPr sz="2800">
              <a:solidFill>
                <a:srgbClr val="319997"/>
              </a:solidFill>
            </a:endParaRPr>
          </a:p>
          <a:p>
            <a:pPr indent="-229234" lvl="0" marL="241300" rtl="0" algn="l">
              <a:spcBef>
                <a:spcPts val="1130"/>
              </a:spcBef>
              <a:spcAft>
                <a:spcPts val="0"/>
              </a:spcAft>
              <a:buClr>
                <a:schemeClr val="dk1"/>
              </a:buClr>
              <a:buSzPts val="2800"/>
              <a:buFont typeface="Arial"/>
              <a:buChar char="•"/>
            </a:pPr>
            <a:r>
              <a:rPr lang="en-US" sz="2800"/>
              <a:t>More customizable than the blanket set of permissions given to users by adding them to either the Users or Administrators group</a:t>
            </a:r>
            <a:endParaRPr sz="2800"/>
          </a:p>
          <a:p>
            <a:pPr indent="-229234" lvl="0" marL="241300" marR="170815" rtl="0" algn="l">
              <a:spcBef>
                <a:spcPts val="1225"/>
              </a:spcBef>
              <a:spcAft>
                <a:spcPts val="0"/>
              </a:spcAft>
              <a:buClr>
                <a:schemeClr val="dk1"/>
              </a:buClr>
              <a:buSzPts val="2800"/>
              <a:buFont typeface="Arial"/>
              <a:buChar char="•"/>
            </a:pPr>
            <a:r>
              <a:rPr lang="en-US" sz="2800"/>
              <a:t>Use to restrict access or editing rights to specific data on shared  resources</a:t>
            </a:r>
            <a:endParaRPr sz="2800"/>
          </a:p>
          <a:p>
            <a:pPr indent="-229234" lvl="0" marL="241300" rtl="0" algn="l">
              <a:spcBef>
                <a:spcPts val="1045"/>
              </a:spcBef>
              <a:spcAft>
                <a:spcPts val="0"/>
              </a:spcAft>
              <a:buClr>
                <a:schemeClr val="dk1"/>
              </a:buClr>
              <a:buSzPts val="2800"/>
              <a:buFont typeface="Arial"/>
              <a:buChar char="•"/>
            </a:pPr>
            <a:r>
              <a:rPr lang="en-US" sz="2800"/>
              <a:t>Can be customized by individual user or by user group</a:t>
            </a:r>
            <a:endParaRPr sz="2400"/>
          </a:p>
        </p:txBody>
      </p:sp>
      <p:sp>
        <p:nvSpPr>
          <p:cNvPr id="147" name="Google Shape;147;p19"/>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File Permissions</a:t>
            </a:r>
            <a:endParaRPr sz="3350"/>
          </a:p>
        </p:txBody>
      </p:sp>
      <p:sp>
        <p:nvSpPr>
          <p:cNvPr id="153" name="Google Shape;153;p20"/>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41300" rtl="0" algn="l">
              <a:spcBef>
                <a:spcPts val="0"/>
              </a:spcBef>
              <a:spcAft>
                <a:spcPts val="0"/>
              </a:spcAft>
              <a:buClr>
                <a:schemeClr val="dk1"/>
              </a:buClr>
              <a:buSzPts val="2800"/>
              <a:buFont typeface="Arial"/>
              <a:buChar char="•"/>
            </a:pPr>
            <a:r>
              <a:rPr lang="en-US" sz="2800"/>
              <a:t>Restrict access or editing rights to data on shared resources</a:t>
            </a:r>
            <a:endParaRPr sz="2800"/>
          </a:p>
          <a:p>
            <a:pPr indent="-228600" lvl="0" marL="241300" rtl="0" algn="l">
              <a:spcBef>
                <a:spcPts val="530"/>
              </a:spcBef>
              <a:spcAft>
                <a:spcPts val="0"/>
              </a:spcAft>
              <a:buClr>
                <a:schemeClr val="dk1"/>
              </a:buClr>
              <a:buSzPts val="2800"/>
              <a:buFont typeface="Arial"/>
              <a:buChar char="•"/>
            </a:pPr>
            <a:r>
              <a:rPr lang="en-US" sz="2800"/>
              <a:t>Types of permissions:</a:t>
            </a:r>
            <a:endParaRPr sz="2800"/>
          </a:p>
          <a:p>
            <a:pPr indent="-517524" lvl="1" marL="986789" rtl="0" algn="l">
              <a:spcBef>
                <a:spcPts val="580"/>
              </a:spcBef>
              <a:spcAft>
                <a:spcPts val="0"/>
              </a:spcAft>
              <a:buClr>
                <a:srgbClr val="319997"/>
              </a:buClr>
              <a:buSzPts val="3200"/>
              <a:buAutoNum type="arabicPeriod"/>
            </a:pPr>
            <a:r>
              <a:rPr lang="en-US" sz="3200">
                <a:solidFill>
                  <a:srgbClr val="319997"/>
                </a:solidFill>
              </a:rPr>
              <a:t>Full Control</a:t>
            </a:r>
            <a:endParaRPr sz="3200">
              <a:solidFill>
                <a:srgbClr val="319997"/>
              </a:solidFill>
            </a:endParaRPr>
          </a:p>
          <a:p>
            <a:pPr indent="-517524" lvl="1" marL="986789" rtl="0" algn="l">
              <a:spcBef>
                <a:spcPts val="580"/>
              </a:spcBef>
              <a:spcAft>
                <a:spcPts val="0"/>
              </a:spcAft>
              <a:buClr>
                <a:srgbClr val="319997"/>
              </a:buClr>
              <a:buSzPts val="3200"/>
              <a:buAutoNum type="arabicPeriod"/>
            </a:pPr>
            <a:r>
              <a:rPr lang="en-US" sz="3200">
                <a:solidFill>
                  <a:srgbClr val="319997"/>
                </a:solidFill>
              </a:rPr>
              <a:t>Modify</a:t>
            </a:r>
            <a:endParaRPr sz="3200">
              <a:solidFill>
                <a:srgbClr val="319997"/>
              </a:solidFill>
            </a:endParaRPr>
          </a:p>
          <a:p>
            <a:pPr indent="-517524" lvl="1" marL="986789" rtl="0" algn="l">
              <a:spcBef>
                <a:spcPts val="580"/>
              </a:spcBef>
              <a:spcAft>
                <a:spcPts val="0"/>
              </a:spcAft>
              <a:buClr>
                <a:srgbClr val="319997"/>
              </a:buClr>
              <a:buSzPts val="3200"/>
              <a:buAutoNum type="arabicPeriod"/>
            </a:pPr>
            <a:r>
              <a:rPr lang="en-US" sz="3200">
                <a:solidFill>
                  <a:srgbClr val="319997"/>
                </a:solidFill>
              </a:rPr>
              <a:t>Read &amp; Execute</a:t>
            </a:r>
            <a:endParaRPr sz="3200">
              <a:solidFill>
                <a:srgbClr val="319997"/>
              </a:solidFill>
            </a:endParaRPr>
          </a:p>
          <a:p>
            <a:pPr indent="-517524" lvl="1" marL="986789" rtl="0" algn="l">
              <a:spcBef>
                <a:spcPts val="575"/>
              </a:spcBef>
              <a:spcAft>
                <a:spcPts val="0"/>
              </a:spcAft>
              <a:buClr>
                <a:srgbClr val="319997"/>
              </a:buClr>
              <a:buSzPts val="3200"/>
              <a:buAutoNum type="arabicPeriod"/>
            </a:pPr>
            <a:r>
              <a:rPr lang="en-US" sz="3200">
                <a:solidFill>
                  <a:srgbClr val="319997"/>
                </a:solidFill>
              </a:rPr>
              <a:t>List Folder Contents</a:t>
            </a:r>
            <a:endParaRPr sz="3200">
              <a:solidFill>
                <a:srgbClr val="319997"/>
              </a:solidFill>
            </a:endParaRPr>
          </a:p>
          <a:p>
            <a:pPr indent="-517524" lvl="1" marL="986789" rtl="0" algn="l">
              <a:spcBef>
                <a:spcPts val="580"/>
              </a:spcBef>
              <a:spcAft>
                <a:spcPts val="0"/>
              </a:spcAft>
              <a:buClr>
                <a:srgbClr val="319997"/>
              </a:buClr>
              <a:buSzPts val="3200"/>
              <a:buAutoNum type="arabicPeriod"/>
            </a:pPr>
            <a:r>
              <a:rPr lang="en-US" sz="3200">
                <a:solidFill>
                  <a:srgbClr val="319997"/>
                </a:solidFill>
              </a:rPr>
              <a:t>Write</a:t>
            </a:r>
            <a:endParaRPr sz="3200">
              <a:solidFill>
                <a:srgbClr val="319997"/>
              </a:solidFill>
            </a:endParaRPr>
          </a:p>
          <a:p>
            <a:pPr indent="-517524" lvl="1" marL="986789" rtl="0" algn="l">
              <a:spcBef>
                <a:spcPts val="580"/>
              </a:spcBef>
              <a:spcAft>
                <a:spcPts val="0"/>
              </a:spcAft>
              <a:buClr>
                <a:srgbClr val="319997"/>
              </a:buClr>
              <a:buSzPts val="3200"/>
              <a:buAutoNum type="arabicPeriod"/>
            </a:pPr>
            <a:r>
              <a:rPr lang="en-US" sz="3200">
                <a:solidFill>
                  <a:srgbClr val="319997"/>
                </a:solidFill>
              </a:rPr>
              <a:t>Read</a:t>
            </a:r>
            <a:endParaRPr sz="3200">
              <a:solidFill>
                <a:srgbClr val="319997"/>
              </a:solidFill>
            </a:endParaRPr>
          </a:p>
          <a:p>
            <a:pPr indent="-88900" lvl="0" marL="228600" rtl="0" algn="l">
              <a:spcBef>
                <a:spcPts val="440"/>
              </a:spcBef>
              <a:spcAft>
                <a:spcPts val="0"/>
              </a:spcAft>
              <a:buClr>
                <a:schemeClr val="dk1"/>
              </a:buClr>
              <a:buSzPts val="2200"/>
              <a:buNone/>
            </a:pPr>
            <a:r>
              <a:t/>
            </a:r>
            <a:endParaRPr/>
          </a:p>
        </p:txBody>
      </p:sp>
      <p:sp>
        <p:nvSpPr>
          <p:cNvPr id="154" name="Google Shape;154;p20"/>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Types of File Permissions</a:t>
            </a:r>
            <a:endParaRPr sz="3350"/>
          </a:p>
        </p:txBody>
      </p:sp>
      <p:sp>
        <p:nvSpPr>
          <p:cNvPr id="160" name="Google Shape;160;p21"/>
          <p:cNvSpPr txBox="1"/>
          <p:nvPr>
            <p:ph idx="1" type="body"/>
          </p:nvPr>
        </p:nvSpPr>
        <p:spPr>
          <a:xfrm>
            <a:off x="731520" y="1295401"/>
            <a:ext cx="10728960" cy="4848016"/>
          </a:xfrm>
          <a:prstGeom prst="rect">
            <a:avLst/>
          </a:prstGeom>
          <a:noFill/>
          <a:ln>
            <a:noFill/>
          </a:ln>
        </p:spPr>
        <p:txBody>
          <a:bodyPr anchorCtr="0" anchor="t" bIns="45700" lIns="91425" spcFirstLastPara="1" rIns="91425" wrap="square" tIns="45700">
            <a:noAutofit/>
          </a:bodyPr>
          <a:lstStyle/>
          <a:p>
            <a:pPr indent="-342900" lvl="0" marL="354013" rtl="0" algn="l">
              <a:spcBef>
                <a:spcPts val="0"/>
              </a:spcBef>
              <a:spcAft>
                <a:spcPts val="0"/>
              </a:spcAft>
              <a:buClr>
                <a:srgbClr val="319997"/>
              </a:buClr>
              <a:buSzPts val="2000"/>
              <a:buChar char="•"/>
            </a:pPr>
            <a:r>
              <a:rPr lang="en-US" sz="2000">
                <a:solidFill>
                  <a:srgbClr val="319997"/>
                </a:solidFill>
              </a:rPr>
              <a:t>Full Control</a:t>
            </a:r>
            <a:endParaRPr sz="2000"/>
          </a:p>
          <a:p>
            <a:pPr indent="-342900" lvl="1" marL="868363" rtl="0" algn="l">
              <a:spcBef>
                <a:spcPts val="305"/>
              </a:spcBef>
              <a:spcAft>
                <a:spcPts val="0"/>
              </a:spcAft>
              <a:buClr>
                <a:schemeClr val="dk1"/>
              </a:buClr>
              <a:buSzPts val="2000"/>
              <a:buChar char="–"/>
            </a:pPr>
            <a:r>
              <a:rPr lang="en-US" sz="2000"/>
              <a:t> Administrator level access</a:t>
            </a:r>
            <a:endParaRPr/>
          </a:p>
          <a:p>
            <a:pPr indent="-342900" lvl="1" marL="868363" rtl="0" algn="l">
              <a:spcBef>
                <a:spcPts val="320"/>
              </a:spcBef>
              <a:spcAft>
                <a:spcPts val="0"/>
              </a:spcAft>
              <a:buClr>
                <a:schemeClr val="dk1"/>
              </a:buClr>
              <a:buSzPts val="2000"/>
              <a:buChar char="–"/>
            </a:pPr>
            <a:r>
              <a:rPr lang="en-US" sz="2000"/>
              <a:t>Users can make every possible change to a selected file or the contents of a selected folder</a:t>
            </a:r>
            <a:endParaRPr/>
          </a:p>
          <a:p>
            <a:pPr indent="-342900" lvl="0" marL="354013" rtl="0" algn="l">
              <a:spcBef>
                <a:spcPts val="280"/>
              </a:spcBef>
              <a:spcAft>
                <a:spcPts val="0"/>
              </a:spcAft>
              <a:buClr>
                <a:srgbClr val="319997"/>
              </a:buClr>
              <a:buSzPts val="2000"/>
              <a:buChar char="•"/>
            </a:pPr>
            <a:r>
              <a:rPr lang="en-US" sz="2000">
                <a:solidFill>
                  <a:srgbClr val="319997"/>
                </a:solidFill>
              </a:rPr>
              <a:t>Modify</a:t>
            </a:r>
            <a:endParaRPr sz="2000"/>
          </a:p>
          <a:p>
            <a:pPr indent="-342900" lvl="1" marL="868363" rtl="0" algn="l">
              <a:spcBef>
                <a:spcPts val="300"/>
              </a:spcBef>
              <a:spcAft>
                <a:spcPts val="0"/>
              </a:spcAft>
              <a:buClr>
                <a:schemeClr val="dk1"/>
              </a:buClr>
              <a:buSzPts val="2000"/>
              <a:buChar char="–"/>
            </a:pPr>
            <a:r>
              <a:rPr lang="en-US" sz="2000"/>
              <a:t>Allows users to change a file’s content, but not its ownership</a:t>
            </a:r>
            <a:endParaRPr sz="2000"/>
          </a:p>
          <a:p>
            <a:pPr indent="-342900" lvl="1" marL="868363" rtl="0" algn="l">
              <a:spcBef>
                <a:spcPts val="325"/>
              </a:spcBef>
              <a:spcAft>
                <a:spcPts val="0"/>
              </a:spcAft>
              <a:buClr>
                <a:schemeClr val="dk1"/>
              </a:buClr>
              <a:buSzPts val="2000"/>
              <a:buChar char="–"/>
            </a:pPr>
            <a:r>
              <a:rPr lang="en-US" sz="2000"/>
              <a:t>Users cannot delete the file</a:t>
            </a:r>
            <a:endParaRPr sz="2000"/>
          </a:p>
          <a:p>
            <a:pPr indent="-342900" lvl="0" marL="354013" rtl="0" algn="l">
              <a:spcBef>
                <a:spcPts val="275"/>
              </a:spcBef>
              <a:spcAft>
                <a:spcPts val="0"/>
              </a:spcAft>
              <a:buClr>
                <a:srgbClr val="319997"/>
              </a:buClr>
              <a:buSzPts val="2000"/>
              <a:buChar char="•"/>
            </a:pPr>
            <a:r>
              <a:rPr lang="en-US" sz="2000">
                <a:solidFill>
                  <a:srgbClr val="319997"/>
                </a:solidFill>
              </a:rPr>
              <a:t>Read &amp; Execute</a:t>
            </a:r>
            <a:endParaRPr sz="2000"/>
          </a:p>
          <a:p>
            <a:pPr indent="-342900" lvl="1" marL="868363" rtl="0" algn="l">
              <a:spcBef>
                <a:spcPts val="305"/>
              </a:spcBef>
              <a:spcAft>
                <a:spcPts val="0"/>
              </a:spcAft>
              <a:buClr>
                <a:schemeClr val="dk1"/>
              </a:buClr>
              <a:buSzPts val="2000"/>
              <a:buChar char="–"/>
            </a:pPr>
            <a:r>
              <a:rPr lang="en-US" sz="2000"/>
              <a:t>Allows users to open and run programs</a:t>
            </a:r>
            <a:endParaRPr/>
          </a:p>
          <a:p>
            <a:pPr indent="-215900" lvl="1" marL="868363" rtl="0" algn="l">
              <a:spcBef>
                <a:spcPts val="305"/>
              </a:spcBef>
              <a:spcAft>
                <a:spcPts val="0"/>
              </a:spcAft>
              <a:buClr>
                <a:schemeClr val="dk1"/>
              </a:buClr>
              <a:buSzPts val="2000"/>
              <a:buNone/>
            </a:pPr>
            <a:r>
              <a:t/>
            </a:r>
            <a:endParaRPr sz="2000"/>
          </a:p>
          <a:p>
            <a:pPr indent="0" lvl="1" marL="525463" rtl="0" algn="l">
              <a:spcBef>
                <a:spcPts val="305"/>
              </a:spcBef>
              <a:spcAft>
                <a:spcPts val="0"/>
              </a:spcAft>
              <a:buClr>
                <a:schemeClr val="dk1"/>
              </a:buClr>
              <a:buSzPts val="2000"/>
              <a:buNone/>
            </a:pPr>
            <a:r>
              <a:t/>
            </a:r>
            <a:endParaRPr sz="2000"/>
          </a:p>
          <a:p>
            <a:pPr indent="0" lvl="1" marL="525463" rtl="0" algn="l">
              <a:spcBef>
                <a:spcPts val="305"/>
              </a:spcBef>
              <a:spcAft>
                <a:spcPts val="0"/>
              </a:spcAft>
              <a:buClr>
                <a:schemeClr val="dk1"/>
              </a:buClr>
              <a:buSzPts val="2000"/>
              <a:buNone/>
            </a:pPr>
            <a:r>
              <a:t/>
            </a:r>
            <a:endParaRPr sz="2000"/>
          </a:p>
          <a:p>
            <a:pPr indent="-342900" lvl="0" marL="354013" rtl="0" algn="l">
              <a:spcBef>
                <a:spcPts val="275"/>
              </a:spcBef>
              <a:spcAft>
                <a:spcPts val="0"/>
              </a:spcAft>
              <a:buClr>
                <a:srgbClr val="319997"/>
              </a:buClr>
              <a:buSzPts val="2000"/>
              <a:buChar char="•"/>
            </a:pPr>
            <a:r>
              <a:rPr lang="en-US" sz="2000">
                <a:solidFill>
                  <a:srgbClr val="319997"/>
                </a:solidFill>
              </a:rPr>
              <a:t>List Folder Contents</a:t>
            </a:r>
            <a:endParaRPr sz="2000"/>
          </a:p>
          <a:p>
            <a:pPr indent="-342900" lvl="1" marL="868363" rtl="0" algn="l">
              <a:spcBef>
                <a:spcPts val="335"/>
              </a:spcBef>
              <a:spcAft>
                <a:spcPts val="0"/>
              </a:spcAft>
              <a:buClr>
                <a:schemeClr val="dk1"/>
              </a:buClr>
              <a:buSzPts val="2000"/>
              <a:buChar char="–"/>
            </a:pPr>
            <a:r>
              <a:rPr lang="en-US" sz="2000"/>
              <a:t>Allows users to view the names of files stored in the selected folder</a:t>
            </a:r>
            <a:endParaRPr sz="2000"/>
          </a:p>
          <a:p>
            <a:pPr indent="-342900" lvl="0" marL="354013" rtl="0" algn="l">
              <a:spcBef>
                <a:spcPts val="280"/>
              </a:spcBef>
              <a:spcAft>
                <a:spcPts val="0"/>
              </a:spcAft>
              <a:buClr>
                <a:srgbClr val="319997"/>
              </a:buClr>
              <a:buSzPts val="2000"/>
              <a:buChar char="•"/>
            </a:pPr>
            <a:r>
              <a:rPr lang="en-US" sz="2000">
                <a:solidFill>
                  <a:srgbClr val="319997"/>
                </a:solidFill>
              </a:rPr>
              <a:t>Write</a:t>
            </a:r>
            <a:endParaRPr sz="2000"/>
          </a:p>
          <a:p>
            <a:pPr indent="-342900" lvl="1" marL="868363" rtl="0" algn="l">
              <a:spcBef>
                <a:spcPts val="340"/>
              </a:spcBef>
              <a:spcAft>
                <a:spcPts val="0"/>
              </a:spcAft>
              <a:buClr>
                <a:schemeClr val="dk1"/>
              </a:buClr>
              <a:buSzPts val="2000"/>
              <a:buChar char="–"/>
            </a:pPr>
            <a:r>
              <a:rPr lang="en-US" sz="2000"/>
              <a:t>Allows users to make changes to a file and overwrite existing content</a:t>
            </a:r>
            <a:endParaRPr/>
          </a:p>
          <a:p>
            <a:pPr indent="-342900" lvl="0" marL="354013" rtl="0" algn="l">
              <a:spcBef>
                <a:spcPts val="280"/>
              </a:spcBef>
              <a:spcAft>
                <a:spcPts val="0"/>
              </a:spcAft>
              <a:buClr>
                <a:srgbClr val="319997"/>
              </a:buClr>
              <a:buSzPts val="2000"/>
              <a:buChar char="•"/>
            </a:pPr>
            <a:r>
              <a:rPr lang="en-US" sz="2000">
                <a:solidFill>
                  <a:srgbClr val="319997"/>
                </a:solidFill>
              </a:rPr>
              <a:t>Read</a:t>
            </a:r>
            <a:endParaRPr sz="2000"/>
          </a:p>
          <a:p>
            <a:pPr indent="-342900" lvl="1" marL="868363" rtl="0" algn="l">
              <a:spcBef>
                <a:spcPts val="300"/>
              </a:spcBef>
              <a:spcAft>
                <a:spcPts val="0"/>
              </a:spcAft>
              <a:buClr>
                <a:schemeClr val="dk1"/>
              </a:buClr>
              <a:buSzPts val="2000"/>
              <a:buChar char="–"/>
            </a:pPr>
            <a:r>
              <a:rPr lang="en-US" sz="2000"/>
              <a:t>Allows users to view the attributes of a file or folder, but not edit it</a:t>
            </a:r>
            <a:endParaRPr sz="2000"/>
          </a:p>
        </p:txBody>
      </p:sp>
      <p:pic>
        <p:nvPicPr>
          <p:cNvPr id="161" name="Google Shape;161;p21"/>
          <p:cNvPicPr preferRelativeResize="0"/>
          <p:nvPr/>
        </p:nvPicPr>
        <p:blipFill rotWithShape="1">
          <a:blip r:embed="rId3">
            <a:alphaModFix/>
          </a:blip>
          <a:srcRect b="0" l="0" r="0" t="0"/>
          <a:stretch/>
        </p:blipFill>
        <p:spPr>
          <a:xfrm>
            <a:off x="7848600" y="4724400"/>
            <a:ext cx="1790177" cy="1755237"/>
          </a:xfrm>
          <a:prstGeom prst="rect">
            <a:avLst/>
          </a:prstGeom>
          <a:noFill/>
          <a:ln>
            <a:noFill/>
          </a:ln>
        </p:spPr>
      </p:pic>
      <p:sp>
        <p:nvSpPr>
          <p:cNvPr id="162" name="Google Shape;162;p21"/>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Inheritable Permissions</a:t>
            </a:r>
            <a:endParaRPr sz="3350"/>
          </a:p>
        </p:txBody>
      </p:sp>
      <p:sp>
        <p:nvSpPr>
          <p:cNvPr id="168" name="Google Shape;168;p22"/>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9234" lvl="0" marL="241300" marR="230504" rtl="0" algn="l">
              <a:lnSpc>
                <a:spcPct val="100299"/>
              </a:lnSpc>
              <a:spcBef>
                <a:spcPts val="0"/>
              </a:spcBef>
              <a:spcAft>
                <a:spcPts val="0"/>
              </a:spcAft>
              <a:buClr>
                <a:schemeClr val="dk1"/>
              </a:buClr>
              <a:buSzPts val="2400"/>
              <a:buFont typeface="Arial"/>
              <a:buChar char="•"/>
            </a:pPr>
            <a:r>
              <a:rPr lang="en-US" sz="2400"/>
              <a:t>By default, objects within a folder (known as child objects) inherit  permission settings from their containing folder (known as the  parent object)</a:t>
            </a:r>
            <a:endParaRPr sz="2400"/>
          </a:p>
          <a:p>
            <a:pPr indent="-229234" lvl="0" marL="241300" rtl="0" algn="l">
              <a:lnSpc>
                <a:spcPct val="109791"/>
              </a:lnSpc>
              <a:spcBef>
                <a:spcPts val="1140"/>
              </a:spcBef>
              <a:spcAft>
                <a:spcPts val="0"/>
              </a:spcAft>
              <a:buClr>
                <a:schemeClr val="dk1"/>
              </a:buClr>
              <a:buSzPts val="2400"/>
              <a:buFont typeface="Arial"/>
              <a:buChar char="•"/>
            </a:pPr>
            <a:r>
              <a:rPr lang="en-US" sz="2400"/>
              <a:t>You can turn off inheritable permissions and customize who gets</a:t>
            </a:r>
            <a:endParaRPr sz="2400"/>
          </a:p>
          <a:p>
            <a:pPr indent="-228600" lvl="0" marL="241300" rtl="0" algn="l">
              <a:lnSpc>
                <a:spcPct val="109791"/>
              </a:lnSpc>
              <a:spcBef>
                <a:spcPts val="480"/>
              </a:spcBef>
              <a:spcAft>
                <a:spcPts val="0"/>
              </a:spcAft>
              <a:buClr>
                <a:schemeClr val="dk1"/>
              </a:buClr>
              <a:buSzPts val="2400"/>
              <a:buChar char="•"/>
            </a:pPr>
            <a:r>
              <a:rPr lang="en-US" sz="2400"/>
              <a:t>what kind of access to certain folders, subfolders, or documents</a:t>
            </a:r>
            <a:endParaRPr sz="2400"/>
          </a:p>
          <a:p>
            <a:pPr indent="-229234" lvl="0" marL="241300" marR="264160" rtl="0" algn="l">
              <a:spcBef>
                <a:spcPts val="1145"/>
              </a:spcBef>
              <a:spcAft>
                <a:spcPts val="0"/>
              </a:spcAft>
              <a:buClr>
                <a:schemeClr val="dk1"/>
              </a:buClr>
              <a:buSzPts val="2400"/>
              <a:buFont typeface="Arial"/>
              <a:buChar char="•"/>
            </a:pPr>
            <a:r>
              <a:rPr lang="en-US" sz="2400"/>
              <a:t>Depending on how many users need access to a sensitive file or  folder and how many of the files in a folder need to be restricted,  there are several ways to apply permissions</a:t>
            </a:r>
            <a:endParaRPr sz="2400"/>
          </a:p>
          <a:p>
            <a:pPr indent="-229234" lvl="1" marL="755650" marR="264160" rtl="0" algn="l">
              <a:spcBef>
                <a:spcPts val="1145"/>
              </a:spcBef>
              <a:spcAft>
                <a:spcPts val="0"/>
              </a:spcAft>
              <a:buClr>
                <a:schemeClr val="dk1"/>
              </a:buClr>
              <a:buSzPts val="1800"/>
              <a:buFont typeface="Arial"/>
              <a:buChar char="•"/>
            </a:pPr>
            <a:r>
              <a:rPr lang="en-US" sz="1800"/>
              <a:t>Example: If you want certain users or groups to be denied access to </a:t>
            </a:r>
            <a:r>
              <a:rPr i="1" lang="en-US" sz="1800"/>
              <a:t>all but a few </a:t>
            </a:r>
            <a:r>
              <a:rPr lang="en-US" sz="1800"/>
              <a:t>files  within a folder, it is quickest to apply a restrictive permission setting to the  parent object (folder). Once you have denied those users’ access to all of the files  in the folder, you can go to the individual files you do want them to have access  to and override the permissions those files inherited from the parent folder.</a:t>
            </a:r>
            <a:endParaRPr sz="1800"/>
          </a:p>
        </p:txBody>
      </p:sp>
      <p:sp>
        <p:nvSpPr>
          <p:cNvPr id="169" name="Google Shape;169;p22"/>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717968" y="231653"/>
            <a:ext cx="9783777" cy="578802"/>
          </a:xfrm>
          <a:prstGeom prst="rect">
            <a:avLst/>
          </a:prstGeom>
          <a:noFill/>
          <a:ln>
            <a:noFill/>
          </a:ln>
        </p:spPr>
        <p:txBody>
          <a:bodyPr anchorCtr="0" anchor="ctr" bIns="0" lIns="0" spcFirstLastPara="1" rIns="0" wrap="square" tIns="17125">
            <a:spAutoFit/>
          </a:bodyPr>
          <a:lstStyle/>
          <a:p>
            <a:pPr indent="0" lvl="0" marL="12700" rtl="0" algn="l">
              <a:spcBef>
                <a:spcPts val="0"/>
              </a:spcBef>
              <a:spcAft>
                <a:spcPts val="0"/>
              </a:spcAft>
              <a:buNone/>
            </a:pPr>
            <a:r>
              <a:rPr b="0" lang="en-US" sz="3350"/>
              <a:t>Sharing Drives</a:t>
            </a:r>
            <a:endParaRPr sz="3350"/>
          </a:p>
        </p:txBody>
      </p:sp>
      <p:sp>
        <p:nvSpPr>
          <p:cNvPr id="176" name="Google Shape;176;p23"/>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41300" rtl="0" algn="just">
              <a:spcBef>
                <a:spcPts val="0"/>
              </a:spcBef>
              <a:spcAft>
                <a:spcPts val="0"/>
              </a:spcAft>
              <a:buClr>
                <a:schemeClr val="dk1"/>
              </a:buClr>
              <a:buSzPts val="2000"/>
              <a:buFont typeface="Arial"/>
              <a:buChar char="•"/>
            </a:pPr>
            <a:r>
              <a:rPr lang="en-US" sz="2000"/>
              <a:t>You can share an entire network’s files by sharing its drives</a:t>
            </a:r>
            <a:endParaRPr sz="2000"/>
          </a:p>
          <a:p>
            <a:pPr indent="-228600" lvl="0" marL="241300" rtl="0" algn="just">
              <a:spcBef>
                <a:spcPts val="480"/>
              </a:spcBef>
              <a:spcAft>
                <a:spcPts val="0"/>
              </a:spcAft>
              <a:buClr>
                <a:schemeClr val="dk1"/>
              </a:buClr>
              <a:buSzPts val="2000"/>
              <a:buFont typeface="Arial"/>
              <a:buChar char="•"/>
            </a:pPr>
            <a:r>
              <a:rPr lang="en-US" sz="2000"/>
              <a:t>Generally not a good idea – Anyone could see or modify your files</a:t>
            </a:r>
            <a:endParaRPr/>
          </a:p>
          <a:p>
            <a:pPr indent="-228600" lvl="0" marL="241300" rtl="0" algn="just">
              <a:spcBef>
                <a:spcPts val="480"/>
              </a:spcBef>
              <a:spcAft>
                <a:spcPts val="0"/>
              </a:spcAft>
              <a:buClr>
                <a:schemeClr val="dk1"/>
              </a:buClr>
              <a:buSzPts val="2000"/>
              <a:buFont typeface="Arial"/>
              <a:buChar char="•"/>
            </a:pPr>
            <a:r>
              <a:rPr lang="en-US" sz="2000"/>
              <a:t>To turn off Sharing Drives: </a:t>
            </a:r>
            <a:r>
              <a:rPr lang="en-US" sz="2000">
                <a:solidFill>
                  <a:srgbClr val="319997"/>
                </a:solidFill>
              </a:rPr>
              <a:t>Open File Explorer→ Click This PC→ Right Click  the Local Disk Drive → Share with → Advanced Sharing → Uncheck Share  this folder → Click OK</a:t>
            </a:r>
            <a:endParaRPr sz="2000">
              <a:solidFill>
                <a:srgbClr val="319997"/>
              </a:solidFill>
            </a:endParaRPr>
          </a:p>
          <a:p>
            <a:pPr indent="-127000" lvl="0" marL="228600" rtl="0" algn="l">
              <a:spcBef>
                <a:spcPts val="320"/>
              </a:spcBef>
              <a:spcAft>
                <a:spcPts val="0"/>
              </a:spcAft>
              <a:buClr>
                <a:schemeClr val="dk1"/>
              </a:buClr>
              <a:buSzPts val="1600"/>
              <a:buNone/>
            </a:pPr>
            <a:r>
              <a:t/>
            </a:r>
            <a:endParaRPr sz="1600"/>
          </a:p>
        </p:txBody>
      </p:sp>
      <p:grpSp>
        <p:nvGrpSpPr>
          <p:cNvPr id="177" name="Google Shape;177;p23"/>
          <p:cNvGrpSpPr/>
          <p:nvPr/>
        </p:nvGrpSpPr>
        <p:grpSpPr>
          <a:xfrm>
            <a:off x="2438400" y="3276600"/>
            <a:ext cx="3295597" cy="3064904"/>
            <a:chOff x="923544" y="2802636"/>
            <a:chExt cx="4018915" cy="3538854"/>
          </a:xfrm>
        </p:grpSpPr>
        <p:pic>
          <p:nvPicPr>
            <p:cNvPr id="178" name="Google Shape;178;p23"/>
            <p:cNvPicPr preferRelativeResize="0"/>
            <p:nvPr/>
          </p:nvPicPr>
          <p:blipFill rotWithShape="1">
            <a:blip r:embed="rId3">
              <a:alphaModFix/>
            </a:blip>
            <a:srcRect b="0" l="0" r="0" t="0"/>
            <a:stretch/>
          </p:blipFill>
          <p:spPr>
            <a:xfrm>
              <a:off x="928179" y="2807271"/>
              <a:ext cx="4009644" cy="3529584"/>
            </a:xfrm>
            <a:prstGeom prst="rect">
              <a:avLst/>
            </a:prstGeom>
            <a:noFill/>
            <a:ln cap="flat" cmpd="sng" w="9525">
              <a:solidFill>
                <a:schemeClr val="dk1"/>
              </a:solidFill>
              <a:prstDash val="solid"/>
              <a:round/>
              <a:headEnd len="sm" w="sm" type="none"/>
              <a:tailEnd len="sm" w="sm" type="none"/>
            </a:ln>
          </p:spPr>
        </p:pic>
        <p:sp>
          <p:nvSpPr>
            <p:cNvPr id="179" name="Google Shape;179;p23"/>
            <p:cNvSpPr/>
            <p:nvPr/>
          </p:nvSpPr>
          <p:spPr>
            <a:xfrm>
              <a:off x="923544" y="2802636"/>
              <a:ext cx="4018915" cy="3538854"/>
            </a:xfrm>
            <a:custGeom>
              <a:rect b="b" l="l" r="r" t="t"/>
              <a:pathLst>
                <a:path extrusionOk="0" h="3538854" w="4018915">
                  <a:moveTo>
                    <a:pt x="0" y="3538728"/>
                  </a:moveTo>
                  <a:lnTo>
                    <a:pt x="4018787" y="3538728"/>
                  </a:lnTo>
                  <a:lnTo>
                    <a:pt x="4018787" y="0"/>
                  </a:lnTo>
                  <a:lnTo>
                    <a:pt x="0" y="0"/>
                  </a:lnTo>
                  <a:lnTo>
                    <a:pt x="0" y="3538728"/>
                  </a:lnTo>
                  <a:close/>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23"/>
            <p:cNvSpPr/>
            <p:nvPr/>
          </p:nvSpPr>
          <p:spPr>
            <a:xfrm>
              <a:off x="1664208" y="3956241"/>
              <a:ext cx="3208433" cy="229190"/>
            </a:xfrm>
            <a:custGeom>
              <a:rect b="b" l="l" r="r" t="t"/>
              <a:pathLst>
                <a:path extrusionOk="0" h="169545" w="3159760">
                  <a:moveTo>
                    <a:pt x="0" y="28193"/>
                  </a:moveTo>
                  <a:lnTo>
                    <a:pt x="2208" y="17198"/>
                  </a:lnTo>
                  <a:lnTo>
                    <a:pt x="8239" y="8239"/>
                  </a:lnTo>
                  <a:lnTo>
                    <a:pt x="17198" y="2208"/>
                  </a:lnTo>
                  <a:lnTo>
                    <a:pt x="28193" y="0"/>
                  </a:lnTo>
                  <a:lnTo>
                    <a:pt x="3131058" y="0"/>
                  </a:lnTo>
                  <a:lnTo>
                    <a:pt x="3142053" y="2208"/>
                  </a:lnTo>
                  <a:lnTo>
                    <a:pt x="3151012" y="8239"/>
                  </a:lnTo>
                  <a:lnTo>
                    <a:pt x="3157043" y="17198"/>
                  </a:lnTo>
                  <a:lnTo>
                    <a:pt x="3159252" y="28193"/>
                  </a:lnTo>
                  <a:lnTo>
                    <a:pt x="3159252" y="140969"/>
                  </a:lnTo>
                  <a:lnTo>
                    <a:pt x="3157043" y="151965"/>
                  </a:lnTo>
                  <a:lnTo>
                    <a:pt x="3151012" y="160924"/>
                  </a:lnTo>
                  <a:lnTo>
                    <a:pt x="3142053" y="166955"/>
                  </a:lnTo>
                  <a:lnTo>
                    <a:pt x="3131058" y="169163"/>
                  </a:lnTo>
                  <a:lnTo>
                    <a:pt x="28193" y="169163"/>
                  </a:lnTo>
                  <a:lnTo>
                    <a:pt x="17198" y="166955"/>
                  </a:lnTo>
                  <a:lnTo>
                    <a:pt x="8239" y="160924"/>
                  </a:lnTo>
                  <a:lnTo>
                    <a:pt x="2208" y="151965"/>
                  </a:lnTo>
                  <a:lnTo>
                    <a:pt x="0" y="140969"/>
                  </a:lnTo>
                  <a:lnTo>
                    <a:pt x="0" y="28193"/>
                  </a:lnTo>
                  <a:close/>
                </a:path>
              </a:pathLst>
            </a:custGeom>
            <a:noFill/>
            <a:ln cap="flat" cmpd="sng" w="274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1" name="Google Shape;181;p23"/>
          <p:cNvGrpSpPr/>
          <p:nvPr/>
        </p:nvGrpSpPr>
        <p:grpSpPr>
          <a:xfrm>
            <a:off x="6690613" y="3231827"/>
            <a:ext cx="2982468" cy="3178116"/>
            <a:chOff x="6923532" y="2877801"/>
            <a:chExt cx="3314700" cy="3532142"/>
          </a:xfrm>
        </p:grpSpPr>
        <p:pic>
          <p:nvPicPr>
            <p:cNvPr id="182" name="Google Shape;182;p23"/>
            <p:cNvPicPr preferRelativeResize="0"/>
            <p:nvPr/>
          </p:nvPicPr>
          <p:blipFill rotWithShape="1">
            <a:blip r:embed="rId4">
              <a:alphaModFix/>
            </a:blip>
            <a:srcRect b="0" l="0" r="0" t="0"/>
            <a:stretch/>
          </p:blipFill>
          <p:spPr>
            <a:xfrm>
              <a:off x="6928104" y="2877801"/>
              <a:ext cx="3310128" cy="3532142"/>
            </a:xfrm>
            <a:prstGeom prst="rect">
              <a:avLst/>
            </a:prstGeom>
            <a:noFill/>
            <a:ln cap="flat" cmpd="sng" w="9525">
              <a:solidFill>
                <a:schemeClr val="dk1"/>
              </a:solidFill>
              <a:prstDash val="solid"/>
              <a:round/>
              <a:headEnd len="sm" w="sm" type="none"/>
              <a:tailEnd len="sm" w="sm" type="none"/>
            </a:ln>
          </p:spPr>
        </p:pic>
        <p:sp>
          <p:nvSpPr>
            <p:cNvPr id="183" name="Google Shape;183;p23"/>
            <p:cNvSpPr/>
            <p:nvPr/>
          </p:nvSpPr>
          <p:spPr>
            <a:xfrm>
              <a:off x="6923532" y="3200400"/>
              <a:ext cx="1153668" cy="2286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3"/>
            <p:cNvSpPr/>
            <p:nvPr/>
          </p:nvSpPr>
          <p:spPr>
            <a:xfrm>
              <a:off x="7772400" y="6096000"/>
              <a:ext cx="2400046" cy="240816"/>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5" name="Google Shape;185;p23"/>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1_Office Theme">
  <a:themeElements>
    <a:clrScheme name="Bernies Brief">
      <a:dk1>
        <a:srgbClr val="000000"/>
      </a:dk1>
      <a:lt1>
        <a:srgbClr val="FFFFFF"/>
      </a:lt1>
      <a:dk2>
        <a:srgbClr val="013F7F"/>
      </a:dk2>
      <a:lt2>
        <a:srgbClr val="001374"/>
      </a:lt2>
      <a:accent1>
        <a:srgbClr val="329998"/>
      </a:accent1>
      <a:accent2>
        <a:srgbClr val="494949"/>
      </a:accent2>
      <a:accent3>
        <a:srgbClr val="027EFF"/>
      </a:accent3>
      <a:accent4>
        <a:srgbClr val="241CC4"/>
      </a:accent4>
      <a:accent5>
        <a:srgbClr val="027EFF"/>
      </a:accent5>
      <a:accent6>
        <a:srgbClr val="81CFFF"/>
      </a:accent6>
      <a:hlink>
        <a:srgbClr val="005EC0"/>
      </a:hlink>
      <a:folHlink>
        <a:srgbClr val="005E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