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Gill Sans"/>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GillSans-bold.fntdata"/><Relationship Id="rId10" Type="http://schemas.openxmlformats.org/officeDocument/2006/relationships/slide" Target="slides/slide5.xml"/><Relationship Id="rId32" Type="http://schemas.openxmlformats.org/officeDocument/2006/relationships/font" Target="fonts/GillSans-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2" marL="342900" rtl="0" algn="l">
              <a:lnSpc>
                <a:spcPct val="120000"/>
              </a:lnSpc>
              <a:spcBef>
                <a:spcPts val="0"/>
              </a:spcBef>
              <a:spcAft>
                <a:spcPts val="0"/>
              </a:spcAft>
              <a:buClr>
                <a:schemeClr val="dk1"/>
              </a:buClr>
              <a:buSzPts val="2600"/>
              <a:buFont typeface="Calibri"/>
              <a:buNone/>
            </a:pPr>
            <a:r>
              <a:t/>
            </a:r>
            <a:endParaRPr sz="2600"/>
          </a:p>
        </p:txBody>
      </p:sp>
      <p:sp>
        <p:nvSpPr>
          <p:cNvPr id="232" name="Google Shape;23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10:notes"/>
          <p:cNvSpPr/>
          <p:nvPr>
            <p:ph idx="2" type="sldImg"/>
          </p:nvPr>
        </p:nvSpPr>
        <p:spPr>
          <a:xfrm>
            <a:off x="1465263" y="995363"/>
            <a:ext cx="4003675" cy="225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1:notes"/>
          <p:cNvSpPr txBox="1"/>
          <p:nvPr>
            <p:ph idx="1" type="body"/>
          </p:nvPr>
        </p:nvSpPr>
        <p:spPr>
          <a:xfrm>
            <a:off x="257907" y="3078866"/>
            <a:ext cx="6459415" cy="5549093"/>
          </a:xfrm>
          <a:prstGeom prst="rect">
            <a:avLst/>
          </a:prstGeom>
          <a:noFill/>
          <a:ln>
            <a:noFill/>
          </a:ln>
        </p:spPr>
        <p:txBody>
          <a:bodyPr anchorCtr="0" anchor="t" bIns="45700" lIns="91425" spcFirstLastPara="1" rIns="91425" wrap="square" tIns="45700">
            <a:noAutofit/>
          </a:bodyPr>
          <a:lstStyle/>
          <a:p>
            <a:pPr indent="0" lvl="3" marL="1371600" rtl="0" algn="l">
              <a:spcBef>
                <a:spcPts val="0"/>
              </a:spcBef>
              <a:spcAft>
                <a:spcPts val="0"/>
              </a:spcAft>
              <a:buNone/>
            </a:pPr>
            <a:r>
              <a:t/>
            </a:r>
            <a:endParaRPr sz="1000">
              <a:solidFill>
                <a:srgbClr val="FF0000"/>
              </a:solidFill>
            </a:endParaRPr>
          </a:p>
        </p:txBody>
      </p:sp>
      <p:sp>
        <p:nvSpPr>
          <p:cNvPr id="244" name="Google Shape;24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11:notes"/>
          <p:cNvSpPr/>
          <p:nvPr>
            <p:ph idx="2" type="sldImg"/>
          </p:nvPr>
        </p:nvSpPr>
        <p:spPr>
          <a:xfrm>
            <a:off x="1698625" y="995363"/>
            <a:ext cx="3536950" cy="1990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4" name="Google Shape;254;p12:notes"/>
          <p:cNvSpPr/>
          <p:nvPr>
            <p:ph idx="2" type="sldImg"/>
          </p:nvPr>
        </p:nvSpPr>
        <p:spPr>
          <a:xfrm>
            <a:off x="1465263" y="995363"/>
            <a:ext cx="4003675" cy="22526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5" name="Google Shape;25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4:notes"/>
          <p:cNvSpPr/>
          <p:nvPr>
            <p:ph idx="2" type="sldImg"/>
          </p:nvPr>
        </p:nvSpPr>
        <p:spPr>
          <a:xfrm>
            <a:off x="1465263" y="995363"/>
            <a:ext cx="4003675" cy="225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14300" lvl="2" marL="457200" rtl="0" algn="l">
              <a:spcBef>
                <a:spcPts val="0"/>
              </a:spcBef>
              <a:spcAft>
                <a:spcPts val="0"/>
              </a:spcAft>
              <a:buNone/>
            </a:pPr>
            <a:r>
              <a:t/>
            </a:r>
            <a:endParaRPr/>
          </a:p>
        </p:txBody>
      </p:sp>
      <p:sp>
        <p:nvSpPr>
          <p:cNvPr id="282" name="Google Shape;28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5:notes"/>
          <p:cNvSpPr/>
          <p:nvPr>
            <p:ph idx="2" type="sldImg"/>
          </p:nvPr>
        </p:nvSpPr>
        <p:spPr>
          <a:xfrm>
            <a:off x="1465263" y="995363"/>
            <a:ext cx="4003675" cy="225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14300" lvl="1" marL="457200" rtl="0" algn="l">
              <a:lnSpc>
                <a:spcPct val="120000"/>
              </a:lnSpc>
              <a:spcBef>
                <a:spcPts val="0"/>
              </a:spcBef>
              <a:spcAft>
                <a:spcPts val="0"/>
              </a:spcAft>
              <a:buNone/>
            </a:pPr>
            <a:r>
              <a:t/>
            </a:r>
            <a:endParaRPr sz="1100"/>
          </a:p>
        </p:txBody>
      </p:sp>
      <p:sp>
        <p:nvSpPr>
          <p:cNvPr id="291" name="Google Shape;29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6:notes"/>
          <p:cNvSpPr/>
          <p:nvPr>
            <p:ph idx="2" type="sldImg"/>
          </p:nvPr>
        </p:nvSpPr>
        <p:spPr>
          <a:xfrm>
            <a:off x="1465263" y="995363"/>
            <a:ext cx="4003675" cy="225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14300" lvl="4" marL="228600" rtl="0" algn="l">
              <a:spcBef>
                <a:spcPts val="0"/>
              </a:spcBef>
              <a:spcAft>
                <a:spcPts val="0"/>
              </a:spcAft>
              <a:buNone/>
            </a:pPr>
            <a:r>
              <a:t/>
            </a:r>
            <a:endParaRPr/>
          </a:p>
        </p:txBody>
      </p:sp>
      <p:sp>
        <p:nvSpPr>
          <p:cNvPr id="303" name="Google Shape;30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8:notes"/>
          <p:cNvSpPr/>
          <p:nvPr>
            <p:ph idx="2" type="sldImg"/>
          </p:nvPr>
        </p:nvSpPr>
        <p:spPr>
          <a:xfrm>
            <a:off x="1465263" y="995363"/>
            <a:ext cx="4003675" cy="225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2" marL="914400" rtl="0" algn="l">
              <a:spcBef>
                <a:spcPts val="0"/>
              </a:spcBef>
              <a:spcAft>
                <a:spcPts val="0"/>
              </a:spcAft>
              <a:buNone/>
            </a:pPr>
            <a:r>
              <a:t/>
            </a:r>
            <a:endParaRPr b="0" i="0" sz="1300">
              <a:solidFill>
                <a:schemeClr val="dk1"/>
              </a:solidFill>
              <a:latin typeface="Calibri"/>
              <a:ea typeface="Calibri"/>
              <a:cs typeface="Calibri"/>
              <a:sym typeface="Calibri"/>
            </a:endParaRPr>
          </a:p>
        </p:txBody>
      </p:sp>
      <p:sp>
        <p:nvSpPr>
          <p:cNvPr id="322" name="Google Shape;32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9:notes"/>
          <p:cNvSpPr/>
          <p:nvPr>
            <p:ph idx="2" type="sldImg"/>
          </p:nvPr>
        </p:nvSpPr>
        <p:spPr>
          <a:xfrm>
            <a:off x="1465263" y="995363"/>
            <a:ext cx="4003675" cy="225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14300" lvl="4" marL="228600" rtl="0" algn="l">
              <a:spcBef>
                <a:spcPts val="0"/>
              </a:spcBef>
              <a:spcAft>
                <a:spcPts val="0"/>
              </a:spcAft>
              <a:buNone/>
            </a:pPr>
            <a:r>
              <a:t/>
            </a:r>
            <a:endParaRPr/>
          </a:p>
        </p:txBody>
      </p:sp>
      <p:sp>
        <p:nvSpPr>
          <p:cNvPr id="342" name="Google Shape;34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0:notes"/>
          <p:cNvSpPr/>
          <p:nvPr>
            <p:ph idx="2" type="sldImg"/>
          </p:nvPr>
        </p:nvSpPr>
        <p:spPr>
          <a:xfrm>
            <a:off x="1465263" y="995363"/>
            <a:ext cx="4003675" cy="225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2" marL="914400" rtl="0" algn="l">
              <a:spcBef>
                <a:spcPts val="0"/>
              </a:spcBef>
              <a:spcAft>
                <a:spcPts val="0"/>
              </a:spcAft>
              <a:buNone/>
            </a:pPr>
            <a:r>
              <a:t/>
            </a:r>
            <a:endParaRPr/>
          </a:p>
        </p:txBody>
      </p:sp>
      <p:sp>
        <p:nvSpPr>
          <p:cNvPr id="350" name="Google Shape;35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1:notes"/>
          <p:cNvSpPr/>
          <p:nvPr>
            <p:ph idx="2" type="sldImg"/>
          </p:nvPr>
        </p:nvSpPr>
        <p:spPr>
          <a:xfrm>
            <a:off x="1465263" y="995363"/>
            <a:ext cx="4003675" cy="225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8100" lvl="2" marL="457200" marR="0" rtl="0" algn="l">
              <a:lnSpc>
                <a:spcPct val="100000"/>
              </a:lnSpc>
              <a:spcBef>
                <a:spcPts val="0"/>
              </a:spcBef>
              <a:spcAft>
                <a:spcPts val="0"/>
              </a:spcAft>
              <a:buClr>
                <a:schemeClr val="dk1"/>
              </a:buClr>
              <a:buSzPts val="1200"/>
              <a:buFont typeface="Arial"/>
              <a:buNone/>
            </a:pPr>
            <a:r>
              <a:t/>
            </a:r>
            <a:endParaRPr/>
          </a:p>
        </p:txBody>
      </p:sp>
      <p:sp>
        <p:nvSpPr>
          <p:cNvPr id="359" name="Google Shape;359;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2:notes"/>
          <p:cNvSpPr/>
          <p:nvPr>
            <p:ph idx="2" type="sldImg"/>
          </p:nvPr>
        </p:nvSpPr>
        <p:spPr>
          <a:xfrm>
            <a:off x="1465263" y="995363"/>
            <a:ext cx="4003675" cy="225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3" marL="1371600" rtl="0" algn="l">
              <a:spcBef>
                <a:spcPts val="0"/>
              </a:spcBef>
              <a:spcAft>
                <a:spcPts val="0"/>
              </a:spcAft>
              <a:buNone/>
            </a:pPr>
            <a:r>
              <a:t/>
            </a:r>
            <a:endParaRPr/>
          </a:p>
        </p:txBody>
      </p:sp>
      <p:sp>
        <p:nvSpPr>
          <p:cNvPr id="369" name="Google Shape;369;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3:notes"/>
          <p:cNvSpPr/>
          <p:nvPr>
            <p:ph idx="2" type="sldImg"/>
          </p:nvPr>
        </p:nvSpPr>
        <p:spPr>
          <a:xfrm>
            <a:off x="1465263" y="995363"/>
            <a:ext cx="4003675" cy="225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4" marL="1828800" rtl="0" algn="l">
              <a:spcBef>
                <a:spcPts val="0"/>
              </a:spcBef>
              <a:spcAft>
                <a:spcPts val="0"/>
              </a:spcAft>
              <a:buNone/>
            </a:pPr>
            <a:r>
              <a:t/>
            </a:r>
            <a:endParaRPr/>
          </a:p>
        </p:txBody>
      </p:sp>
      <p:sp>
        <p:nvSpPr>
          <p:cNvPr id="377" name="Google Shape;377;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4:notes"/>
          <p:cNvSpPr/>
          <p:nvPr>
            <p:ph idx="2" type="sldImg"/>
          </p:nvPr>
        </p:nvSpPr>
        <p:spPr>
          <a:xfrm>
            <a:off x="1465263" y="995363"/>
            <a:ext cx="4003675" cy="225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4" marL="1712911" rtl="0" algn="l">
              <a:spcBef>
                <a:spcPts val="0"/>
              </a:spcBef>
              <a:spcAft>
                <a:spcPts val="0"/>
              </a:spcAft>
              <a:buClr>
                <a:schemeClr val="dk1"/>
              </a:buClr>
              <a:buSzPts val="1200"/>
              <a:buFont typeface="Calibri"/>
              <a:buNone/>
            </a:pPr>
            <a:r>
              <a:t/>
            </a:r>
            <a:endParaRPr/>
          </a:p>
        </p:txBody>
      </p:sp>
      <p:sp>
        <p:nvSpPr>
          <p:cNvPr id="389" name="Google Shape;389;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5:notes"/>
          <p:cNvSpPr/>
          <p:nvPr>
            <p:ph idx="2" type="sldImg"/>
          </p:nvPr>
        </p:nvSpPr>
        <p:spPr>
          <a:xfrm>
            <a:off x="1465263" y="995363"/>
            <a:ext cx="4003675" cy="225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4" marL="1828800" rtl="0" algn="l">
              <a:spcBef>
                <a:spcPts val="0"/>
              </a:spcBef>
              <a:spcAft>
                <a:spcPts val="0"/>
              </a:spcAft>
              <a:buNone/>
            </a:pPr>
            <a:r>
              <a:t/>
            </a:r>
            <a:endParaRPr/>
          </a:p>
        </p:txBody>
      </p:sp>
      <p:sp>
        <p:nvSpPr>
          <p:cNvPr id="398" name="Google Shape;39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6:notes"/>
          <p:cNvSpPr/>
          <p:nvPr>
            <p:ph idx="2" type="sldImg"/>
          </p:nvPr>
        </p:nvSpPr>
        <p:spPr>
          <a:xfrm>
            <a:off x="1465263" y="995363"/>
            <a:ext cx="4003675" cy="225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2" marL="914400" rtl="0" algn="l">
              <a:spcBef>
                <a:spcPts val="0"/>
              </a:spcBef>
              <a:spcAft>
                <a:spcPts val="0"/>
              </a:spcAft>
              <a:buNone/>
            </a:pPr>
            <a:r>
              <a:t/>
            </a:r>
            <a:endParaRPr/>
          </a:p>
        </p:txBody>
      </p:sp>
      <p:sp>
        <p:nvSpPr>
          <p:cNvPr id="407" name="Google Shape;407;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4:notes"/>
          <p:cNvSpPr/>
          <p:nvPr>
            <p:ph idx="2" type="sldImg"/>
          </p:nvPr>
        </p:nvSpPr>
        <p:spPr>
          <a:xfrm>
            <a:off x="1465263" y="995363"/>
            <a:ext cx="4003675" cy="22526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4" name="Google Shape;13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2" marL="34290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5" name="Google Shape;14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57150" rtl="0" algn="ctr">
              <a:spcBef>
                <a:spcPts val="0"/>
              </a:spcBef>
              <a:spcAft>
                <a:spcPts val="0"/>
              </a:spcAft>
              <a:buClr>
                <a:schemeClr val="dk1"/>
              </a:buClr>
              <a:buSzPts val="900"/>
              <a:buFont typeface="Calibri"/>
              <a:buNone/>
            </a:pPr>
            <a:r>
              <a:t/>
            </a:r>
            <a:endParaRPr sz="900"/>
          </a:p>
        </p:txBody>
      </p:sp>
      <p:sp>
        <p:nvSpPr>
          <p:cNvPr id="146" name="Google Shape;146;p5:notes"/>
          <p:cNvSpPr/>
          <p:nvPr>
            <p:ph idx="2" type="sldImg"/>
          </p:nvPr>
        </p:nvSpPr>
        <p:spPr>
          <a:xfrm>
            <a:off x="1465263" y="995363"/>
            <a:ext cx="4003675" cy="225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6" name="Google Shape;176;p6:notes"/>
          <p:cNvSpPr/>
          <p:nvPr>
            <p:ph idx="2" type="sldImg"/>
          </p:nvPr>
        </p:nvSpPr>
        <p:spPr>
          <a:xfrm>
            <a:off x="1465263" y="995363"/>
            <a:ext cx="4003675" cy="22526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7" name="Google Shape;17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2" marL="91440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p:nvPr>
            <p:ph idx="2" type="sldImg"/>
          </p:nvPr>
        </p:nvSpPr>
        <p:spPr>
          <a:xfrm>
            <a:off x="1465263" y="995363"/>
            <a:ext cx="4003675" cy="22526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2" marL="342900" rtl="0" algn="l">
              <a:spcBef>
                <a:spcPts val="0"/>
              </a:spcBef>
              <a:spcAft>
                <a:spcPts val="0"/>
              </a:spcAft>
              <a:buClr>
                <a:schemeClr val="dk1"/>
              </a:buClr>
              <a:buSzPts val="1200"/>
              <a:buFont typeface="Calibri"/>
              <a:buNone/>
            </a:pPr>
            <a:r>
              <a:t/>
            </a:r>
            <a:endParaRPr/>
          </a:p>
        </p:txBody>
      </p:sp>
      <p:sp>
        <p:nvSpPr>
          <p:cNvPr id="210" name="Google Shape;21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003468"/>
        </a:solidFill>
      </p:bgPr>
    </p:bg>
    <p:spTree>
      <p:nvGrpSpPr>
        <p:cNvPr id="15" name="Shape 15"/>
        <p:cNvGrpSpPr/>
        <p:nvPr/>
      </p:nvGrpSpPr>
      <p:grpSpPr>
        <a:xfrm>
          <a:off x="0" y="0"/>
          <a:ext cx="0" cy="0"/>
          <a:chOff x="0" y="0"/>
          <a:chExt cx="0" cy="0"/>
        </a:xfrm>
      </p:grpSpPr>
      <p:sp>
        <p:nvSpPr>
          <p:cNvPr id="16" name="Google Shape;16;p2"/>
          <p:cNvSpPr/>
          <p:nvPr/>
        </p:nvSpPr>
        <p:spPr>
          <a:xfrm>
            <a:off x="0" y="0"/>
            <a:ext cx="12192000" cy="1447800"/>
          </a:xfrm>
          <a:prstGeom prst="rect">
            <a:avLst/>
          </a:prstGeom>
          <a:solidFill>
            <a:schemeClr val="lt1">
              <a:alpha val="274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cxnSp>
        <p:nvCxnSpPr>
          <p:cNvPr id="17" name="Google Shape;17;p2"/>
          <p:cNvCxnSpPr/>
          <p:nvPr/>
        </p:nvCxnSpPr>
        <p:spPr>
          <a:xfrm>
            <a:off x="0" y="1447800"/>
            <a:ext cx="12192000" cy="0"/>
          </a:xfrm>
          <a:prstGeom prst="straightConnector1">
            <a:avLst/>
          </a:prstGeom>
          <a:noFill/>
          <a:ln cap="flat" cmpd="sng" w="38100">
            <a:solidFill>
              <a:srgbClr val="FFFFFF">
                <a:alpha val="47843"/>
              </a:srgbClr>
            </a:solidFill>
            <a:prstDash val="solid"/>
            <a:round/>
            <a:headEnd len="sm" w="sm" type="none"/>
            <a:tailEnd len="sm" w="sm" type="none"/>
          </a:ln>
        </p:spPr>
      </p:cxnSp>
      <p:sp>
        <p:nvSpPr>
          <p:cNvPr id="18" name="Google Shape;18;p2"/>
          <p:cNvSpPr/>
          <p:nvPr/>
        </p:nvSpPr>
        <p:spPr>
          <a:xfrm>
            <a:off x="1625600" y="2438401"/>
            <a:ext cx="8940800" cy="1842655"/>
          </a:xfrm>
          <a:prstGeom prst="roundRect">
            <a:avLst>
              <a:gd fmla="val 6755" name="adj"/>
            </a:avLst>
          </a:prstGeom>
          <a:solidFill>
            <a:schemeClr val="lt1"/>
          </a:solidFill>
          <a:ln cap="flat" cmpd="sng" w="69850">
            <a:solidFill>
              <a:srgbClr val="FFFFFF">
                <a:alpha val="47450"/>
              </a:srgbClr>
            </a:solidFill>
            <a:prstDash val="solid"/>
            <a:round/>
            <a:headEnd len="sm" w="sm" type="none"/>
            <a:tailEnd len="sm" w="sm" type="none"/>
          </a:ln>
        </p:spPr>
        <p:txBody>
          <a:bodyPr anchorCtr="0" anchor="t" bIns="41025" lIns="82050" spcFirstLastPara="1" rIns="82050" wrap="square" tIns="41025">
            <a:noAutofit/>
          </a:bodyPr>
          <a:lstStyle/>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rgbClr val="262626"/>
              </a:solidFill>
              <a:latin typeface="Calibri"/>
              <a:ea typeface="Calibri"/>
              <a:cs typeface="Calibri"/>
              <a:sym typeface="Calibri"/>
            </a:endParaRPr>
          </a:p>
        </p:txBody>
      </p:sp>
      <p:sp>
        <p:nvSpPr>
          <p:cNvPr id="19" name="Google Shape;19;p2"/>
          <p:cNvSpPr txBox="1"/>
          <p:nvPr>
            <p:ph type="ctrTitle"/>
          </p:nvPr>
        </p:nvSpPr>
        <p:spPr>
          <a:xfrm>
            <a:off x="1625600" y="2699442"/>
            <a:ext cx="8940800" cy="133602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2800">
                <a:solidFill>
                  <a:srgbClr val="00B0F0"/>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2"/>
          <p:cNvSpPr/>
          <p:nvPr/>
        </p:nvSpPr>
        <p:spPr>
          <a:xfrm>
            <a:off x="0" y="0"/>
            <a:ext cx="12192000" cy="1447800"/>
          </a:xfrm>
          <a:prstGeom prst="rect">
            <a:avLst/>
          </a:prstGeom>
          <a:solidFill>
            <a:schemeClr val="lt1">
              <a:alpha val="274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cxnSp>
        <p:nvCxnSpPr>
          <p:cNvPr id="21" name="Google Shape;21;p2"/>
          <p:cNvCxnSpPr/>
          <p:nvPr/>
        </p:nvCxnSpPr>
        <p:spPr>
          <a:xfrm>
            <a:off x="0" y="1447800"/>
            <a:ext cx="12192000" cy="0"/>
          </a:xfrm>
          <a:prstGeom prst="straightConnector1">
            <a:avLst/>
          </a:prstGeom>
          <a:noFill/>
          <a:ln cap="flat" cmpd="sng" w="38100">
            <a:solidFill>
              <a:srgbClr val="FFFFFF">
                <a:alpha val="47843"/>
              </a:srgbClr>
            </a:solidFill>
            <a:prstDash val="solid"/>
            <a:round/>
            <a:headEnd len="sm" w="sm" type="none"/>
            <a:tailEnd len="sm" w="sm" type="none"/>
          </a:ln>
        </p:spPr>
      </p:cxnSp>
      <p:sp>
        <p:nvSpPr>
          <p:cNvPr id="22" name="Google Shape;22;p2"/>
          <p:cNvSpPr txBox="1"/>
          <p:nvPr/>
        </p:nvSpPr>
        <p:spPr>
          <a:xfrm>
            <a:off x="1750568" y="379413"/>
            <a:ext cx="9981184"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1" i="0" lang="en-US" sz="4000" u="none" cap="none" strike="noStrike">
                <a:solidFill>
                  <a:srgbClr val="FFFFFF"/>
                </a:solidFill>
                <a:latin typeface="Arial"/>
                <a:ea typeface="Arial"/>
                <a:cs typeface="Arial"/>
                <a:sym typeface="Arial"/>
              </a:rPr>
              <a:t>CYBERPATRIOT </a:t>
            </a:r>
            <a:endParaRPr b="0" i="0" sz="4000" u="none" cap="none" strike="noStrike">
              <a:solidFill>
                <a:srgbClr val="FFFFFF"/>
              </a:solidFill>
              <a:latin typeface="Arial"/>
              <a:ea typeface="Arial"/>
              <a:cs typeface="Arial"/>
              <a:sym typeface="Arial"/>
            </a:endParaRPr>
          </a:p>
        </p:txBody>
      </p:sp>
      <p:pic>
        <p:nvPicPr>
          <p:cNvPr id="23" name="Google Shape;23;p2"/>
          <p:cNvPicPr preferRelativeResize="0"/>
          <p:nvPr/>
        </p:nvPicPr>
        <p:blipFill rotWithShape="1">
          <a:blip r:embed="rId2">
            <a:alphaModFix/>
          </a:blip>
          <a:srcRect b="0" l="0" r="0" t="0"/>
          <a:stretch/>
        </p:blipFill>
        <p:spPr>
          <a:xfrm>
            <a:off x="454456" y="125754"/>
            <a:ext cx="1167452" cy="1167452"/>
          </a:xfrm>
          <a:prstGeom prst="rect">
            <a:avLst/>
          </a:prstGeom>
          <a:noFill/>
          <a:ln>
            <a:noFill/>
          </a:ln>
        </p:spPr>
      </p:pic>
      <p:sp>
        <p:nvSpPr>
          <p:cNvPr id="24" name="Google Shape;24;p2"/>
          <p:cNvSpPr txBox="1"/>
          <p:nvPr/>
        </p:nvSpPr>
        <p:spPr>
          <a:xfrm>
            <a:off x="6153912" y="417499"/>
            <a:ext cx="596188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THE AIR FORCE ASSOCIATION’S</a:t>
            </a:r>
            <a:br>
              <a:rPr b="0" i="0" lang="en-US" sz="1800" u="none" cap="none" strike="noStrike">
                <a:solidFill>
                  <a:srgbClr val="FFFFFF"/>
                </a:solidFill>
                <a:latin typeface="Calibri"/>
                <a:ea typeface="Calibri"/>
                <a:cs typeface="Calibri"/>
                <a:sym typeface="Calibri"/>
              </a:rPr>
            </a:br>
            <a:r>
              <a:rPr b="0" i="0" lang="en-US" sz="1800" u="none" cap="none" strike="noStrike">
                <a:solidFill>
                  <a:srgbClr val="FFFFFF"/>
                </a:solidFill>
                <a:latin typeface="Calibri"/>
                <a:ea typeface="Calibri"/>
                <a:cs typeface="Calibri"/>
                <a:sym typeface="Calibri"/>
              </a:rPr>
              <a:t>NATIONAL YOUTH CYBER EDUCATION PROGRAM</a:t>
            </a:r>
            <a:endParaRPr b="0" i="0" sz="1800" u="none" cap="none" strike="noStrike">
              <a:solidFill>
                <a:srgbClr val="FFFFFF"/>
              </a:solidFill>
              <a:latin typeface="Calibri"/>
              <a:ea typeface="Calibri"/>
              <a:cs typeface="Calibri"/>
              <a:sym typeface="Calibri"/>
            </a:endParaRPr>
          </a:p>
        </p:txBody>
      </p:sp>
      <p:cxnSp>
        <p:nvCxnSpPr>
          <p:cNvPr id="25" name="Google Shape;25;p2"/>
          <p:cNvCxnSpPr/>
          <p:nvPr/>
        </p:nvCxnSpPr>
        <p:spPr>
          <a:xfrm>
            <a:off x="6035040" y="356616"/>
            <a:ext cx="0" cy="795528"/>
          </a:xfrm>
          <a:prstGeom prst="straightConnector1">
            <a:avLst/>
          </a:prstGeom>
          <a:noFill/>
          <a:ln cap="flat" cmpd="sng" w="38100">
            <a:solidFill>
              <a:schemeClr val="lt1"/>
            </a:solidFill>
            <a:prstDash val="solid"/>
            <a:round/>
            <a:headEnd len="sm" w="sm" type="none"/>
            <a:tailEnd len="sm" w="sm" type="none"/>
          </a:ln>
        </p:spPr>
      </p:cxnSp>
      <p:sp>
        <p:nvSpPr>
          <p:cNvPr id="26" name="Google Shape;26;p2"/>
          <p:cNvSpPr txBox="1"/>
          <p:nvPr/>
        </p:nvSpPr>
        <p:spPr>
          <a:xfrm>
            <a:off x="7258229" y="6426244"/>
            <a:ext cx="4242321"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FFFF"/>
              </a:buClr>
              <a:buSzPts val="1100"/>
              <a:buFont typeface="Arial"/>
              <a:buNone/>
            </a:pPr>
            <a:r>
              <a:rPr b="0" i="1" lang="en-US" sz="1100" u="none" cap="none" strike="noStrike">
                <a:solidFill>
                  <a:srgbClr val="FFFFFF"/>
                </a:solidFill>
                <a:latin typeface="Arial"/>
                <a:ea typeface="Arial"/>
                <a:cs typeface="Arial"/>
                <a:sym typeface="Arial"/>
              </a:rPr>
              <a:t>A program of the Air Force Association</a:t>
            </a:r>
            <a:endParaRPr/>
          </a:p>
        </p:txBody>
      </p:sp>
      <p:pic>
        <p:nvPicPr>
          <p:cNvPr id="27" name="Google Shape;27;p2"/>
          <p:cNvPicPr preferRelativeResize="0"/>
          <p:nvPr/>
        </p:nvPicPr>
        <p:blipFill rotWithShape="1">
          <a:blip r:embed="rId3">
            <a:alphaModFix/>
          </a:blip>
          <a:srcRect b="0" l="0" r="0" t="0"/>
          <a:stretch/>
        </p:blipFill>
        <p:spPr>
          <a:xfrm>
            <a:off x="11520157" y="6411312"/>
            <a:ext cx="291069" cy="292744"/>
          </a:xfrm>
          <a:prstGeom prst="rect">
            <a:avLst/>
          </a:prstGeom>
          <a:noFill/>
          <a:ln>
            <a:noFill/>
          </a:ln>
        </p:spPr>
      </p:pic>
      <p:sp>
        <p:nvSpPr>
          <p:cNvPr id="28" name="Google Shape;28;p2"/>
          <p:cNvSpPr txBox="1"/>
          <p:nvPr/>
        </p:nvSpPr>
        <p:spPr>
          <a:xfrm>
            <a:off x="448734" y="6403000"/>
            <a:ext cx="2848823"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100"/>
              <a:buFont typeface="Arial"/>
              <a:buNone/>
            </a:pPr>
            <a:r>
              <a:rPr b="1" i="1" lang="en-US" sz="1100" u="none" cap="none" strike="noStrike">
                <a:solidFill>
                  <a:srgbClr val="FFFFFF"/>
                </a:solidFill>
                <a:latin typeface="Arial"/>
                <a:ea typeface="Arial"/>
                <a:cs typeface="Arial"/>
                <a:sym typeface="Arial"/>
              </a:rPr>
              <a:t>www.uscyberpatriot.org</a:t>
            </a:r>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p11"/>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8" name="Google Shape;88;p11"/>
          <p:cNvSpPr/>
          <p:nvPr>
            <p:ph idx="2" type="pic"/>
          </p:nvPr>
        </p:nvSpPr>
        <p:spPr>
          <a:xfrm>
            <a:off x="2389717" y="612775"/>
            <a:ext cx="7315200" cy="4114800"/>
          </a:xfrm>
          <a:prstGeom prst="rect">
            <a:avLst/>
          </a:prstGeom>
          <a:noFill/>
          <a:ln>
            <a:noFill/>
          </a:ln>
        </p:spPr>
      </p:sp>
      <p:sp>
        <p:nvSpPr>
          <p:cNvPr id="89" name="Google Shape;89;p11"/>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0" name="Google Shape;90;p1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1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5" name="Google Shape;95;p12"/>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6" name="Google Shape;96;p1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13"/>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1" name="Google Shape;101;p13"/>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1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05" name="Shape 105"/>
        <p:cNvGrpSpPr/>
        <p:nvPr/>
      </p:nvGrpSpPr>
      <p:grpSpPr>
        <a:xfrm>
          <a:off x="0" y="0"/>
          <a:ext cx="0" cy="0"/>
          <a:chOff x="0" y="0"/>
          <a:chExt cx="0" cy="0"/>
        </a:xfrm>
      </p:grpSpPr>
      <p:sp>
        <p:nvSpPr>
          <p:cNvPr id="106" name="Google Shape;106;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5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7" name="Google Shape;107;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spcBef>
                <a:spcPts val="360"/>
              </a:spcBef>
              <a:spcAft>
                <a:spcPts val="0"/>
              </a:spcAft>
              <a:buClr>
                <a:schemeClr val="dk1"/>
              </a:buClr>
              <a:buSzPts val="1800"/>
              <a:buNone/>
              <a:defRPr sz="1800"/>
            </a:lvl1pPr>
            <a:lvl2pPr lvl="1" algn="ctr">
              <a:spcBef>
                <a:spcPts val="300"/>
              </a:spcBef>
              <a:spcAft>
                <a:spcPts val="0"/>
              </a:spcAft>
              <a:buClr>
                <a:schemeClr val="dk1"/>
              </a:buClr>
              <a:buSzPts val="1500"/>
              <a:buNone/>
              <a:defRPr sz="1500"/>
            </a:lvl2pPr>
            <a:lvl3pPr lvl="2" algn="ctr">
              <a:spcBef>
                <a:spcPts val="270"/>
              </a:spcBef>
              <a:spcAft>
                <a:spcPts val="0"/>
              </a:spcAft>
              <a:buClr>
                <a:schemeClr val="dk1"/>
              </a:buClr>
              <a:buSzPts val="1350"/>
              <a:buNone/>
              <a:defRPr sz="1350"/>
            </a:lvl3pPr>
            <a:lvl4pPr lvl="3" algn="ctr">
              <a:spcBef>
                <a:spcPts val="240"/>
              </a:spcBef>
              <a:spcAft>
                <a:spcPts val="0"/>
              </a:spcAft>
              <a:buClr>
                <a:schemeClr val="dk1"/>
              </a:buClr>
              <a:buSzPts val="1200"/>
              <a:buNone/>
              <a:defRPr sz="1200"/>
            </a:lvl4pPr>
            <a:lvl5pPr lvl="4" algn="ctr">
              <a:spcBef>
                <a:spcPts val="240"/>
              </a:spcBef>
              <a:spcAft>
                <a:spcPts val="0"/>
              </a:spcAft>
              <a:buClr>
                <a:schemeClr val="dk1"/>
              </a:buClr>
              <a:buSzPts val="1200"/>
              <a:buNone/>
              <a:defRPr sz="1200"/>
            </a:lvl5pPr>
            <a:lvl6pPr lvl="5" algn="ctr">
              <a:spcBef>
                <a:spcPts val="240"/>
              </a:spcBef>
              <a:spcAft>
                <a:spcPts val="0"/>
              </a:spcAft>
              <a:buClr>
                <a:schemeClr val="dk1"/>
              </a:buClr>
              <a:buSzPts val="1200"/>
              <a:buNone/>
              <a:defRPr sz="1200"/>
            </a:lvl6pPr>
            <a:lvl7pPr lvl="6" algn="ctr">
              <a:spcBef>
                <a:spcPts val="240"/>
              </a:spcBef>
              <a:spcAft>
                <a:spcPts val="0"/>
              </a:spcAft>
              <a:buClr>
                <a:schemeClr val="dk1"/>
              </a:buClr>
              <a:buSzPts val="1200"/>
              <a:buNone/>
              <a:defRPr sz="1200"/>
            </a:lvl7pPr>
            <a:lvl8pPr lvl="7" algn="ctr">
              <a:spcBef>
                <a:spcPts val="240"/>
              </a:spcBef>
              <a:spcAft>
                <a:spcPts val="0"/>
              </a:spcAft>
              <a:buClr>
                <a:schemeClr val="dk1"/>
              </a:buClr>
              <a:buSzPts val="1200"/>
              <a:buNone/>
              <a:defRPr sz="1200"/>
            </a:lvl8pPr>
            <a:lvl9pPr lvl="8" algn="ctr">
              <a:spcBef>
                <a:spcPts val="240"/>
              </a:spcBef>
              <a:spcAft>
                <a:spcPts val="0"/>
              </a:spcAft>
              <a:buClr>
                <a:schemeClr val="dk1"/>
              </a:buClr>
              <a:buSzPts val="1200"/>
              <a:buNone/>
              <a:defRPr sz="1200"/>
            </a:lvl9pPr>
          </a:lstStyle>
          <a:p/>
        </p:txBody>
      </p:sp>
      <p:sp>
        <p:nvSpPr>
          <p:cNvPr id="108" name="Google Shape;108;p1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3"/>
          <p:cNvSpPr/>
          <p:nvPr/>
        </p:nvSpPr>
        <p:spPr>
          <a:xfrm>
            <a:off x="0" y="1"/>
            <a:ext cx="12192000" cy="1096963"/>
          </a:xfrm>
          <a:prstGeom prst="rect">
            <a:avLst/>
          </a:prstGeom>
          <a:solidFill>
            <a:srgbClr val="00346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3468"/>
              </a:solidFill>
              <a:latin typeface="Calibri"/>
              <a:ea typeface="Calibri"/>
              <a:cs typeface="Calibri"/>
              <a:sym typeface="Calibri"/>
            </a:endParaRPr>
          </a:p>
        </p:txBody>
      </p:sp>
      <p:cxnSp>
        <p:nvCxnSpPr>
          <p:cNvPr id="31" name="Google Shape;31;p3"/>
          <p:cNvCxnSpPr/>
          <p:nvPr/>
        </p:nvCxnSpPr>
        <p:spPr>
          <a:xfrm>
            <a:off x="0" y="1077913"/>
            <a:ext cx="12192000" cy="0"/>
          </a:xfrm>
          <a:prstGeom prst="straightConnector1">
            <a:avLst/>
          </a:prstGeom>
          <a:noFill/>
          <a:ln cap="flat" cmpd="sng" w="57150">
            <a:solidFill>
              <a:schemeClr val="lt1">
                <a:alpha val="43921"/>
              </a:schemeClr>
            </a:solidFill>
            <a:prstDash val="solid"/>
            <a:round/>
            <a:headEnd len="sm" w="sm" type="none"/>
            <a:tailEnd len="sm" w="sm" type="none"/>
          </a:ln>
        </p:spPr>
      </p:cxnSp>
      <p:sp>
        <p:nvSpPr>
          <p:cNvPr id="32" name="Google Shape;32;p3"/>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3400" cap="none">
                <a:solidFill>
                  <a:schemeClr val="lt1"/>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3"/>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lvl1pPr indent="-368300" lvl="0" marL="457200" algn="l">
              <a:spcBef>
                <a:spcPts val="440"/>
              </a:spcBef>
              <a:spcAft>
                <a:spcPts val="0"/>
              </a:spcAft>
              <a:buClr>
                <a:schemeClr val="dk1"/>
              </a:buClr>
              <a:buSzPts val="2200"/>
              <a:buChar char="•"/>
              <a:defRPr sz="2200">
                <a:latin typeface="Arial"/>
                <a:ea typeface="Arial"/>
                <a:cs typeface="Arial"/>
                <a:sym typeface="Arial"/>
              </a:defRPr>
            </a:lvl1pPr>
            <a:lvl2pPr indent="-368300" lvl="1" marL="914400" algn="l">
              <a:spcBef>
                <a:spcPts val="440"/>
              </a:spcBef>
              <a:spcAft>
                <a:spcPts val="0"/>
              </a:spcAft>
              <a:buClr>
                <a:schemeClr val="dk1"/>
              </a:buClr>
              <a:buSzPts val="2200"/>
              <a:buChar char="–"/>
              <a:defRPr sz="2200">
                <a:latin typeface="Arial"/>
                <a:ea typeface="Arial"/>
                <a:cs typeface="Arial"/>
                <a:sym typeface="Arial"/>
              </a:defRPr>
            </a:lvl2pPr>
            <a:lvl3pPr indent="-368300" lvl="2" marL="1371600" algn="l">
              <a:spcBef>
                <a:spcPts val="440"/>
              </a:spcBef>
              <a:spcAft>
                <a:spcPts val="0"/>
              </a:spcAft>
              <a:buClr>
                <a:schemeClr val="dk1"/>
              </a:buClr>
              <a:buSzPts val="2200"/>
              <a:buChar char="•"/>
              <a:defRPr sz="2200">
                <a:latin typeface="Arial"/>
                <a:ea typeface="Arial"/>
                <a:cs typeface="Arial"/>
                <a:sym typeface="Arial"/>
              </a:defRPr>
            </a:lvl3pPr>
            <a:lvl4pPr indent="-368300" lvl="3" marL="1828800" algn="l">
              <a:spcBef>
                <a:spcPts val="440"/>
              </a:spcBef>
              <a:spcAft>
                <a:spcPts val="0"/>
              </a:spcAft>
              <a:buClr>
                <a:schemeClr val="dk1"/>
              </a:buClr>
              <a:buSzPts val="2200"/>
              <a:buChar char="–"/>
              <a:defRPr sz="2200">
                <a:latin typeface="Arial"/>
                <a:ea typeface="Arial"/>
                <a:cs typeface="Arial"/>
                <a:sym typeface="Arial"/>
              </a:defRPr>
            </a:lvl4pPr>
            <a:lvl5pPr indent="-368300" lvl="4" marL="2286000" algn="l">
              <a:spcBef>
                <a:spcPts val="440"/>
              </a:spcBef>
              <a:spcAft>
                <a:spcPts val="0"/>
              </a:spcAft>
              <a:buClr>
                <a:schemeClr val="dk1"/>
              </a:buClr>
              <a:buSzPts val="2200"/>
              <a:buChar char="»"/>
              <a:defRPr sz="2200">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3"/>
          <p:cNvSpPr txBox="1"/>
          <p:nvPr/>
        </p:nvSpPr>
        <p:spPr>
          <a:xfrm>
            <a:off x="352259" y="6437376"/>
            <a:ext cx="4174021"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000"/>
              <a:buFont typeface="Arial"/>
              <a:buNone/>
            </a:pPr>
            <a:r>
              <a:rPr b="0" i="1" lang="en-US" sz="1000" u="none" cap="none" strike="noStrike">
                <a:solidFill>
                  <a:srgbClr val="7F7F7F"/>
                </a:solidFill>
                <a:latin typeface="Arial"/>
                <a:ea typeface="Arial"/>
                <a:cs typeface="Arial"/>
                <a:sym typeface="Arial"/>
              </a:rPr>
              <a:t>© Air Force Association</a:t>
            </a:r>
            <a:endParaRPr/>
          </a:p>
        </p:txBody>
      </p:sp>
      <p:sp>
        <p:nvSpPr>
          <p:cNvPr id="35" name="Google Shape;35;p3"/>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000" u="none" cap="none" strike="noStrike">
                <a:solidFill>
                  <a:srgbClr val="7F7F7F"/>
                </a:solidFill>
                <a:latin typeface="Arial"/>
                <a:ea typeface="Arial"/>
                <a:cs typeface="Arial"/>
                <a:sym typeface="Arial"/>
              </a:defRPr>
            </a:lvl1pPr>
            <a:lvl2pPr indent="0" lvl="1" marL="0" algn="ctr">
              <a:spcBef>
                <a:spcPts val="0"/>
              </a:spcBef>
              <a:buNone/>
              <a:defRPr b="0" i="0" sz="1000" u="none" cap="none" strike="noStrike">
                <a:solidFill>
                  <a:srgbClr val="7F7F7F"/>
                </a:solidFill>
                <a:latin typeface="Arial"/>
                <a:ea typeface="Arial"/>
                <a:cs typeface="Arial"/>
                <a:sym typeface="Arial"/>
              </a:defRPr>
            </a:lvl2pPr>
            <a:lvl3pPr indent="0" lvl="2" marL="0" algn="ctr">
              <a:spcBef>
                <a:spcPts val="0"/>
              </a:spcBef>
              <a:buNone/>
              <a:defRPr b="0" i="0" sz="1000" u="none" cap="none" strike="noStrike">
                <a:solidFill>
                  <a:srgbClr val="7F7F7F"/>
                </a:solidFill>
                <a:latin typeface="Arial"/>
                <a:ea typeface="Arial"/>
                <a:cs typeface="Arial"/>
                <a:sym typeface="Arial"/>
              </a:defRPr>
            </a:lvl3pPr>
            <a:lvl4pPr indent="0" lvl="3" marL="0" algn="ctr">
              <a:spcBef>
                <a:spcPts val="0"/>
              </a:spcBef>
              <a:buNone/>
              <a:defRPr b="0" i="0" sz="1000" u="none" cap="none" strike="noStrike">
                <a:solidFill>
                  <a:srgbClr val="7F7F7F"/>
                </a:solidFill>
                <a:latin typeface="Arial"/>
                <a:ea typeface="Arial"/>
                <a:cs typeface="Arial"/>
                <a:sym typeface="Arial"/>
              </a:defRPr>
            </a:lvl4pPr>
            <a:lvl5pPr indent="0" lvl="4" marL="0" algn="ctr">
              <a:spcBef>
                <a:spcPts val="0"/>
              </a:spcBef>
              <a:buNone/>
              <a:defRPr b="0" i="0" sz="1000" u="none" cap="none" strike="noStrike">
                <a:solidFill>
                  <a:srgbClr val="7F7F7F"/>
                </a:solidFill>
                <a:latin typeface="Arial"/>
                <a:ea typeface="Arial"/>
                <a:cs typeface="Arial"/>
                <a:sym typeface="Arial"/>
              </a:defRPr>
            </a:lvl5pPr>
            <a:lvl6pPr indent="0" lvl="5" marL="0" algn="ctr">
              <a:spcBef>
                <a:spcPts val="0"/>
              </a:spcBef>
              <a:buNone/>
              <a:defRPr b="0" i="0" sz="1000" u="none" cap="none" strike="noStrike">
                <a:solidFill>
                  <a:srgbClr val="7F7F7F"/>
                </a:solidFill>
                <a:latin typeface="Arial"/>
                <a:ea typeface="Arial"/>
                <a:cs typeface="Arial"/>
                <a:sym typeface="Arial"/>
              </a:defRPr>
            </a:lvl6pPr>
            <a:lvl7pPr indent="0" lvl="6" marL="0" algn="ctr">
              <a:spcBef>
                <a:spcPts val="0"/>
              </a:spcBef>
              <a:buNone/>
              <a:defRPr b="0" i="0" sz="1000" u="none" cap="none" strike="noStrike">
                <a:solidFill>
                  <a:srgbClr val="7F7F7F"/>
                </a:solidFill>
                <a:latin typeface="Arial"/>
                <a:ea typeface="Arial"/>
                <a:cs typeface="Arial"/>
                <a:sym typeface="Arial"/>
              </a:defRPr>
            </a:lvl7pPr>
            <a:lvl8pPr indent="0" lvl="7" marL="0" algn="ctr">
              <a:spcBef>
                <a:spcPts val="0"/>
              </a:spcBef>
              <a:buNone/>
              <a:defRPr b="0" i="0" sz="1000" u="none" cap="none" strike="noStrike">
                <a:solidFill>
                  <a:srgbClr val="7F7F7F"/>
                </a:solidFill>
                <a:latin typeface="Arial"/>
                <a:ea typeface="Arial"/>
                <a:cs typeface="Arial"/>
                <a:sym typeface="Arial"/>
              </a:defRPr>
            </a:lvl8pPr>
            <a:lvl9pPr indent="0" lvl="8" marL="0" algn="ctr">
              <a:spcBef>
                <a:spcPts val="0"/>
              </a:spcBef>
              <a:buNone/>
              <a:defRPr b="0" i="0" sz="1000" u="none" cap="none" strike="noStrik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gradFill>
          <a:gsLst>
            <a:gs pos="0">
              <a:srgbClr val="B2B2B2"/>
            </a:gs>
            <a:gs pos="62000">
              <a:srgbClr val="A1A1A1"/>
            </a:gs>
            <a:gs pos="100000">
              <a:srgbClr val="808080"/>
            </a:gs>
          </a:gsLst>
          <a:lin ang="16200000" scaled="0"/>
        </a:gradFill>
      </p:bgPr>
    </p:bg>
    <p:spTree>
      <p:nvGrpSpPr>
        <p:cNvPr id="36" name="Shape 36"/>
        <p:cNvGrpSpPr/>
        <p:nvPr/>
      </p:nvGrpSpPr>
      <p:grpSpPr>
        <a:xfrm>
          <a:off x="0" y="0"/>
          <a:ext cx="0" cy="0"/>
          <a:chOff x="0" y="0"/>
          <a:chExt cx="0" cy="0"/>
        </a:xfrm>
      </p:grpSpPr>
      <p:sp>
        <p:nvSpPr>
          <p:cNvPr id="37" name="Google Shape;37;p4"/>
          <p:cNvSpPr txBox="1"/>
          <p:nvPr/>
        </p:nvSpPr>
        <p:spPr>
          <a:xfrm>
            <a:off x="7258229" y="6426244"/>
            <a:ext cx="4242321"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FFFF"/>
              </a:buClr>
              <a:buSzPts val="1100"/>
              <a:buFont typeface="Arial"/>
              <a:buNone/>
            </a:pPr>
            <a:r>
              <a:rPr b="0" i="1" lang="en-US" sz="1100" u="none" cap="none" strike="noStrike">
                <a:solidFill>
                  <a:srgbClr val="FFFFFF"/>
                </a:solidFill>
                <a:latin typeface="Arial"/>
                <a:ea typeface="Arial"/>
                <a:cs typeface="Arial"/>
                <a:sym typeface="Arial"/>
              </a:rPr>
              <a:t>A program of the Air Force Association</a:t>
            </a:r>
            <a:endParaRPr/>
          </a:p>
        </p:txBody>
      </p:sp>
      <p:pic>
        <p:nvPicPr>
          <p:cNvPr id="38" name="Google Shape;38;p4"/>
          <p:cNvPicPr preferRelativeResize="0"/>
          <p:nvPr/>
        </p:nvPicPr>
        <p:blipFill rotWithShape="1">
          <a:blip r:embed="rId2">
            <a:alphaModFix/>
          </a:blip>
          <a:srcRect b="0" l="0" r="0" t="0"/>
          <a:stretch/>
        </p:blipFill>
        <p:spPr>
          <a:xfrm>
            <a:off x="11520157" y="6411312"/>
            <a:ext cx="291069" cy="292744"/>
          </a:xfrm>
          <a:prstGeom prst="rect">
            <a:avLst/>
          </a:prstGeom>
          <a:noFill/>
          <a:ln>
            <a:noFill/>
          </a:ln>
        </p:spPr>
      </p:pic>
      <p:sp>
        <p:nvSpPr>
          <p:cNvPr id="39" name="Google Shape;39;p4"/>
          <p:cNvSpPr txBox="1"/>
          <p:nvPr/>
        </p:nvSpPr>
        <p:spPr>
          <a:xfrm>
            <a:off x="448734" y="6403000"/>
            <a:ext cx="2848823"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100"/>
              <a:buFont typeface="Arial"/>
              <a:buNone/>
            </a:pPr>
            <a:r>
              <a:rPr b="1" i="1" lang="en-US" sz="1100" u="none" cap="none" strike="noStrike">
                <a:solidFill>
                  <a:srgbClr val="FFFFFF"/>
                </a:solidFill>
                <a:latin typeface="Arial"/>
                <a:ea typeface="Arial"/>
                <a:cs typeface="Arial"/>
                <a:sym typeface="Arial"/>
              </a:rPr>
              <a:t>www.uscyberpatriot.org</a:t>
            </a:r>
            <a:endParaRPr/>
          </a:p>
        </p:txBody>
      </p:sp>
      <p:sp>
        <p:nvSpPr>
          <p:cNvPr id="40" name="Google Shape;40;p4"/>
          <p:cNvSpPr/>
          <p:nvPr/>
        </p:nvSpPr>
        <p:spPr>
          <a:xfrm>
            <a:off x="1625600" y="2438401"/>
            <a:ext cx="8940800" cy="1843043"/>
          </a:xfrm>
          <a:prstGeom prst="roundRect">
            <a:avLst>
              <a:gd fmla="val 6755" name="adj"/>
            </a:avLst>
          </a:prstGeom>
          <a:solidFill>
            <a:schemeClr val="lt1"/>
          </a:solidFill>
          <a:ln cap="flat" cmpd="sng" w="69850">
            <a:solidFill>
              <a:srgbClr val="FFFFFF">
                <a:alpha val="47450"/>
              </a:srgbClr>
            </a:solidFill>
            <a:prstDash val="solid"/>
            <a:round/>
            <a:headEnd len="sm" w="sm" type="none"/>
            <a:tailEnd len="sm" w="sm" type="none"/>
          </a:ln>
        </p:spPr>
        <p:txBody>
          <a:bodyPr anchorCtr="0" anchor="t" bIns="41025" lIns="82050" spcFirstLastPara="1" rIns="82050" wrap="square" tIns="41025">
            <a:noAutofit/>
          </a:bodyPr>
          <a:lstStyle/>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rgbClr val="262626"/>
              </a:solidFill>
              <a:latin typeface="Calibri"/>
              <a:ea typeface="Calibri"/>
              <a:cs typeface="Calibri"/>
              <a:sym typeface="Calibri"/>
            </a:endParaRPr>
          </a:p>
        </p:txBody>
      </p:sp>
      <p:sp>
        <p:nvSpPr>
          <p:cNvPr id="41" name="Google Shape;41;p4"/>
          <p:cNvSpPr txBox="1"/>
          <p:nvPr>
            <p:ph type="ctrTitle"/>
          </p:nvPr>
        </p:nvSpPr>
        <p:spPr>
          <a:xfrm>
            <a:off x="1625600" y="2800351"/>
            <a:ext cx="8940800" cy="117740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2800">
                <a:solidFill>
                  <a:srgbClr val="00B0F0"/>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4"/>
          <p:cNvSpPr/>
          <p:nvPr/>
        </p:nvSpPr>
        <p:spPr>
          <a:xfrm>
            <a:off x="0" y="0"/>
            <a:ext cx="12192000" cy="1447800"/>
          </a:xfrm>
          <a:prstGeom prst="rect">
            <a:avLst/>
          </a:prstGeom>
          <a:solidFill>
            <a:schemeClr val="lt1">
              <a:alpha val="274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cxnSp>
        <p:nvCxnSpPr>
          <p:cNvPr id="43" name="Google Shape;43;p4"/>
          <p:cNvCxnSpPr/>
          <p:nvPr/>
        </p:nvCxnSpPr>
        <p:spPr>
          <a:xfrm>
            <a:off x="0" y="1447800"/>
            <a:ext cx="12192000" cy="0"/>
          </a:xfrm>
          <a:prstGeom prst="straightConnector1">
            <a:avLst/>
          </a:prstGeom>
          <a:noFill/>
          <a:ln cap="flat" cmpd="sng" w="38100">
            <a:solidFill>
              <a:srgbClr val="FFFFFF">
                <a:alpha val="47843"/>
              </a:srgbClr>
            </a:solidFill>
            <a:prstDash val="solid"/>
            <a:round/>
            <a:headEnd len="sm" w="sm" type="none"/>
            <a:tailEnd len="sm" w="sm" type="none"/>
          </a:ln>
        </p:spPr>
      </p:cxnSp>
      <p:sp>
        <p:nvSpPr>
          <p:cNvPr id="44" name="Google Shape;44;p4"/>
          <p:cNvSpPr txBox="1"/>
          <p:nvPr/>
        </p:nvSpPr>
        <p:spPr>
          <a:xfrm>
            <a:off x="1750568" y="379413"/>
            <a:ext cx="4184719"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1" i="0" lang="en-US" sz="4000" u="none" cap="none" strike="noStrike">
                <a:solidFill>
                  <a:srgbClr val="FFFFFF"/>
                </a:solidFill>
                <a:latin typeface="Arial"/>
                <a:ea typeface="Arial"/>
                <a:cs typeface="Arial"/>
                <a:sym typeface="Arial"/>
              </a:rPr>
              <a:t>CYBERPATRIOT </a:t>
            </a:r>
            <a:endParaRPr b="0" i="0" sz="4000" u="none" cap="none" strike="noStrike">
              <a:solidFill>
                <a:srgbClr val="FFFFFF"/>
              </a:solidFill>
              <a:latin typeface="Arial"/>
              <a:ea typeface="Arial"/>
              <a:cs typeface="Arial"/>
              <a:sym typeface="Arial"/>
            </a:endParaRPr>
          </a:p>
        </p:txBody>
      </p:sp>
      <p:pic>
        <p:nvPicPr>
          <p:cNvPr id="45" name="Google Shape;45;p4"/>
          <p:cNvPicPr preferRelativeResize="0"/>
          <p:nvPr/>
        </p:nvPicPr>
        <p:blipFill rotWithShape="1">
          <a:blip r:embed="rId3">
            <a:alphaModFix/>
          </a:blip>
          <a:srcRect b="0" l="0" r="0" t="0"/>
          <a:stretch/>
        </p:blipFill>
        <p:spPr>
          <a:xfrm>
            <a:off x="454456" y="125754"/>
            <a:ext cx="1167452" cy="1167452"/>
          </a:xfrm>
          <a:prstGeom prst="rect">
            <a:avLst/>
          </a:prstGeom>
          <a:noFill/>
          <a:ln>
            <a:noFill/>
          </a:ln>
        </p:spPr>
      </p:pic>
      <p:sp>
        <p:nvSpPr>
          <p:cNvPr id="46" name="Google Shape;46;p4"/>
          <p:cNvSpPr txBox="1"/>
          <p:nvPr/>
        </p:nvSpPr>
        <p:spPr>
          <a:xfrm>
            <a:off x="6153912" y="417499"/>
            <a:ext cx="596188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THE AIR FORCE ASSOCIATION’S</a:t>
            </a:r>
            <a:br>
              <a:rPr b="0" i="0" lang="en-US" sz="1800" u="none" cap="none" strike="noStrike">
                <a:solidFill>
                  <a:srgbClr val="FFFFFF"/>
                </a:solidFill>
                <a:latin typeface="Calibri"/>
                <a:ea typeface="Calibri"/>
                <a:cs typeface="Calibri"/>
                <a:sym typeface="Calibri"/>
              </a:rPr>
            </a:br>
            <a:r>
              <a:rPr b="0" i="0" lang="en-US" sz="1800" u="none" cap="none" strike="noStrike">
                <a:solidFill>
                  <a:srgbClr val="FFFFFF"/>
                </a:solidFill>
                <a:latin typeface="Calibri"/>
                <a:ea typeface="Calibri"/>
                <a:cs typeface="Calibri"/>
                <a:sym typeface="Calibri"/>
              </a:rPr>
              <a:t>NATIONAL YOUTH CYBER EDUCATION PROGRAM</a:t>
            </a:r>
            <a:endParaRPr b="0" i="0" sz="1800" u="none" cap="none" strike="noStrike">
              <a:solidFill>
                <a:srgbClr val="FFFFFF"/>
              </a:solidFill>
              <a:latin typeface="Calibri"/>
              <a:ea typeface="Calibri"/>
              <a:cs typeface="Calibri"/>
              <a:sym typeface="Calibri"/>
            </a:endParaRPr>
          </a:p>
        </p:txBody>
      </p:sp>
      <p:cxnSp>
        <p:nvCxnSpPr>
          <p:cNvPr id="47" name="Google Shape;47;p4"/>
          <p:cNvCxnSpPr/>
          <p:nvPr/>
        </p:nvCxnSpPr>
        <p:spPr>
          <a:xfrm>
            <a:off x="6035040" y="356616"/>
            <a:ext cx="0" cy="795528"/>
          </a:xfrm>
          <a:prstGeom prst="straightConnector1">
            <a:avLst/>
          </a:prstGeom>
          <a:noFill/>
          <a:ln cap="flat" cmpd="sng" w="38100">
            <a:solidFill>
              <a:schemeClr val="lt1"/>
            </a:solidFill>
            <a:prstDash val="solid"/>
            <a:round/>
            <a:headEnd len="sm" w="sm" type="none"/>
            <a:tailEnd len="sm" w="sm" type="none"/>
          </a:ln>
        </p:spPr>
      </p:cxn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1" name="Google Shape;51;p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6"/>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7" name="Google Shape;57;p6"/>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8" name="Google Shape;58;p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4" name="Google Shape;64;p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5" name="Google Shape;65;p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6" name="Google Shape;66;p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7" name="Google Shape;67;p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9" name="Shape 79"/>
        <p:cNvGrpSpPr/>
        <p:nvPr/>
      </p:nvGrpSpPr>
      <p:grpSpPr>
        <a:xfrm>
          <a:off x="0" y="0"/>
          <a:ext cx="0" cy="0"/>
          <a:chOff x="0" y="0"/>
          <a:chExt cx="0" cy="0"/>
        </a:xfrm>
      </p:grpSpPr>
      <p:sp>
        <p:nvSpPr>
          <p:cNvPr id="80" name="Google Shape;80;p10"/>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10"/>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82" name="Google Shape;82;p10"/>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3" name="Google Shape;83;p1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98989"/>
                </a:solidFill>
                <a:latin typeface="Calibri"/>
                <a:ea typeface="Calibri"/>
                <a:cs typeface="Calibri"/>
                <a:sym typeface="Calibri"/>
              </a:defRPr>
            </a:lvl1pPr>
            <a:lvl2pPr indent="0" lvl="1" marL="0" marR="0" algn="r">
              <a:spcBef>
                <a:spcPts val="0"/>
              </a:spcBef>
              <a:spcAft>
                <a:spcPts val="0"/>
              </a:spcAft>
              <a:buNone/>
              <a:defRPr sz="1200">
                <a:solidFill>
                  <a:srgbClr val="898989"/>
                </a:solidFill>
                <a:latin typeface="Calibri"/>
                <a:ea typeface="Calibri"/>
                <a:cs typeface="Calibri"/>
                <a:sym typeface="Calibri"/>
              </a:defRPr>
            </a:lvl2pPr>
            <a:lvl3pPr indent="0" lvl="2" marL="0" marR="0" algn="r">
              <a:spcBef>
                <a:spcPts val="0"/>
              </a:spcBef>
              <a:spcAft>
                <a:spcPts val="0"/>
              </a:spcAft>
              <a:buNone/>
              <a:defRPr sz="1200">
                <a:solidFill>
                  <a:srgbClr val="898989"/>
                </a:solidFill>
                <a:latin typeface="Calibri"/>
                <a:ea typeface="Calibri"/>
                <a:cs typeface="Calibri"/>
                <a:sym typeface="Calibri"/>
              </a:defRPr>
            </a:lvl3pPr>
            <a:lvl4pPr indent="0" lvl="3" marL="0" marR="0" algn="r">
              <a:spcBef>
                <a:spcPts val="0"/>
              </a:spcBef>
              <a:spcAft>
                <a:spcPts val="0"/>
              </a:spcAft>
              <a:buNone/>
              <a:defRPr sz="1200">
                <a:solidFill>
                  <a:srgbClr val="898989"/>
                </a:solidFill>
                <a:latin typeface="Calibri"/>
                <a:ea typeface="Calibri"/>
                <a:cs typeface="Calibri"/>
                <a:sym typeface="Calibri"/>
              </a:defRPr>
            </a:lvl4pPr>
            <a:lvl5pPr indent="0" lvl="4" marL="0" marR="0" algn="r">
              <a:spcBef>
                <a:spcPts val="0"/>
              </a:spcBef>
              <a:spcAft>
                <a:spcPts val="0"/>
              </a:spcAft>
              <a:buNone/>
              <a:defRPr sz="1200">
                <a:solidFill>
                  <a:srgbClr val="898989"/>
                </a:solidFill>
                <a:latin typeface="Calibri"/>
                <a:ea typeface="Calibri"/>
                <a:cs typeface="Calibri"/>
                <a:sym typeface="Calibri"/>
              </a:defRPr>
            </a:lvl5pPr>
            <a:lvl6pPr indent="0" lvl="5" marL="0" marR="0" algn="r">
              <a:spcBef>
                <a:spcPts val="0"/>
              </a:spcBef>
              <a:spcAft>
                <a:spcPts val="0"/>
              </a:spcAft>
              <a:buNone/>
              <a:defRPr sz="1200">
                <a:solidFill>
                  <a:srgbClr val="898989"/>
                </a:solidFill>
                <a:latin typeface="Calibri"/>
                <a:ea typeface="Calibri"/>
                <a:cs typeface="Calibri"/>
                <a:sym typeface="Calibri"/>
              </a:defRPr>
            </a:lvl6pPr>
            <a:lvl7pPr indent="0" lvl="6" marL="0" marR="0" algn="r">
              <a:spcBef>
                <a:spcPts val="0"/>
              </a:spcBef>
              <a:spcAft>
                <a:spcPts val="0"/>
              </a:spcAft>
              <a:buNone/>
              <a:defRPr sz="1200">
                <a:solidFill>
                  <a:srgbClr val="898989"/>
                </a:solidFill>
                <a:latin typeface="Calibri"/>
                <a:ea typeface="Calibri"/>
                <a:cs typeface="Calibri"/>
                <a:sym typeface="Calibri"/>
              </a:defRPr>
            </a:lvl7pPr>
            <a:lvl8pPr indent="0" lvl="7" marL="0" marR="0" algn="r">
              <a:spcBef>
                <a:spcPts val="0"/>
              </a:spcBef>
              <a:spcAft>
                <a:spcPts val="0"/>
              </a:spcAft>
              <a:buNone/>
              <a:defRPr sz="1200">
                <a:solidFill>
                  <a:srgbClr val="898989"/>
                </a:solidFill>
                <a:latin typeface="Calibri"/>
                <a:ea typeface="Calibri"/>
                <a:cs typeface="Calibri"/>
                <a:sym typeface="Calibri"/>
              </a:defRPr>
            </a:lvl8pPr>
            <a:lvl9pPr indent="0" lvl="8" marL="0" marR="0" algn="r">
              <a:spcBef>
                <a:spcPts val="0"/>
              </a:spcBef>
              <a:spcAft>
                <a:spcPts val="0"/>
              </a:spcAft>
              <a:buNone/>
              <a:defRPr sz="12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hyperlink" Target="http://eswalls.com/wp-content/uploads/2014/01/i-am-root.png" TargetMode="External"/><Relationship Id="rId5" Type="http://schemas.openxmlformats.org/officeDocument/2006/relationships/hyperlink" Target="http://www.cyberciti.biz/faq/authentication-vs-authoriza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help.ubuntu.com/community/InstallingSoftware" TargetMode="Externa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i.stack.imgur.com/2hBJf.png" TargetMode="External"/><Relationship Id="rId4" Type="http://schemas.openxmlformats.org/officeDocument/2006/relationships/image" Target="../media/image16.png"/><Relationship Id="rId5" Type="http://schemas.openxmlformats.org/officeDocument/2006/relationships/hyperlink" Target="http://www.computerhope.com/issues/ch000619.ht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help.ubuntu.com/community/UsingTheTerminal" TargetMode="External"/><Relationship Id="rId4" Type="http://schemas.openxmlformats.org/officeDocument/2006/relationships/hyperlink" Target="http://ryanstutorials.net/linuxtutorial/" TargetMode="External"/><Relationship Id="rId5" Type="http://schemas.openxmlformats.org/officeDocument/2006/relationships/hyperlink" Target="http://manpages.ubuntu.com/" TargetMode="External"/><Relationship Id="rId6" Type="http://schemas.openxmlformats.org/officeDocument/2006/relationships/hyperlink" Target="http://ubuntu-manual.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linfo.org/ca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hyperlink" Target="http://scienceblogs.com/gregladen/category/technology/linux/" TargetMode="External"/><Relationship Id="rId5" Type="http://schemas.openxmlformats.org/officeDocument/2006/relationships/hyperlink" Target="http://www.linuxfederation.com/linux-everywhere/" TargetMode="External"/><Relationship Id="rId6" Type="http://schemas.openxmlformats.org/officeDocument/2006/relationships/hyperlink" Target="http://techland.time.com/2012/06/19/what-exactly-is-a-supercomputer/" TargetMode="External"/><Relationship Id="rId7" Type="http://schemas.openxmlformats.org/officeDocument/2006/relationships/hyperlink" Target="http://www.unixmen.com/why-do-super-computers-use-linu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help.ubuntu.com/8.04/serverguide/C/user-management.html" TargetMode="External"/></Relationships>
</file>

<file path=ppt/slides/_rels/slide6.xml.rels><?xml version="1.0" encoding="UTF-8" standalone="yes"?><Relationships xmlns="http://schemas.openxmlformats.org/package/2006/relationships"><Relationship Id="rId11" Type="http://schemas.openxmlformats.org/officeDocument/2006/relationships/hyperlink" Target="http://distrowatch.com/dwres.php?resource=major" TargetMode="External"/><Relationship Id="rId10" Type="http://schemas.openxmlformats.org/officeDocument/2006/relationships/hyperlink" Target="http://www.ubuntu.com/" TargetMode="External"/><Relationship Id="rId12" Type="http://schemas.openxmlformats.org/officeDocument/2006/relationships/hyperlink" Target="http://www.sitepoint.com/unix-style-operating-systems/"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fedoraproject.org/" TargetMode="External"/><Relationship Id="rId4" Type="http://schemas.openxmlformats.org/officeDocument/2006/relationships/image" Target="../media/image7.jpg"/><Relationship Id="rId9"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hyperlink" Target="http://www.linuxmint.com/" TargetMode="External"/><Relationship Id="rId7" Type="http://schemas.openxmlformats.org/officeDocument/2006/relationships/image" Target="../media/image9.jpg"/><Relationship Id="rId8" Type="http://schemas.openxmlformats.org/officeDocument/2006/relationships/hyperlink" Target="http://www.redhat.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13.jpg"/><Relationship Id="rId5" Type="http://schemas.openxmlformats.org/officeDocument/2006/relationships/hyperlink" Target="https://tekdrops.files.wordpress.com/2012/06/unity.jpeg" TargetMode="External"/><Relationship Id="rId6" Type="http://schemas.openxmlformats.org/officeDocument/2006/relationships/hyperlink" Target="http://news.softpedia.com/newsImage/How-To-Install-KDE-4-1-On-Ubuntu-8-04-2.jp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hyperlink" Target="http://commons.wikimedia.org/wiki/File:Mozilla_thunderbird_empty_screenshot.png" TargetMode="External"/><Relationship Id="rId5" Type="http://schemas.openxmlformats.org/officeDocument/2006/relationships/image" Target="../media/image12.png"/><Relationship Id="rId6" Type="http://schemas.openxmlformats.org/officeDocument/2006/relationships/hyperlink" Target="http://es.libreoffice.org/assets/Uploads/EN-Project_images/4.0NewFeatures/Writer/Comment-text-range.png?r=45758" TargetMode="External"/><Relationship Id="rId7" Type="http://schemas.openxmlformats.org/officeDocument/2006/relationships/hyperlink" Target="https://help.ubuntu.com/community/ServerFaq" TargetMode="External"/><Relationship Id="rId8" Type="http://schemas.openxmlformats.org/officeDocument/2006/relationships/hyperlink" Target="http://blog.computerlagoon.com/2013/04/07/similarities-of-windows-and-linu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5"/>
          <p:cNvSpPr txBox="1"/>
          <p:nvPr>
            <p:ph type="ctrTitle"/>
          </p:nvPr>
        </p:nvSpPr>
        <p:spPr>
          <a:xfrm>
            <a:off x="1625600" y="2699442"/>
            <a:ext cx="8940800" cy="133602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9</a:t>
            </a:r>
            <a:br>
              <a:rPr lang="en-US"/>
            </a:br>
            <a:br>
              <a:rPr lang="en-US" sz="1100"/>
            </a:br>
            <a:r>
              <a:rPr b="0" lang="en-US" sz="2400">
                <a:solidFill>
                  <a:schemeClr val="dk1"/>
                </a:solidFill>
              </a:rPr>
              <a:t>Introduction to Linux and Ubuntu</a:t>
            </a:r>
            <a:endParaRPr b="0">
              <a:solidFill>
                <a:schemeClr val="dk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Root Account</a:t>
            </a:r>
            <a:endParaRPr/>
          </a:p>
        </p:txBody>
      </p:sp>
      <p:sp>
        <p:nvSpPr>
          <p:cNvPr id="236" name="Google Shape;236;p24"/>
          <p:cNvSpPr txBox="1"/>
          <p:nvPr>
            <p:ph idx="1" type="body"/>
          </p:nvPr>
        </p:nvSpPr>
        <p:spPr>
          <a:xfrm>
            <a:off x="731519" y="1509623"/>
            <a:ext cx="10689149" cy="463379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0000"/>
              </a:lnSpc>
              <a:spcBef>
                <a:spcPts val="0"/>
              </a:spcBef>
              <a:spcAft>
                <a:spcPts val="0"/>
              </a:spcAft>
              <a:buClr>
                <a:schemeClr val="dk1"/>
              </a:buClr>
              <a:buSzPts val="2400"/>
              <a:buChar char="•"/>
            </a:pPr>
            <a:r>
              <a:rPr lang="en-US" sz="2400"/>
              <a:t>Account types: </a:t>
            </a:r>
            <a:r>
              <a:rPr lang="en-US" sz="2400">
                <a:solidFill>
                  <a:schemeClr val="accent1"/>
                </a:solidFill>
              </a:rPr>
              <a:t>User </a:t>
            </a:r>
            <a:r>
              <a:rPr lang="en-US" sz="2400"/>
              <a:t>and </a:t>
            </a:r>
            <a:r>
              <a:rPr lang="en-US" sz="2400">
                <a:solidFill>
                  <a:schemeClr val="accent1"/>
                </a:solidFill>
              </a:rPr>
              <a:t>Root</a:t>
            </a:r>
            <a:endParaRPr/>
          </a:p>
          <a:p>
            <a:pPr indent="-228600" lvl="0" marL="228600" rtl="0" algn="l">
              <a:lnSpc>
                <a:spcPct val="110000"/>
              </a:lnSpc>
              <a:spcBef>
                <a:spcPts val="600"/>
              </a:spcBef>
              <a:spcAft>
                <a:spcPts val="0"/>
              </a:spcAft>
              <a:buClr>
                <a:schemeClr val="accent1"/>
              </a:buClr>
              <a:buSzPts val="2400"/>
              <a:buChar char="•"/>
            </a:pPr>
            <a:r>
              <a:rPr lang="en-US" sz="2400">
                <a:solidFill>
                  <a:schemeClr val="accent1"/>
                </a:solidFill>
              </a:rPr>
              <a:t>Root – </a:t>
            </a:r>
            <a:r>
              <a:rPr lang="en-US" sz="2400"/>
              <a:t>The Linux Administrator account</a:t>
            </a:r>
            <a:endParaRPr/>
          </a:p>
          <a:p>
            <a:pPr indent="-285750" lvl="1" marL="742950" rtl="0" algn="l">
              <a:lnSpc>
                <a:spcPct val="110000"/>
              </a:lnSpc>
              <a:spcBef>
                <a:spcPts val="600"/>
              </a:spcBef>
              <a:spcAft>
                <a:spcPts val="0"/>
              </a:spcAft>
              <a:buClr>
                <a:schemeClr val="dk1"/>
              </a:buClr>
              <a:buSzPts val="1800"/>
              <a:buChar char="–"/>
            </a:pPr>
            <a:r>
              <a:rPr lang="en-US" sz="1800"/>
              <a:t>Like the built-in Administrator in Windows, Linux comes with a built-in </a:t>
            </a:r>
            <a:br>
              <a:rPr lang="en-US" sz="1800"/>
            </a:br>
            <a:r>
              <a:rPr lang="en-US" sz="1800"/>
              <a:t>root account</a:t>
            </a:r>
            <a:endParaRPr/>
          </a:p>
          <a:p>
            <a:pPr indent="-285750" lvl="1" marL="742950" rtl="0" algn="l">
              <a:lnSpc>
                <a:spcPct val="110000"/>
              </a:lnSpc>
              <a:spcBef>
                <a:spcPts val="600"/>
              </a:spcBef>
              <a:spcAft>
                <a:spcPts val="0"/>
              </a:spcAft>
              <a:buClr>
                <a:schemeClr val="dk1"/>
              </a:buClr>
              <a:buSzPts val="1800"/>
              <a:buChar char="–"/>
            </a:pPr>
            <a:r>
              <a:rPr lang="en-US" sz="1800"/>
              <a:t>A system can have multiple root accounts</a:t>
            </a:r>
            <a:endParaRPr/>
          </a:p>
          <a:p>
            <a:pPr indent="-285750" lvl="1" marL="742950" rtl="0" algn="l">
              <a:lnSpc>
                <a:spcPct val="110000"/>
              </a:lnSpc>
              <a:spcBef>
                <a:spcPts val="600"/>
              </a:spcBef>
              <a:spcAft>
                <a:spcPts val="0"/>
              </a:spcAft>
              <a:buClr>
                <a:schemeClr val="dk1"/>
              </a:buClr>
              <a:buSzPts val="1800"/>
              <a:buChar char="–"/>
            </a:pPr>
            <a:r>
              <a:rPr lang="en-US" sz="1800"/>
              <a:t>Users can switch whether their actions are carried out as a user or root</a:t>
            </a:r>
            <a:endParaRPr/>
          </a:p>
          <a:p>
            <a:pPr indent="-285750" lvl="1" marL="742950" rtl="0" algn="l">
              <a:lnSpc>
                <a:spcPct val="110000"/>
              </a:lnSpc>
              <a:spcBef>
                <a:spcPts val="600"/>
              </a:spcBef>
              <a:spcAft>
                <a:spcPts val="0"/>
              </a:spcAft>
              <a:buClr>
                <a:schemeClr val="dk1"/>
              </a:buClr>
              <a:buSzPts val="1800"/>
              <a:buChar char="–"/>
            </a:pPr>
            <a:r>
              <a:rPr lang="en-US" sz="1800"/>
              <a:t>When someone enacts root permissions, he or she can access all the</a:t>
            </a:r>
            <a:br>
              <a:rPr lang="en-US" sz="1800"/>
            </a:br>
            <a:r>
              <a:rPr lang="en-US" sz="1800"/>
              <a:t>files and run all commands on a system, as well as set policies for other users</a:t>
            </a:r>
            <a:endParaRPr/>
          </a:p>
          <a:p>
            <a:pPr indent="-228600" lvl="0" marL="228600" rtl="0" algn="l">
              <a:lnSpc>
                <a:spcPct val="110000"/>
              </a:lnSpc>
              <a:spcBef>
                <a:spcPts val="600"/>
              </a:spcBef>
              <a:spcAft>
                <a:spcPts val="0"/>
              </a:spcAft>
              <a:buClr>
                <a:schemeClr val="dk1"/>
              </a:buClr>
              <a:buSzPts val="2400"/>
              <a:buChar char="•"/>
            </a:pPr>
            <a:r>
              <a:rPr lang="en-US" sz="2400"/>
              <a:t>Root actions require a password in both GUI and command line</a:t>
            </a:r>
            <a:endParaRPr/>
          </a:p>
          <a:p>
            <a:pPr indent="-228600" lvl="0" marL="228600" rtl="0" algn="l">
              <a:lnSpc>
                <a:spcPct val="110000"/>
              </a:lnSpc>
              <a:spcBef>
                <a:spcPts val="600"/>
              </a:spcBef>
              <a:spcAft>
                <a:spcPts val="0"/>
              </a:spcAft>
              <a:buClr>
                <a:schemeClr val="accent1"/>
              </a:buClr>
              <a:buSzPts val="2400"/>
              <a:buChar char="•"/>
            </a:pPr>
            <a:r>
              <a:rPr lang="en-US" sz="2400">
                <a:solidFill>
                  <a:schemeClr val="accent1"/>
                </a:solidFill>
              </a:rPr>
              <a:t>Authentication vs. Authorization</a:t>
            </a:r>
            <a:endParaRPr/>
          </a:p>
          <a:p>
            <a:pPr indent="-285750" lvl="1" marL="742950" rtl="0" algn="l">
              <a:lnSpc>
                <a:spcPct val="110000"/>
              </a:lnSpc>
              <a:spcBef>
                <a:spcPts val="600"/>
              </a:spcBef>
              <a:spcAft>
                <a:spcPts val="0"/>
              </a:spcAft>
              <a:buClr>
                <a:schemeClr val="dk1"/>
              </a:buClr>
              <a:buSzPts val="1800"/>
              <a:buChar char="–"/>
            </a:pPr>
            <a:r>
              <a:rPr lang="en-US" sz="1800"/>
              <a:t>Root users are authorized to do many different tasks, but they must first authenticate their identity by entering their password</a:t>
            </a:r>
            <a:endParaRPr/>
          </a:p>
        </p:txBody>
      </p:sp>
      <p:sp>
        <p:nvSpPr>
          <p:cNvPr id="237" name="Google Shape;237;p24"/>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pSp>
        <p:nvGrpSpPr>
          <p:cNvPr id="238" name="Google Shape;238;p24"/>
          <p:cNvGrpSpPr/>
          <p:nvPr/>
        </p:nvGrpSpPr>
        <p:grpSpPr>
          <a:xfrm>
            <a:off x="9037953" y="1469159"/>
            <a:ext cx="2799190" cy="2431607"/>
            <a:chOff x="4918730" y="1972031"/>
            <a:chExt cx="3192378" cy="2773162"/>
          </a:xfrm>
        </p:grpSpPr>
        <p:pic>
          <p:nvPicPr>
            <p:cNvPr descr="http://eswalls.com/wp-content/uploads/2014/01/i-am-root.png" id="239" name="Google Shape;239;p24"/>
            <p:cNvPicPr preferRelativeResize="0"/>
            <p:nvPr/>
          </p:nvPicPr>
          <p:blipFill rotWithShape="1">
            <a:blip r:embed="rId3">
              <a:alphaModFix/>
            </a:blip>
            <a:srcRect b="0" l="18832" r="20544" t="0"/>
            <a:stretch/>
          </p:blipFill>
          <p:spPr>
            <a:xfrm>
              <a:off x="5197642" y="1972031"/>
              <a:ext cx="2727158" cy="2530474"/>
            </a:xfrm>
            <a:prstGeom prst="rect">
              <a:avLst/>
            </a:prstGeom>
            <a:noFill/>
            <a:ln>
              <a:noFill/>
            </a:ln>
          </p:spPr>
        </p:pic>
        <p:sp>
          <p:nvSpPr>
            <p:cNvPr id="240" name="Google Shape;240;p24"/>
            <p:cNvSpPr/>
            <p:nvPr/>
          </p:nvSpPr>
          <p:spPr>
            <a:xfrm>
              <a:off x="4918730" y="4534588"/>
              <a:ext cx="3192378" cy="21060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Calibri"/>
                  <a:ea typeface="Calibri"/>
                  <a:cs typeface="Calibri"/>
                  <a:sym typeface="Calibri"/>
                </a:rPr>
                <a:t>Source: </a:t>
              </a:r>
              <a:r>
                <a:rPr lang="en-US" sz="600" u="sng">
                  <a:solidFill>
                    <a:schemeClr val="hlink"/>
                  </a:solidFill>
                  <a:latin typeface="Calibri"/>
                  <a:ea typeface="Calibri"/>
                  <a:cs typeface="Calibri"/>
                  <a:sym typeface="Calibri"/>
                  <a:hlinkClick r:id="rId4"/>
                </a:rPr>
                <a:t>http://eswalls.com/wp-content/uploads/2014/01/i-am-root.png</a:t>
              </a:r>
              <a:r>
                <a:rPr lang="en-US" sz="600">
                  <a:solidFill>
                    <a:schemeClr val="dk1"/>
                  </a:solidFill>
                  <a:latin typeface="Calibri"/>
                  <a:ea typeface="Calibri"/>
                  <a:cs typeface="Calibri"/>
                  <a:sym typeface="Calibri"/>
                </a:rPr>
                <a:t> </a:t>
              </a:r>
              <a:endParaRPr/>
            </a:p>
          </p:txBody>
        </p:sp>
      </p:grpSp>
      <p:sp>
        <p:nvSpPr>
          <p:cNvPr id="241" name="Google Shape;241;p24"/>
          <p:cNvSpPr/>
          <p:nvPr/>
        </p:nvSpPr>
        <p:spPr>
          <a:xfrm>
            <a:off x="3810000" y="6035040"/>
            <a:ext cx="4572000" cy="215444"/>
          </a:xfrm>
          <a:prstGeom prst="rect">
            <a:avLst/>
          </a:prstGeom>
          <a:noFill/>
          <a:ln>
            <a:noFill/>
          </a:ln>
        </p:spPr>
        <p:txBody>
          <a:bodyPr anchorCtr="0" anchor="t" bIns="45700" lIns="91425" spcFirstLastPara="1" rIns="91425" wrap="square" tIns="45700">
            <a:noAutofit/>
          </a:bodyPr>
          <a:lstStyle/>
          <a:p>
            <a:pPr indent="0" lvl="2" marL="0" marR="0" rtl="0" algn="ctr">
              <a:spcBef>
                <a:spcPts val="0"/>
              </a:spcBef>
              <a:spcAft>
                <a:spcPts val="0"/>
              </a:spcAft>
              <a:buNone/>
            </a:pPr>
            <a:r>
              <a:rPr b="0" i="0" lang="en-US" sz="800" u="none" cap="none" strike="noStrike">
                <a:solidFill>
                  <a:schemeClr val="dk1"/>
                </a:solidFill>
                <a:latin typeface="Calibri"/>
                <a:ea typeface="Calibri"/>
                <a:cs typeface="Calibri"/>
                <a:sym typeface="Calibri"/>
              </a:rPr>
              <a:t>Source: </a:t>
            </a:r>
            <a:r>
              <a:rPr b="0" i="0" lang="en-US" sz="800" u="sng" cap="none" strike="noStrike">
                <a:solidFill>
                  <a:schemeClr val="hlink"/>
                </a:solidFill>
                <a:latin typeface="Calibri"/>
                <a:ea typeface="Calibri"/>
                <a:cs typeface="Calibri"/>
                <a:sym typeface="Calibri"/>
                <a:hlinkClick r:id="rId5"/>
              </a:rPr>
              <a:t>http://www.cyberciti.biz/faq/authentication-vs-authorization/</a:t>
            </a:r>
            <a:r>
              <a:rPr b="0" i="0" lang="en-US" sz="800" u="none" cap="none" strike="noStrike">
                <a:solidFill>
                  <a:schemeClr val="dk1"/>
                </a:solidFill>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Ubuntu File System</a:t>
            </a:r>
            <a:endParaRPr/>
          </a:p>
        </p:txBody>
      </p:sp>
      <p:sp>
        <p:nvSpPr>
          <p:cNvPr id="248" name="Google Shape;248;p25"/>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100"/>
              <a:buChar char="•"/>
            </a:pPr>
            <a:r>
              <a:rPr lang="en-US" sz="2100"/>
              <a:t>Different from the Windows file system</a:t>
            </a:r>
            <a:endParaRPr/>
          </a:p>
          <a:p>
            <a:pPr indent="-285750" lvl="1" marL="742950" rtl="0" algn="l">
              <a:lnSpc>
                <a:spcPct val="110000"/>
              </a:lnSpc>
              <a:spcBef>
                <a:spcPts val="600"/>
              </a:spcBef>
              <a:spcAft>
                <a:spcPts val="0"/>
              </a:spcAft>
              <a:buClr>
                <a:schemeClr val="dk1"/>
              </a:buClr>
              <a:buSzPts val="1800"/>
              <a:buChar char="–"/>
            </a:pPr>
            <a:r>
              <a:rPr lang="en-US" sz="1800"/>
              <a:t>Does not specify on which drive a folder is </a:t>
            </a:r>
            <a:br>
              <a:rPr lang="en-US" sz="1800"/>
            </a:br>
            <a:r>
              <a:rPr lang="en-US" sz="1800"/>
              <a:t>stored and uses forward slashes (/) to identify</a:t>
            </a:r>
            <a:br>
              <a:rPr lang="en-US" sz="1800"/>
            </a:br>
            <a:r>
              <a:rPr lang="en-US" sz="1800"/>
              <a:t>root directories</a:t>
            </a:r>
            <a:endParaRPr/>
          </a:p>
          <a:p>
            <a:pPr indent="-228600" lvl="0" marL="228600" rtl="0" algn="l">
              <a:lnSpc>
                <a:spcPct val="110000"/>
              </a:lnSpc>
              <a:spcBef>
                <a:spcPts val="600"/>
              </a:spcBef>
              <a:spcAft>
                <a:spcPts val="0"/>
              </a:spcAft>
              <a:buClr>
                <a:schemeClr val="dk1"/>
              </a:buClr>
              <a:buSzPts val="2100"/>
              <a:buChar char="•"/>
            </a:pPr>
            <a:r>
              <a:rPr lang="en-US" sz="2100"/>
              <a:t>Example:</a:t>
            </a:r>
            <a:endParaRPr/>
          </a:p>
          <a:p>
            <a:pPr indent="-285749" lvl="1" marL="566738" rtl="0" algn="l">
              <a:lnSpc>
                <a:spcPct val="110000"/>
              </a:lnSpc>
              <a:spcBef>
                <a:spcPts val="600"/>
              </a:spcBef>
              <a:spcAft>
                <a:spcPts val="0"/>
              </a:spcAft>
              <a:buClr>
                <a:schemeClr val="accent1"/>
              </a:buClr>
              <a:buSzPts val="1800"/>
              <a:buChar char="–"/>
            </a:pPr>
            <a:r>
              <a:rPr lang="en-US" sz="1800">
                <a:solidFill>
                  <a:schemeClr val="accent1"/>
                </a:solidFill>
              </a:rPr>
              <a:t>Windows: </a:t>
            </a:r>
            <a:r>
              <a:rPr lang="en-US" sz="1800"/>
              <a:t>C:\Documents\hello.txt</a:t>
            </a:r>
            <a:endParaRPr/>
          </a:p>
          <a:p>
            <a:pPr indent="-285749" lvl="1" marL="566738" rtl="0" algn="l">
              <a:lnSpc>
                <a:spcPct val="110000"/>
              </a:lnSpc>
              <a:spcBef>
                <a:spcPts val="600"/>
              </a:spcBef>
              <a:spcAft>
                <a:spcPts val="0"/>
              </a:spcAft>
              <a:buClr>
                <a:schemeClr val="accent1"/>
              </a:buClr>
              <a:buSzPts val="1800"/>
              <a:buChar char="–"/>
            </a:pPr>
            <a:r>
              <a:rPr lang="en-US" sz="1800">
                <a:solidFill>
                  <a:schemeClr val="accent1"/>
                </a:solidFill>
              </a:rPr>
              <a:t>Linux: </a:t>
            </a:r>
            <a:r>
              <a:rPr lang="en-US" sz="1800"/>
              <a:t>/home/CyberPatriot/hello.txt</a:t>
            </a:r>
            <a:endParaRPr/>
          </a:p>
          <a:p>
            <a:pPr indent="-228600" lvl="0" marL="228600" rtl="0" algn="l">
              <a:lnSpc>
                <a:spcPct val="110000"/>
              </a:lnSpc>
              <a:spcBef>
                <a:spcPts val="600"/>
              </a:spcBef>
              <a:spcAft>
                <a:spcPts val="0"/>
              </a:spcAft>
              <a:buClr>
                <a:schemeClr val="dk1"/>
              </a:buClr>
              <a:buSzPts val="2100"/>
              <a:buChar char="•"/>
            </a:pPr>
            <a:r>
              <a:rPr lang="en-US" sz="2100"/>
              <a:t>Important folders:</a:t>
            </a:r>
            <a:endParaRPr/>
          </a:p>
          <a:p>
            <a:pPr indent="-342900" lvl="1" marL="571500" rtl="0" algn="l">
              <a:lnSpc>
                <a:spcPct val="110000"/>
              </a:lnSpc>
              <a:spcBef>
                <a:spcPts val="600"/>
              </a:spcBef>
              <a:spcAft>
                <a:spcPts val="0"/>
              </a:spcAft>
              <a:buClr>
                <a:schemeClr val="accent1"/>
              </a:buClr>
              <a:buSzPts val="1800"/>
              <a:buChar char="–"/>
            </a:pPr>
            <a:r>
              <a:rPr lang="en-US" sz="1800">
                <a:solidFill>
                  <a:schemeClr val="accent1"/>
                </a:solidFill>
              </a:rPr>
              <a:t>/home: </a:t>
            </a:r>
            <a:r>
              <a:rPr lang="en-US" sz="1800"/>
              <a:t>stores each user’s documents, media files, etc. Users can only access their own folders, unless they have enacted root permissions.</a:t>
            </a:r>
            <a:endParaRPr/>
          </a:p>
          <a:p>
            <a:pPr indent="-342900" lvl="1" marL="571500" rtl="0" algn="l">
              <a:lnSpc>
                <a:spcPct val="110000"/>
              </a:lnSpc>
              <a:spcBef>
                <a:spcPts val="600"/>
              </a:spcBef>
              <a:spcAft>
                <a:spcPts val="0"/>
              </a:spcAft>
              <a:buClr>
                <a:schemeClr val="accent1"/>
              </a:buClr>
              <a:buSzPts val="1800"/>
              <a:buChar char="–"/>
            </a:pPr>
            <a:r>
              <a:rPr lang="en-US" sz="1800">
                <a:solidFill>
                  <a:schemeClr val="accent1"/>
                </a:solidFill>
              </a:rPr>
              <a:t>/boot: </a:t>
            </a:r>
            <a:r>
              <a:rPr lang="en-US" sz="1800"/>
              <a:t>contains startup files and kernel files. Should not be modified unless you are an expert user.</a:t>
            </a:r>
            <a:endParaRPr/>
          </a:p>
          <a:p>
            <a:pPr indent="-342900" lvl="0" marL="342900" rtl="0" algn="l">
              <a:lnSpc>
                <a:spcPct val="110000"/>
              </a:lnSpc>
              <a:spcBef>
                <a:spcPts val="600"/>
              </a:spcBef>
              <a:spcAft>
                <a:spcPts val="0"/>
              </a:spcAft>
              <a:buClr>
                <a:schemeClr val="dk1"/>
              </a:buClr>
              <a:buSzPts val="2100"/>
              <a:buChar char="•"/>
            </a:pPr>
            <a:r>
              <a:rPr lang="en-US" sz="2100"/>
              <a:t>The file system can be accessed by clicking the file cabinet on your Ubuntu menu bar</a:t>
            </a:r>
            <a:endParaRPr/>
          </a:p>
        </p:txBody>
      </p:sp>
      <p:sp>
        <p:nvSpPr>
          <p:cNvPr id="249" name="Google Shape;249;p25"/>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50" name="Google Shape;250;p25"/>
          <p:cNvPicPr preferRelativeResize="0"/>
          <p:nvPr/>
        </p:nvPicPr>
        <p:blipFill rotWithShape="1">
          <a:blip r:embed="rId3">
            <a:alphaModFix/>
          </a:blip>
          <a:srcRect b="0" l="0" r="0" t="0"/>
          <a:stretch/>
        </p:blipFill>
        <p:spPr>
          <a:xfrm>
            <a:off x="6913420" y="1817783"/>
            <a:ext cx="3578705" cy="2435844"/>
          </a:xfrm>
          <a:prstGeom prst="rect">
            <a:avLst/>
          </a:prstGeom>
          <a:noFill/>
          <a:ln>
            <a:noFill/>
          </a:ln>
        </p:spPr>
      </p:pic>
      <p:cxnSp>
        <p:nvCxnSpPr>
          <p:cNvPr id="251" name="Google Shape;251;p25"/>
          <p:cNvCxnSpPr/>
          <p:nvPr/>
        </p:nvCxnSpPr>
        <p:spPr>
          <a:xfrm>
            <a:off x="6583680" y="2072640"/>
            <a:ext cx="285672" cy="261334"/>
          </a:xfrm>
          <a:prstGeom prst="straightConnector1">
            <a:avLst/>
          </a:prstGeom>
          <a:noFill/>
          <a:ln cap="flat" cmpd="sng" w="76200">
            <a:solidFill>
              <a:srgbClr val="FF0000"/>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Adding and Removing Software</a:t>
            </a:r>
            <a:endParaRPr/>
          </a:p>
        </p:txBody>
      </p:sp>
      <p:sp>
        <p:nvSpPr>
          <p:cNvPr id="258" name="Google Shape;258;p26"/>
          <p:cNvSpPr txBox="1"/>
          <p:nvPr>
            <p:ph idx="1" type="body"/>
          </p:nvPr>
        </p:nvSpPr>
        <p:spPr>
          <a:xfrm>
            <a:off x="731520" y="1509623"/>
            <a:ext cx="3915125" cy="463379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chemeClr val="dk1"/>
              </a:buClr>
              <a:buSzPts val="1700"/>
              <a:buChar char="•"/>
            </a:pPr>
            <a:r>
              <a:rPr lang="en-US" sz="1700"/>
              <a:t>Linux software is bundled into </a:t>
            </a:r>
            <a:r>
              <a:rPr lang="en-US" sz="1700">
                <a:solidFill>
                  <a:schemeClr val="accent1"/>
                </a:solidFill>
              </a:rPr>
              <a:t>packages</a:t>
            </a:r>
            <a:endParaRPr/>
          </a:p>
          <a:p>
            <a:pPr indent="-228600" lvl="0" marL="228600" rtl="0" algn="l">
              <a:spcBef>
                <a:spcPts val="600"/>
              </a:spcBef>
              <a:spcAft>
                <a:spcPts val="0"/>
              </a:spcAft>
              <a:buClr>
                <a:schemeClr val="dk1"/>
              </a:buClr>
              <a:buSzPts val="1700"/>
              <a:buChar char="•"/>
            </a:pPr>
            <a:r>
              <a:rPr lang="en-US" sz="1700"/>
              <a:t>Packages are managed by </a:t>
            </a:r>
            <a:r>
              <a:rPr lang="en-US" sz="1700">
                <a:solidFill>
                  <a:schemeClr val="accent1"/>
                </a:solidFill>
              </a:rPr>
              <a:t>package managers</a:t>
            </a:r>
            <a:endParaRPr/>
          </a:p>
          <a:p>
            <a:pPr indent="-285750" lvl="1" marL="742950" rtl="0" algn="l">
              <a:spcBef>
                <a:spcPts val="600"/>
              </a:spcBef>
              <a:spcAft>
                <a:spcPts val="0"/>
              </a:spcAft>
              <a:buClr>
                <a:srgbClr val="000000"/>
              </a:buClr>
              <a:buSzPts val="1500"/>
              <a:buChar char="–"/>
            </a:pPr>
            <a:r>
              <a:rPr lang="en-US" sz="1500">
                <a:solidFill>
                  <a:srgbClr val="000000"/>
                </a:solidFill>
              </a:rPr>
              <a:t>In Ubuntu, the package manager is called “Ubuntu Software Center.”</a:t>
            </a:r>
            <a:endParaRPr/>
          </a:p>
          <a:p>
            <a:pPr indent="-285750" lvl="1" marL="742950" rtl="0" algn="l">
              <a:spcBef>
                <a:spcPts val="600"/>
              </a:spcBef>
              <a:spcAft>
                <a:spcPts val="0"/>
              </a:spcAft>
              <a:buClr>
                <a:srgbClr val="000000"/>
              </a:buClr>
              <a:buSzPts val="1500"/>
              <a:buChar char="–"/>
            </a:pPr>
            <a:r>
              <a:rPr lang="en-US" sz="1500">
                <a:solidFill>
                  <a:srgbClr val="000000"/>
                </a:solidFill>
              </a:rPr>
              <a:t>It looks and functions a lot like Mac’s App Store</a:t>
            </a:r>
            <a:endParaRPr/>
          </a:p>
          <a:p>
            <a:pPr indent="-285750" lvl="1" marL="742950" rtl="0" algn="l">
              <a:spcBef>
                <a:spcPts val="600"/>
              </a:spcBef>
              <a:spcAft>
                <a:spcPts val="0"/>
              </a:spcAft>
              <a:buClr>
                <a:srgbClr val="000000"/>
              </a:buClr>
              <a:buSzPts val="1500"/>
              <a:buChar char="–"/>
            </a:pPr>
            <a:r>
              <a:rPr lang="en-US" sz="1500">
                <a:solidFill>
                  <a:srgbClr val="000000"/>
                </a:solidFill>
              </a:rPr>
              <a:t>Many programs are free</a:t>
            </a:r>
            <a:endParaRPr/>
          </a:p>
          <a:p>
            <a:pPr indent="-228600" lvl="0" marL="228600" rtl="0" algn="l">
              <a:spcBef>
                <a:spcPts val="600"/>
              </a:spcBef>
              <a:spcAft>
                <a:spcPts val="0"/>
              </a:spcAft>
              <a:buClr>
                <a:schemeClr val="dk1"/>
              </a:buClr>
              <a:buSzPts val="1700"/>
              <a:buChar char="•"/>
            </a:pPr>
            <a:r>
              <a:rPr lang="en-US" sz="1700"/>
              <a:t>To access Ubuntu Software Center, </a:t>
            </a:r>
            <a:r>
              <a:rPr lang="en-US" sz="1700">
                <a:solidFill>
                  <a:schemeClr val="accent1"/>
                </a:solidFill>
              </a:rPr>
              <a:t>click the shopping bag on your Ubuntu menu bar</a:t>
            </a:r>
            <a:endParaRPr/>
          </a:p>
          <a:p>
            <a:pPr indent="-228600" lvl="0" marL="228600" rtl="0" algn="l">
              <a:spcBef>
                <a:spcPts val="600"/>
              </a:spcBef>
              <a:spcAft>
                <a:spcPts val="0"/>
              </a:spcAft>
              <a:buClr>
                <a:schemeClr val="dk1"/>
              </a:buClr>
              <a:buSzPts val="1700"/>
              <a:buChar char="•"/>
            </a:pPr>
            <a:r>
              <a:rPr lang="en-US" sz="1700"/>
              <a:t>Users must enact root permissions to install, uninstall, or modify software</a:t>
            </a:r>
            <a:endParaRPr/>
          </a:p>
        </p:txBody>
      </p:sp>
      <p:sp>
        <p:nvSpPr>
          <p:cNvPr id="259" name="Google Shape;259;p26"/>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60" name="Google Shape;260;p26"/>
          <p:cNvSpPr/>
          <p:nvPr/>
        </p:nvSpPr>
        <p:spPr>
          <a:xfrm>
            <a:off x="4589820" y="6035040"/>
            <a:ext cx="3012363" cy="215444"/>
          </a:xfrm>
          <a:prstGeom prst="rect">
            <a:avLst/>
          </a:prstGeom>
          <a:noFill/>
          <a:ln>
            <a:noFill/>
          </a:ln>
        </p:spPr>
        <p:txBody>
          <a:bodyPr anchorCtr="0" anchor="t" bIns="45700" lIns="91425" spcFirstLastPara="1" rIns="91425" wrap="square" tIns="45700">
            <a:noAutofit/>
          </a:bodyPr>
          <a:lstStyle/>
          <a:p>
            <a:pPr indent="0" lvl="1" marL="114300" marR="0" rtl="0" algn="ctr">
              <a:spcBef>
                <a:spcPts val="0"/>
              </a:spcBef>
              <a:spcAft>
                <a:spcPts val="0"/>
              </a:spcAft>
              <a:buNone/>
            </a:pPr>
            <a:r>
              <a:rPr b="0" i="0" lang="en-US" sz="800" u="none" cap="none" strike="noStrike">
                <a:solidFill>
                  <a:schemeClr val="dk1"/>
                </a:solidFill>
                <a:latin typeface="Calibri"/>
                <a:ea typeface="Calibri"/>
                <a:cs typeface="Calibri"/>
                <a:sym typeface="Calibri"/>
              </a:rPr>
              <a:t>Source: </a:t>
            </a:r>
            <a:r>
              <a:rPr b="0" i="0" lang="en-US" sz="800" u="sng" cap="none" strike="noStrike">
                <a:solidFill>
                  <a:schemeClr val="hlink"/>
                </a:solidFill>
                <a:latin typeface="Calibri"/>
                <a:ea typeface="Calibri"/>
                <a:cs typeface="Calibri"/>
                <a:sym typeface="Calibri"/>
                <a:hlinkClick r:id="rId3"/>
              </a:rPr>
              <a:t>https://help.ubuntu.com/community/InstallingSoftware</a:t>
            </a:r>
            <a:r>
              <a:rPr b="0" i="0" lang="en-US" sz="800" u="none" cap="none" strike="noStrike">
                <a:solidFill>
                  <a:schemeClr val="dk1"/>
                </a:solidFill>
                <a:latin typeface="Calibri"/>
                <a:ea typeface="Calibri"/>
                <a:cs typeface="Calibri"/>
                <a:sym typeface="Calibri"/>
              </a:rPr>
              <a:t> </a:t>
            </a:r>
            <a:endParaRPr/>
          </a:p>
        </p:txBody>
      </p:sp>
      <p:sp>
        <p:nvSpPr>
          <p:cNvPr id="261" name="Google Shape;261;p26"/>
          <p:cNvSpPr/>
          <p:nvPr/>
        </p:nvSpPr>
        <p:spPr>
          <a:xfrm>
            <a:off x="6916297" y="1343610"/>
            <a:ext cx="1720014"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Use to manage or uninstall software you have already installed </a:t>
            </a:r>
            <a:endParaRPr/>
          </a:p>
        </p:txBody>
      </p:sp>
      <p:sp>
        <p:nvSpPr>
          <p:cNvPr id="262" name="Google Shape;262;p26"/>
          <p:cNvSpPr/>
          <p:nvPr/>
        </p:nvSpPr>
        <p:spPr>
          <a:xfrm>
            <a:off x="8804172" y="1389544"/>
            <a:ext cx="1754555" cy="83099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Use to view a log of all the recent software installs, removals, and updates on your system</a:t>
            </a:r>
            <a:endParaRPr/>
          </a:p>
        </p:txBody>
      </p:sp>
      <p:sp>
        <p:nvSpPr>
          <p:cNvPr id="263" name="Google Shape;263;p26"/>
          <p:cNvSpPr/>
          <p:nvPr/>
        </p:nvSpPr>
        <p:spPr>
          <a:xfrm>
            <a:off x="5313532" y="1408547"/>
            <a:ext cx="1729109"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Use to find and download free and pay-for-use software </a:t>
            </a:r>
            <a:endParaRPr/>
          </a:p>
        </p:txBody>
      </p:sp>
      <p:pic>
        <p:nvPicPr>
          <p:cNvPr id="264" name="Google Shape;264;p26"/>
          <p:cNvPicPr preferRelativeResize="0"/>
          <p:nvPr/>
        </p:nvPicPr>
        <p:blipFill rotWithShape="1">
          <a:blip r:embed="rId4">
            <a:alphaModFix/>
          </a:blip>
          <a:srcRect b="0" l="0" r="0" t="0"/>
          <a:stretch/>
        </p:blipFill>
        <p:spPr>
          <a:xfrm>
            <a:off x="5445382" y="2349314"/>
            <a:ext cx="4703096" cy="3527322"/>
          </a:xfrm>
          <a:prstGeom prst="rect">
            <a:avLst/>
          </a:prstGeom>
          <a:noFill/>
          <a:ln cap="flat" cmpd="sng" w="9525">
            <a:solidFill>
              <a:srgbClr val="0C0C0C"/>
            </a:solidFill>
            <a:prstDash val="solid"/>
            <a:round/>
            <a:headEnd len="sm" w="sm" type="none"/>
            <a:tailEnd len="sm" w="sm" type="none"/>
          </a:ln>
        </p:spPr>
      </p:pic>
      <p:sp>
        <p:nvSpPr>
          <p:cNvPr id="265" name="Google Shape;265;p26"/>
          <p:cNvSpPr/>
          <p:nvPr/>
        </p:nvSpPr>
        <p:spPr>
          <a:xfrm>
            <a:off x="8794908" y="2672386"/>
            <a:ext cx="419996" cy="166058"/>
          </a:xfrm>
          <a:prstGeom prst="roundRect">
            <a:avLst>
              <a:gd fmla="val 16667"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66" name="Google Shape;266;p26"/>
          <p:cNvSpPr/>
          <p:nvPr/>
        </p:nvSpPr>
        <p:spPr>
          <a:xfrm>
            <a:off x="5454780" y="4574141"/>
            <a:ext cx="354119" cy="354986"/>
          </a:xfrm>
          <a:prstGeom prst="roundRect">
            <a:avLst>
              <a:gd fmla="val 16667"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67" name="Google Shape;267;p26"/>
          <p:cNvCxnSpPr/>
          <p:nvPr/>
        </p:nvCxnSpPr>
        <p:spPr>
          <a:xfrm>
            <a:off x="4728754" y="4574141"/>
            <a:ext cx="609516" cy="0"/>
          </a:xfrm>
          <a:prstGeom prst="straightConnector1">
            <a:avLst/>
          </a:prstGeom>
          <a:noFill/>
          <a:ln cap="flat" cmpd="sng" w="38100">
            <a:solidFill>
              <a:schemeClr val="accent1"/>
            </a:solidFill>
            <a:prstDash val="solid"/>
            <a:round/>
            <a:headEnd len="sm" w="sm" type="none"/>
            <a:tailEnd len="med" w="med" type="triangle"/>
          </a:ln>
        </p:spPr>
      </p:cxnSp>
      <p:sp>
        <p:nvSpPr>
          <p:cNvPr id="268" name="Google Shape;268;p26"/>
          <p:cNvSpPr/>
          <p:nvPr/>
        </p:nvSpPr>
        <p:spPr>
          <a:xfrm>
            <a:off x="8216315" y="2672385"/>
            <a:ext cx="419996" cy="166058"/>
          </a:xfrm>
          <a:prstGeom prst="roundRect">
            <a:avLst>
              <a:gd fmla="val 16667"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69" name="Google Shape;269;p26"/>
          <p:cNvSpPr/>
          <p:nvPr/>
        </p:nvSpPr>
        <p:spPr>
          <a:xfrm>
            <a:off x="7530580" y="2672385"/>
            <a:ext cx="419996" cy="166058"/>
          </a:xfrm>
          <a:prstGeom prst="roundRect">
            <a:avLst>
              <a:gd fmla="val 16667" name="adj"/>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cxnSp>
        <p:nvCxnSpPr>
          <p:cNvPr id="270" name="Google Shape;270;p26"/>
          <p:cNvCxnSpPr/>
          <p:nvPr/>
        </p:nvCxnSpPr>
        <p:spPr>
          <a:xfrm>
            <a:off x="6737138" y="1989940"/>
            <a:ext cx="718893" cy="612700"/>
          </a:xfrm>
          <a:prstGeom prst="straightConnector1">
            <a:avLst/>
          </a:prstGeom>
          <a:noFill/>
          <a:ln cap="flat" cmpd="sng" w="38100">
            <a:solidFill>
              <a:schemeClr val="accent1"/>
            </a:solidFill>
            <a:prstDash val="solid"/>
            <a:round/>
            <a:headEnd len="sm" w="sm" type="none"/>
            <a:tailEnd len="med" w="med" type="triangle"/>
          </a:ln>
        </p:spPr>
      </p:cxnSp>
      <p:cxnSp>
        <p:nvCxnSpPr>
          <p:cNvPr id="271" name="Google Shape;271;p26"/>
          <p:cNvCxnSpPr/>
          <p:nvPr/>
        </p:nvCxnSpPr>
        <p:spPr>
          <a:xfrm>
            <a:off x="8306371" y="1953848"/>
            <a:ext cx="119943" cy="648792"/>
          </a:xfrm>
          <a:prstGeom prst="straightConnector1">
            <a:avLst/>
          </a:prstGeom>
          <a:noFill/>
          <a:ln cap="flat" cmpd="sng" w="38100">
            <a:solidFill>
              <a:schemeClr val="accent1"/>
            </a:solidFill>
            <a:prstDash val="solid"/>
            <a:round/>
            <a:headEnd len="sm" w="sm" type="none"/>
            <a:tailEnd len="med" w="med" type="triangle"/>
          </a:ln>
        </p:spPr>
      </p:cxnSp>
      <p:cxnSp>
        <p:nvCxnSpPr>
          <p:cNvPr id="272" name="Google Shape;272;p26"/>
          <p:cNvCxnSpPr/>
          <p:nvPr/>
        </p:nvCxnSpPr>
        <p:spPr>
          <a:xfrm flipH="1">
            <a:off x="9186598" y="2205059"/>
            <a:ext cx="343828" cy="400421"/>
          </a:xfrm>
          <a:prstGeom prst="straightConnector1">
            <a:avLst/>
          </a:prstGeom>
          <a:noFill/>
          <a:ln cap="flat" cmpd="sng" w="38100">
            <a:solidFill>
              <a:schemeClr val="accent1"/>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26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6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2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26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ph type="ctrTitle"/>
          </p:nvPr>
        </p:nvSpPr>
        <p:spPr>
          <a:xfrm>
            <a:off x="1625600" y="2800351"/>
            <a:ext cx="8940800" cy="117740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9 – SECTION 3</a:t>
            </a:r>
            <a:br>
              <a:rPr lang="en-US"/>
            </a:br>
            <a:br>
              <a:rPr lang="en-US" sz="1100"/>
            </a:br>
            <a:r>
              <a:rPr b="0" lang="en-US" sz="2400">
                <a:solidFill>
                  <a:schemeClr val="dk1"/>
                </a:solidFill>
              </a:rPr>
              <a:t>Introduction to Ubuntu Command Line</a:t>
            </a:r>
            <a:endParaRPr b="0">
              <a:solidFill>
                <a:schemeClr val="dk1"/>
              </a:solidFil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8"/>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Linux Filesystem</a:t>
            </a:r>
            <a:endParaRPr/>
          </a:p>
        </p:txBody>
      </p:sp>
      <p:sp>
        <p:nvSpPr>
          <p:cNvPr id="285" name="Google Shape;285;p28"/>
          <p:cNvSpPr txBox="1"/>
          <p:nvPr>
            <p:ph idx="1" type="body"/>
          </p:nvPr>
        </p:nvSpPr>
        <p:spPr>
          <a:xfrm>
            <a:off x="731520" y="1509623"/>
            <a:ext cx="5364480" cy="463379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2200"/>
              <a:buChar char="•"/>
            </a:pPr>
            <a:r>
              <a:rPr lang="en-US" sz="2200"/>
              <a:t>Linux files are stored in </a:t>
            </a:r>
            <a:r>
              <a:rPr lang="en-US" sz="2200">
                <a:solidFill>
                  <a:schemeClr val="accent1"/>
                </a:solidFill>
              </a:rPr>
              <a:t>directories</a:t>
            </a:r>
            <a:r>
              <a:rPr lang="en-US" sz="2200"/>
              <a:t>, which are the same as</a:t>
            </a:r>
            <a:r>
              <a:rPr lang="en-US" sz="2200">
                <a:solidFill>
                  <a:schemeClr val="accent1"/>
                </a:solidFill>
              </a:rPr>
              <a:t> folders </a:t>
            </a:r>
            <a:r>
              <a:rPr lang="en-US" sz="2200"/>
              <a:t>in windows</a:t>
            </a:r>
            <a:endParaRPr/>
          </a:p>
          <a:p>
            <a:pPr indent="-228600" lvl="0" marL="228600" rtl="0" algn="l">
              <a:spcBef>
                <a:spcPts val="600"/>
              </a:spcBef>
              <a:spcAft>
                <a:spcPts val="0"/>
              </a:spcAft>
              <a:buClr>
                <a:schemeClr val="dk1"/>
              </a:buClr>
              <a:buSzPts val="2200"/>
              <a:buChar char="•"/>
            </a:pPr>
            <a:r>
              <a:rPr lang="en-US" sz="2200"/>
              <a:t>Linux filesystem tree</a:t>
            </a:r>
            <a:endParaRPr/>
          </a:p>
          <a:p>
            <a:pPr indent="-285750" lvl="1" marL="742950" rtl="0" algn="l">
              <a:spcBef>
                <a:spcPts val="600"/>
              </a:spcBef>
              <a:spcAft>
                <a:spcPts val="0"/>
              </a:spcAft>
              <a:buClr>
                <a:schemeClr val="dk1"/>
              </a:buClr>
              <a:buSzPts val="1800"/>
              <a:buChar char="–"/>
            </a:pPr>
            <a:r>
              <a:rPr lang="en-US" sz="1800"/>
              <a:t>Base or trunk of the tree is the </a:t>
            </a:r>
            <a:r>
              <a:rPr i="1" lang="en-US" sz="1800"/>
              <a:t>root directory </a:t>
            </a:r>
            <a:r>
              <a:rPr lang="en-US" sz="1800"/>
              <a:t>(/)</a:t>
            </a:r>
            <a:endParaRPr/>
          </a:p>
          <a:p>
            <a:pPr indent="-285750" lvl="1" marL="742950" rtl="0" algn="l">
              <a:spcBef>
                <a:spcPts val="600"/>
              </a:spcBef>
              <a:spcAft>
                <a:spcPts val="0"/>
              </a:spcAft>
              <a:buClr>
                <a:schemeClr val="dk1"/>
              </a:buClr>
              <a:buSzPts val="1800"/>
              <a:buChar char="–"/>
            </a:pPr>
            <a:r>
              <a:rPr lang="en-US" sz="1800"/>
              <a:t>Branches of the tree are </a:t>
            </a:r>
            <a:r>
              <a:rPr i="1" lang="en-US" sz="1800"/>
              <a:t>directories</a:t>
            </a:r>
            <a:endParaRPr/>
          </a:p>
          <a:p>
            <a:pPr indent="-285750" lvl="1" marL="742950" rtl="0" algn="l">
              <a:spcBef>
                <a:spcPts val="600"/>
              </a:spcBef>
              <a:spcAft>
                <a:spcPts val="0"/>
              </a:spcAft>
              <a:buClr>
                <a:schemeClr val="dk1"/>
              </a:buClr>
              <a:buSzPts val="1800"/>
              <a:buChar char="–"/>
            </a:pPr>
            <a:r>
              <a:rPr lang="en-US" sz="1800"/>
              <a:t>Leaves of the tree are </a:t>
            </a:r>
            <a:r>
              <a:rPr i="1" lang="en-US" sz="1800"/>
              <a:t>files</a:t>
            </a:r>
            <a:endParaRPr/>
          </a:p>
          <a:p>
            <a:pPr indent="-228600" lvl="0" marL="228600" rtl="0" algn="l">
              <a:spcBef>
                <a:spcPts val="600"/>
              </a:spcBef>
              <a:spcAft>
                <a:spcPts val="0"/>
              </a:spcAft>
              <a:buClr>
                <a:schemeClr val="dk1"/>
              </a:buClr>
              <a:buSzPts val="2200"/>
              <a:buChar char="•"/>
            </a:pPr>
            <a:r>
              <a:rPr lang="en-US" sz="2200"/>
              <a:t>Linux commands, files, and directory names are </a:t>
            </a:r>
            <a:r>
              <a:rPr lang="en-US" sz="2200">
                <a:solidFill>
                  <a:schemeClr val="accent1"/>
                </a:solidFill>
              </a:rPr>
              <a:t>case sensitive</a:t>
            </a:r>
            <a:endParaRPr/>
          </a:p>
          <a:p>
            <a:pPr indent="-171450" lvl="1" marL="742950" rtl="0" algn="l">
              <a:spcBef>
                <a:spcPts val="600"/>
              </a:spcBef>
              <a:spcAft>
                <a:spcPts val="0"/>
              </a:spcAft>
              <a:buClr>
                <a:schemeClr val="dk1"/>
              </a:buClr>
              <a:buSzPts val="1800"/>
              <a:buNone/>
            </a:pPr>
            <a:r>
              <a:t/>
            </a:r>
            <a:endParaRPr sz="1800"/>
          </a:p>
          <a:p>
            <a:pPr indent="-88900" lvl="0" marL="228600" rtl="0" algn="l">
              <a:spcBef>
                <a:spcPts val="1040"/>
              </a:spcBef>
              <a:spcAft>
                <a:spcPts val="0"/>
              </a:spcAft>
              <a:buClr>
                <a:schemeClr val="dk1"/>
              </a:buClr>
              <a:buSzPts val="2200"/>
              <a:buNone/>
            </a:pPr>
            <a:r>
              <a:t/>
            </a:r>
            <a:endParaRPr/>
          </a:p>
        </p:txBody>
      </p:sp>
      <p:sp>
        <p:nvSpPr>
          <p:cNvPr id="286" name="Google Shape;286;p28"/>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87" name="Google Shape;287;p28"/>
          <p:cNvPicPr preferRelativeResize="0"/>
          <p:nvPr/>
        </p:nvPicPr>
        <p:blipFill rotWithShape="1">
          <a:blip r:embed="rId3">
            <a:alphaModFix/>
          </a:blip>
          <a:srcRect b="0" l="0" r="0" t="0"/>
          <a:stretch/>
        </p:blipFill>
        <p:spPr>
          <a:xfrm>
            <a:off x="6672013" y="1510871"/>
            <a:ext cx="4308245" cy="4457252"/>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Command Line Pros and Cons</a:t>
            </a:r>
            <a:endParaRPr/>
          </a:p>
        </p:txBody>
      </p:sp>
      <p:sp>
        <p:nvSpPr>
          <p:cNvPr id="294" name="Google Shape;294;p29"/>
          <p:cNvSpPr txBox="1"/>
          <p:nvPr>
            <p:ph idx="1" type="body"/>
          </p:nvPr>
        </p:nvSpPr>
        <p:spPr>
          <a:xfrm>
            <a:off x="731520" y="1281023"/>
            <a:ext cx="10728960" cy="4827677"/>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chemeClr val="accent1"/>
              </a:buClr>
              <a:buSzPts val="1600"/>
              <a:buNone/>
            </a:pPr>
            <a:r>
              <a:rPr b="1" lang="en-US" sz="1600">
                <a:solidFill>
                  <a:schemeClr val="accent1"/>
                </a:solidFill>
              </a:rPr>
              <a:t>Pros</a:t>
            </a:r>
            <a:endParaRPr/>
          </a:p>
          <a:p>
            <a:pPr indent="-177800" lvl="0" marL="177800" rtl="0" algn="l">
              <a:spcBef>
                <a:spcPts val="0"/>
              </a:spcBef>
              <a:spcAft>
                <a:spcPts val="0"/>
              </a:spcAft>
              <a:buClr>
                <a:schemeClr val="dk1"/>
              </a:buClr>
              <a:buSzPts val="1600"/>
              <a:buChar char="•"/>
            </a:pPr>
            <a:r>
              <a:rPr lang="en-US" sz="1600"/>
              <a:t>Provides the user more control</a:t>
            </a:r>
            <a:endParaRPr/>
          </a:p>
          <a:p>
            <a:pPr indent="-177800" lvl="1" marL="520700" rtl="0" algn="l">
              <a:spcBef>
                <a:spcPts val="0"/>
              </a:spcBef>
              <a:spcAft>
                <a:spcPts val="0"/>
              </a:spcAft>
              <a:buClr>
                <a:schemeClr val="dk1"/>
              </a:buClr>
              <a:buSzPts val="1600"/>
              <a:buChar char="–"/>
            </a:pPr>
            <a:r>
              <a:rPr lang="en-US" sz="1600"/>
              <a:t>Unlike the GUI, which pre-programs certain tasks, command line allows you to send more detailed and customized commands</a:t>
            </a:r>
            <a:endParaRPr/>
          </a:p>
          <a:p>
            <a:pPr indent="-177800" lvl="0" marL="177800" rtl="0" algn="l">
              <a:spcBef>
                <a:spcPts val="0"/>
              </a:spcBef>
              <a:spcAft>
                <a:spcPts val="0"/>
              </a:spcAft>
              <a:buClr>
                <a:schemeClr val="dk1"/>
              </a:buClr>
              <a:buSzPts val="1600"/>
              <a:buChar char="•"/>
            </a:pPr>
            <a:r>
              <a:rPr lang="en-US" sz="1600"/>
              <a:t>Only option for some tasks in Ubuntu</a:t>
            </a:r>
            <a:endParaRPr/>
          </a:p>
          <a:p>
            <a:pPr indent="-177800" lvl="0" marL="177800" rtl="0" algn="l">
              <a:spcBef>
                <a:spcPts val="0"/>
              </a:spcBef>
              <a:spcAft>
                <a:spcPts val="0"/>
              </a:spcAft>
              <a:buClr>
                <a:schemeClr val="dk1"/>
              </a:buClr>
              <a:buSzPts val="1600"/>
              <a:buChar char="•"/>
            </a:pPr>
            <a:r>
              <a:rPr lang="en-US" sz="1600"/>
              <a:t>Saves clicking time because it just requires a keyboard</a:t>
            </a:r>
            <a:endParaRPr/>
          </a:p>
          <a:p>
            <a:pPr indent="-177800" lvl="0" marL="177800" rtl="0" algn="l">
              <a:spcBef>
                <a:spcPts val="0"/>
              </a:spcBef>
              <a:spcAft>
                <a:spcPts val="0"/>
              </a:spcAft>
              <a:buClr>
                <a:schemeClr val="dk1"/>
              </a:buClr>
              <a:buSzPts val="1600"/>
              <a:buChar char="•"/>
            </a:pPr>
            <a:r>
              <a:rPr lang="en-US" sz="1600"/>
              <a:t>Uses less of the computer’s processing power than the GUI (no animations or graphical processing)</a:t>
            </a:r>
            <a:endParaRPr/>
          </a:p>
          <a:p>
            <a:pPr indent="-177800" lvl="0" marL="177800" rtl="0" algn="l">
              <a:spcBef>
                <a:spcPts val="0"/>
              </a:spcBef>
              <a:spcAft>
                <a:spcPts val="0"/>
              </a:spcAft>
              <a:buClr>
                <a:schemeClr val="dk1"/>
              </a:buClr>
              <a:buSzPts val="1600"/>
              <a:buChar char="•"/>
            </a:pPr>
            <a:r>
              <a:rPr lang="en-US" sz="1600"/>
              <a:t>Can be made easier with scripting</a:t>
            </a:r>
            <a:endParaRPr/>
          </a:p>
          <a:p>
            <a:pPr indent="-177800" lvl="1" marL="520700" rtl="0" algn="l">
              <a:spcBef>
                <a:spcPts val="0"/>
              </a:spcBef>
              <a:spcAft>
                <a:spcPts val="0"/>
              </a:spcAft>
              <a:buClr>
                <a:schemeClr val="accent1"/>
              </a:buClr>
              <a:buSzPts val="1600"/>
              <a:buChar char="–"/>
            </a:pPr>
            <a:r>
              <a:rPr lang="en-US" sz="1600">
                <a:solidFill>
                  <a:schemeClr val="accent1"/>
                </a:solidFill>
              </a:rPr>
              <a:t>Scripts</a:t>
            </a:r>
            <a:r>
              <a:rPr lang="en-US" sz="1600"/>
              <a:t> are sequenced lists of commands that allow users to send multiple </a:t>
            </a:r>
            <a:br>
              <a:rPr lang="en-US" sz="1600"/>
            </a:br>
            <a:r>
              <a:rPr lang="en-US" sz="1600"/>
              <a:t>commands at once</a:t>
            </a:r>
            <a:endParaRPr/>
          </a:p>
          <a:p>
            <a:pPr indent="-177800" lvl="1" marL="520700" rtl="0" algn="l">
              <a:spcBef>
                <a:spcPts val="0"/>
              </a:spcBef>
              <a:spcAft>
                <a:spcPts val="0"/>
              </a:spcAft>
              <a:buClr>
                <a:schemeClr val="dk1"/>
              </a:buClr>
              <a:buSzPts val="1600"/>
              <a:buChar char="–"/>
            </a:pPr>
            <a:r>
              <a:rPr lang="en-US" sz="1600"/>
              <a:t>Can be used for routine tasks like backing up files, monitoring </a:t>
            </a:r>
            <a:br>
              <a:rPr lang="en-US" sz="1600"/>
            </a:br>
            <a:r>
              <a:rPr lang="en-US" sz="1600"/>
              <a:t> system, and quickly gathering information about memory and processes</a:t>
            </a:r>
            <a:endParaRPr/>
          </a:p>
          <a:p>
            <a:pPr indent="-76200" lvl="1" marL="520700" rtl="0" algn="l">
              <a:spcBef>
                <a:spcPts val="0"/>
              </a:spcBef>
              <a:spcAft>
                <a:spcPts val="0"/>
              </a:spcAft>
              <a:buClr>
                <a:schemeClr val="dk1"/>
              </a:buClr>
              <a:buSzPts val="1600"/>
              <a:buNone/>
            </a:pPr>
            <a:r>
              <a:t/>
            </a:r>
            <a:endParaRPr sz="1600"/>
          </a:p>
          <a:p>
            <a:pPr indent="0" lvl="0" marL="0" rtl="0" algn="l">
              <a:spcBef>
                <a:spcPts val="320"/>
              </a:spcBef>
              <a:spcAft>
                <a:spcPts val="0"/>
              </a:spcAft>
              <a:buClr>
                <a:schemeClr val="accent1"/>
              </a:buClr>
              <a:buSzPts val="1600"/>
              <a:buNone/>
            </a:pPr>
            <a:r>
              <a:rPr b="1" lang="en-US" sz="1600">
                <a:solidFill>
                  <a:schemeClr val="accent1"/>
                </a:solidFill>
              </a:rPr>
              <a:t>Cons</a:t>
            </a:r>
            <a:endParaRPr/>
          </a:p>
          <a:p>
            <a:pPr indent="-177800" lvl="0" marL="177800" rtl="0" algn="l">
              <a:spcBef>
                <a:spcPts val="320"/>
              </a:spcBef>
              <a:spcAft>
                <a:spcPts val="0"/>
              </a:spcAft>
              <a:buClr>
                <a:schemeClr val="dk1"/>
              </a:buClr>
              <a:buSzPts val="1600"/>
              <a:buFont typeface="Arial"/>
              <a:buChar char="•"/>
            </a:pPr>
            <a:r>
              <a:rPr lang="en-US" sz="1600"/>
              <a:t>Not as user-friendly as GUI</a:t>
            </a:r>
            <a:endParaRPr/>
          </a:p>
          <a:p>
            <a:pPr indent="-165100" lvl="1" marL="742950" rtl="0" algn="l">
              <a:spcBef>
                <a:spcPts val="320"/>
              </a:spcBef>
              <a:spcAft>
                <a:spcPts val="0"/>
              </a:spcAft>
              <a:buClr>
                <a:schemeClr val="dk1"/>
              </a:buClr>
              <a:buSzPts val="1600"/>
              <a:buFont typeface="Calibri"/>
              <a:buChar char="‐"/>
            </a:pPr>
            <a:r>
              <a:rPr lang="en-US" sz="1600"/>
              <a:t>Requires memorizing commands or using a reference</a:t>
            </a:r>
            <a:endParaRPr/>
          </a:p>
          <a:p>
            <a:pPr indent="-177800" lvl="0" marL="177800" rtl="0" algn="l">
              <a:spcBef>
                <a:spcPts val="320"/>
              </a:spcBef>
              <a:spcAft>
                <a:spcPts val="0"/>
              </a:spcAft>
              <a:buClr>
                <a:schemeClr val="dk1"/>
              </a:buClr>
              <a:buSzPts val="1600"/>
              <a:buFont typeface="Arial"/>
              <a:buChar char="•"/>
            </a:pPr>
            <a:r>
              <a:rPr lang="en-US" sz="1600"/>
              <a:t>Harder to multitask</a:t>
            </a:r>
            <a:endParaRPr/>
          </a:p>
          <a:p>
            <a:pPr indent="-165100" lvl="1" marL="742950" rtl="0" algn="l">
              <a:spcBef>
                <a:spcPts val="320"/>
              </a:spcBef>
              <a:spcAft>
                <a:spcPts val="0"/>
              </a:spcAft>
              <a:buClr>
                <a:schemeClr val="dk1"/>
              </a:buClr>
              <a:buSzPts val="1600"/>
              <a:buFont typeface="Calibri"/>
              <a:buChar char="‐"/>
            </a:pPr>
            <a:r>
              <a:rPr lang="en-US" sz="1600"/>
              <a:t>Having multiple command line windows open at once can be confusing, since they look nearly identical</a:t>
            </a:r>
            <a:endParaRPr/>
          </a:p>
        </p:txBody>
      </p:sp>
      <p:sp>
        <p:nvSpPr>
          <p:cNvPr id="295" name="Google Shape;295;p29"/>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pSp>
        <p:nvGrpSpPr>
          <p:cNvPr id="296" name="Google Shape;296;p29"/>
          <p:cNvGrpSpPr/>
          <p:nvPr/>
        </p:nvGrpSpPr>
        <p:grpSpPr>
          <a:xfrm>
            <a:off x="8597760" y="3429000"/>
            <a:ext cx="2734170" cy="1903912"/>
            <a:chOff x="4973053" y="1740240"/>
            <a:chExt cx="3946358" cy="2748007"/>
          </a:xfrm>
        </p:grpSpPr>
        <p:sp>
          <p:nvSpPr>
            <p:cNvPr id="297" name="Google Shape;297;p29"/>
            <p:cNvSpPr/>
            <p:nvPr/>
          </p:nvSpPr>
          <p:spPr>
            <a:xfrm>
              <a:off x="5776682" y="4221710"/>
              <a:ext cx="2242428" cy="26653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Calibri"/>
                  <a:ea typeface="Calibri"/>
                  <a:cs typeface="Calibri"/>
                  <a:sym typeface="Calibri"/>
                </a:rPr>
                <a:t>Source: </a:t>
              </a:r>
              <a:r>
                <a:rPr lang="en-US" sz="600" u="sng">
                  <a:solidFill>
                    <a:schemeClr val="hlink"/>
                  </a:solidFill>
                  <a:latin typeface="Calibri"/>
                  <a:ea typeface="Calibri"/>
                  <a:cs typeface="Calibri"/>
                  <a:sym typeface="Calibri"/>
                  <a:hlinkClick r:id="rId3"/>
                </a:rPr>
                <a:t>http://i.stack.imgur.com/2hBJf.png</a:t>
              </a:r>
              <a:r>
                <a:rPr lang="en-US" sz="600">
                  <a:solidFill>
                    <a:schemeClr val="dk1"/>
                  </a:solidFill>
                  <a:latin typeface="Calibri"/>
                  <a:ea typeface="Calibri"/>
                  <a:cs typeface="Calibri"/>
                  <a:sym typeface="Calibri"/>
                </a:rPr>
                <a:t> </a:t>
              </a:r>
              <a:endParaRPr/>
            </a:p>
          </p:txBody>
        </p:sp>
        <p:pic>
          <p:nvPicPr>
            <p:cNvPr descr="http://i.stack.imgur.com/2hBJf.png" id="298" name="Google Shape;298;p29"/>
            <p:cNvPicPr preferRelativeResize="0"/>
            <p:nvPr/>
          </p:nvPicPr>
          <p:blipFill rotWithShape="1">
            <a:blip r:embed="rId4">
              <a:alphaModFix/>
            </a:blip>
            <a:srcRect b="0" l="0" r="0" t="0"/>
            <a:stretch/>
          </p:blipFill>
          <p:spPr>
            <a:xfrm>
              <a:off x="4973053" y="1740240"/>
              <a:ext cx="3946358" cy="2529157"/>
            </a:xfrm>
            <a:prstGeom prst="rect">
              <a:avLst/>
            </a:prstGeom>
            <a:noFill/>
            <a:ln>
              <a:noFill/>
            </a:ln>
          </p:spPr>
        </p:pic>
      </p:grpSp>
      <p:sp>
        <p:nvSpPr>
          <p:cNvPr id="299" name="Google Shape;299;p29"/>
          <p:cNvSpPr/>
          <p:nvPr/>
        </p:nvSpPr>
        <p:spPr>
          <a:xfrm>
            <a:off x="4679586" y="6250940"/>
            <a:ext cx="2832827" cy="230256"/>
          </a:xfrm>
          <a:prstGeom prst="rect">
            <a:avLst/>
          </a:prstGeom>
          <a:noFill/>
          <a:ln>
            <a:noFill/>
          </a:ln>
        </p:spPr>
        <p:txBody>
          <a:bodyPr anchorCtr="0" anchor="t" bIns="45700" lIns="91425" spcFirstLastPara="1" rIns="91425" wrap="square" tIns="45700">
            <a:noAutofit/>
          </a:bodyPr>
          <a:lstStyle/>
          <a:p>
            <a:pPr indent="0" lvl="2" marL="0" marR="0" rtl="0" algn="ctr">
              <a:lnSpc>
                <a:spcPct val="120000"/>
              </a:lnSpc>
              <a:spcBef>
                <a:spcPts val="0"/>
              </a:spcBef>
              <a:spcAft>
                <a:spcPts val="0"/>
              </a:spcAft>
              <a:buNone/>
            </a:pPr>
            <a:r>
              <a:rPr b="0" i="0" lang="en-US" sz="800" u="none" cap="none" strike="noStrike">
                <a:solidFill>
                  <a:schemeClr val="dk1"/>
                </a:solidFill>
                <a:latin typeface="Calibri"/>
                <a:ea typeface="Calibri"/>
                <a:cs typeface="Calibri"/>
                <a:sym typeface="Calibri"/>
              </a:rPr>
              <a:t>Source: </a:t>
            </a:r>
            <a:r>
              <a:rPr b="0" i="0" lang="en-US" sz="800" u="sng" cap="none" strike="noStrike">
                <a:solidFill>
                  <a:schemeClr val="hlink"/>
                </a:solidFill>
                <a:latin typeface="Calibri"/>
                <a:ea typeface="Calibri"/>
                <a:cs typeface="Calibri"/>
                <a:sym typeface="Calibri"/>
                <a:hlinkClick r:id="rId5"/>
              </a:rPr>
              <a:t>http://www.computerhope.com/issues/ch000619.htm</a:t>
            </a:r>
            <a:r>
              <a:rPr b="0" i="0" lang="en-US" sz="800" u="none" cap="none" strike="noStrike">
                <a:solidFill>
                  <a:schemeClr val="dk1"/>
                </a:solidFill>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0"/>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Accessing The Command Line</a:t>
            </a:r>
            <a:endParaRPr/>
          </a:p>
        </p:txBody>
      </p:sp>
      <p:sp>
        <p:nvSpPr>
          <p:cNvPr id="306" name="Google Shape;306;p30"/>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accent1"/>
              </a:buClr>
              <a:buSzPts val="2000"/>
              <a:buChar char="•"/>
            </a:pPr>
            <a:r>
              <a:rPr lang="en-US" sz="2000">
                <a:solidFill>
                  <a:schemeClr val="accent1"/>
                </a:solidFill>
              </a:rPr>
              <a:t>Terminal</a:t>
            </a:r>
            <a:r>
              <a:rPr lang="en-US" sz="2000">
                <a:solidFill>
                  <a:srgbClr val="472CAA"/>
                </a:solidFill>
              </a:rPr>
              <a:t> is the tool used to access the Ubuntu Command Line</a:t>
            </a:r>
            <a:endParaRPr/>
          </a:p>
          <a:p>
            <a:pPr indent="-228600" lvl="0" marL="228600" rtl="0" algn="l">
              <a:spcBef>
                <a:spcPts val="400"/>
              </a:spcBef>
              <a:spcAft>
                <a:spcPts val="0"/>
              </a:spcAft>
              <a:buClr>
                <a:srgbClr val="472CAA"/>
              </a:buClr>
              <a:buSzPts val="2000"/>
              <a:buChar char="•"/>
            </a:pPr>
            <a:r>
              <a:rPr lang="en-US" sz="2000">
                <a:solidFill>
                  <a:srgbClr val="472CAA"/>
                </a:solidFill>
              </a:rPr>
              <a:t>Click the Ubuntu button </a:t>
            </a:r>
            <a:endParaRPr/>
          </a:p>
          <a:p>
            <a:pPr indent="-228600" lvl="0" marL="228600" rtl="0" algn="l">
              <a:spcBef>
                <a:spcPts val="400"/>
              </a:spcBef>
              <a:spcAft>
                <a:spcPts val="0"/>
              </a:spcAft>
              <a:buClr>
                <a:srgbClr val="472CAA"/>
              </a:buClr>
              <a:buSzPts val="2000"/>
              <a:buChar char="•"/>
            </a:pPr>
            <a:r>
              <a:rPr lang="en-US" sz="2000">
                <a:solidFill>
                  <a:srgbClr val="472CAA"/>
                </a:solidFill>
              </a:rPr>
              <a:t>Type </a:t>
            </a:r>
            <a:r>
              <a:rPr lang="en-US" sz="2000">
                <a:solidFill>
                  <a:schemeClr val="accent1"/>
                </a:solidFill>
              </a:rPr>
              <a:t>terminal</a:t>
            </a:r>
            <a:endParaRPr/>
          </a:p>
          <a:p>
            <a:pPr indent="-228600" lvl="0" marL="228600" rtl="0" algn="l">
              <a:spcBef>
                <a:spcPts val="400"/>
              </a:spcBef>
              <a:spcAft>
                <a:spcPts val="0"/>
              </a:spcAft>
              <a:buClr>
                <a:srgbClr val="472CAA"/>
              </a:buClr>
              <a:buSzPts val="2000"/>
              <a:buChar char="•"/>
            </a:pPr>
            <a:r>
              <a:rPr lang="en-US" sz="2000">
                <a:solidFill>
                  <a:srgbClr val="472CAA"/>
                </a:solidFill>
              </a:rPr>
              <a:t>Press </a:t>
            </a:r>
            <a:r>
              <a:rPr lang="en-US" sz="2000">
                <a:solidFill>
                  <a:schemeClr val="accent1"/>
                </a:solidFill>
              </a:rPr>
              <a:t>Enter</a:t>
            </a:r>
            <a:r>
              <a:rPr lang="en-US" sz="2000">
                <a:solidFill>
                  <a:srgbClr val="472CAA"/>
                </a:solidFill>
              </a:rPr>
              <a:t> or click the icon labeled Terminal</a:t>
            </a:r>
            <a:endParaRPr/>
          </a:p>
          <a:p>
            <a:pPr indent="0" lvl="0" marL="0" rtl="0" algn="l">
              <a:spcBef>
                <a:spcPts val="400"/>
              </a:spcBef>
              <a:spcAft>
                <a:spcPts val="0"/>
              </a:spcAft>
              <a:buClr>
                <a:srgbClr val="472CAA"/>
              </a:buClr>
              <a:buSzPts val="2000"/>
              <a:buNone/>
            </a:pPr>
            <a:r>
              <a:rPr lang="en-US" sz="2000">
                <a:solidFill>
                  <a:srgbClr val="472CAA"/>
                </a:solidFill>
              </a:rPr>
              <a:t>            OR</a:t>
            </a:r>
            <a:endParaRPr/>
          </a:p>
          <a:p>
            <a:pPr indent="-228600" lvl="0" marL="228600" rtl="0" algn="l">
              <a:spcBef>
                <a:spcPts val="400"/>
              </a:spcBef>
              <a:spcAft>
                <a:spcPts val="0"/>
              </a:spcAft>
              <a:buClr>
                <a:srgbClr val="472CAA"/>
              </a:buClr>
              <a:buSzPts val="2000"/>
              <a:buChar char="•"/>
            </a:pPr>
            <a:r>
              <a:rPr lang="en-US" sz="2000">
                <a:solidFill>
                  <a:srgbClr val="472CAA"/>
                </a:solidFill>
              </a:rPr>
              <a:t>Press </a:t>
            </a:r>
            <a:r>
              <a:rPr lang="en-US" sz="2000">
                <a:solidFill>
                  <a:schemeClr val="accent1"/>
                </a:solidFill>
              </a:rPr>
              <a:t>Ctrl-Alt-T</a:t>
            </a:r>
            <a:endParaRPr/>
          </a:p>
          <a:p>
            <a:pPr indent="-88900" lvl="0" marL="228600" rtl="0" algn="l">
              <a:spcBef>
                <a:spcPts val="440"/>
              </a:spcBef>
              <a:spcAft>
                <a:spcPts val="0"/>
              </a:spcAft>
              <a:buClr>
                <a:schemeClr val="dk1"/>
              </a:buClr>
              <a:buSzPts val="2200"/>
              <a:buNone/>
            </a:pPr>
            <a:r>
              <a:t/>
            </a:r>
            <a:endParaRPr/>
          </a:p>
        </p:txBody>
      </p:sp>
      <p:sp>
        <p:nvSpPr>
          <p:cNvPr id="307" name="Google Shape;307;p30"/>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08" name="Google Shape;308;p30"/>
          <p:cNvPicPr preferRelativeResize="0"/>
          <p:nvPr/>
        </p:nvPicPr>
        <p:blipFill rotWithShape="1">
          <a:blip r:embed="rId3">
            <a:alphaModFix/>
          </a:blip>
          <a:srcRect b="0" l="0" r="0" t="0"/>
          <a:stretch/>
        </p:blipFill>
        <p:spPr>
          <a:xfrm>
            <a:off x="1934311" y="4253551"/>
            <a:ext cx="8036940" cy="2089762"/>
          </a:xfrm>
          <a:prstGeom prst="rect">
            <a:avLst/>
          </a:prstGeom>
          <a:noFill/>
          <a:ln>
            <a:noFill/>
          </a:ln>
        </p:spPr>
      </p:pic>
      <p:pic>
        <p:nvPicPr>
          <p:cNvPr id="309" name="Google Shape;309;p30"/>
          <p:cNvPicPr preferRelativeResize="0"/>
          <p:nvPr/>
        </p:nvPicPr>
        <p:blipFill rotWithShape="1">
          <a:blip r:embed="rId4">
            <a:alphaModFix/>
          </a:blip>
          <a:srcRect b="0" l="0" r="0" t="0"/>
          <a:stretch/>
        </p:blipFill>
        <p:spPr>
          <a:xfrm>
            <a:off x="8299244" y="1449607"/>
            <a:ext cx="600075" cy="590550"/>
          </a:xfrm>
          <a:prstGeom prst="rect">
            <a:avLst/>
          </a:prstGeom>
          <a:noFill/>
          <a:ln>
            <a:noFill/>
          </a:ln>
        </p:spPr>
      </p:pic>
      <p:cxnSp>
        <p:nvCxnSpPr>
          <p:cNvPr id="310" name="Google Shape;310;p30"/>
          <p:cNvCxnSpPr/>
          <p:nvPr/>
        </p:nvCxnSpPr>
        <p:spPr>
          <a:xfrm>
            <a:off x="1104900" y="4686300"/>
            <a:ext cx="825500" cy="0"/>
          </a:xfrm>
          <a:prstGeom prst="straightConnector1">
            <a:avLst/>
          </a:prstGeom>
          <a:noFill/>
          <a:ln cap="flat" cmpd="sng" w="57150">
            <a:solidFill>
              <a:srgbClr val="FF0000"/>
            </a:solidFill>
            <a:prstDash val="solid"/>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Using Terminal</a:t>
            </a:r>
            <a:endParaRPr/>
          </a:p>
        </p:txBody>
      </p:sp>
      <p:sp>
        <p:nvSpPr>
          <p:cNvPr id="317" name="Google Shape;317;p31"/>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chemeClr val="dk1"/>
              </a:buClr>
              <a:buSzPts val="2400"/>
              <a:buChar char="•"/>
            </a:pPr>
            <a:r>
              <a:rPr lang="en-US" sz="2400"/>
              <a:t>When typing commands in </a:t>
            </a:r>
            <a:r>
              <a:rPr lang="en-US" sz="2400">
                <a:solidFill>
                  <a:schemeClr val="accent1"/>
                </a:solidFill>
              </a:rPr>
              <a:t>Terminal</a:t>
            </a:r>
            <a:r>
              <a:rPr lang="en-US" sz="2400"/>
              <a:t>,</a:t>
            </a:r>
            <a:r>
              <a:rPr lang="en-US" sz="2400">
                <a:solidFill>
                  <a:schemeClr val="accent1"/>
                </a:solidFill>
              </a:rPr>
              <a:t> </a:t>
            </a:r>
            <a:r>
              <a:rPr lang="en-US" sz="2400"/>
              <a:t>it is very important to pay attention to capitalization and spaces</a:t>
            </a:r>
            <a:endParaRPr/>
          </a:p>
          <a:p>
            <a:pPr indent="-228600" lvl="0" marL="228600" rtl="0" algn="l">
              <a:spcBef>
                <a:spcPts val="1200"/>
              </a:spcBef>
              <a:spcAft>
                <a:spcPts val="0"/>
              </a:spcAft>
              <a:buClr>
                <a:schemeClr val="dk1"/>
              </a:buClr>
              <a:buSzPts val="2400"/>
              <a:buChar char="•"/>
            </a:pPr>
            <a:r>
              <a:rPr lang="en-US" sz="2400"/>
              <a:t>Hitting </a:t>
            </a:r>
            <a:r>
              <a:rPr lang="en-US" sz="2400">
                <a:solidFill>
                  <a:schemeClr val="accent1"/>
                </a:solidFill>
              </a:rPr>
              <a:t>Enter</a:t>
            </a:r>
            <a:r>
              <a:rPr lang="en-US" sz="2400"/>
              <a:t> will execute your command and hitting </a:t>
            </a:r>
            <a:r>
              <a:rPr lang="en-US" sz="2400">
                <a:solidFill>
                  <a:schemeClr val="accent1"/>
                </a:solidFill>
              </a:rPr>
              <a:t>Ctrl+D</a:t>
            </a:r>
            <a:r>
              <a:rPr lang="en-US" sz="2400"/>
              <a:t> will close any commands you have running or exit the Terminal</a:t>
            </a:r>
            <a:endParaRPr/>
          </a:p>
          <a:p>
            <a:pPr indent="-228600" lvl="0" marL="228600" rtl="0" algn="l">
              <a:spcBef>
                <a:spcPts val="1200"/>
              </a:spcBef>
              <a:spcAft>
                <a:spcPts val="0"/>
              </a:spcAft>
              <a:buClr>
                <a:schemeClr val="dk1"/>
              </a:buClr>
              <a:buSzPts val="2400"/>
              <a:buChar char="•"/>
            </a:pPr>
            <a:r>
              <a:rPr lang="en-US" sz="2400"/>
              <a:t>There are numerous Ubuntu command databases and command line tutorials online. Here are a few sites:</a:t>
            </a:r>
            <a:endParaRPr/>
          </a:p>
          <a:p>
            <a:pPr indent="-285750" lvl="1" marL="742950" rtl="0" algn="l">
              <a:spcBef>
                <a:spcPts val="1200"/>
              </a:spcBef>
              <a:spcAft>
                <a:spcPts val="0"/>
              </a:spcAft>
              <a:buClr>
                <a:schemeClr val="dk1"/>
              </a:buClr>
              <a:buSzPts val="2000"/>
              <a:buChar char="–"/>
            </a:pPr>
            <a:r>
              <a:rPr lang="en-US" sz="2000" u="sng">
                <a:solidFill>
                  <a:schemeClr val="hlink"/>
                </a:solidFill>
                <a:hlinkClick r:id="rId3"/>
              </a:rPr>
              <a:t>https://help.ubuntu.com/community/UsingTheTerminal</a:t>
            </a:r>
            <a:endParaRPr sz="2000"/>
          </a:p>
          <a:p>
            <a:pPr indent="-285750" lvl="1" marL="742950" rtl="0" algn="l">
              <a:spcBef>
                <a:spcPts val="1200"/>
              </a:spcBef>
              <a:spcAft>
                <a:spcPts val="0"/>
              </a:spcAft>
              <a:buClr>
                <a:schemeClr val="dk1"/>
              </a:buClr>
              <a:buSzPts val="2000"/>
              <a:buChar char="–"/>
            </a:pPr>
            <a:r>
              <a:rPr lang="en-US" sz="2000" u="sng">
                <a:solidFill>
                  <a:schemeClr val="hlink"/>
                </a:solidFill>
                <a:hlinkClick r:id="rId4"/>
              </a:rPr>
              <a:t>http://ryanstutorials.net/linuxtutorial/</a:t>
            </a:r>
            <a:r>
              <a:rPr lang="en-US" sz="2000"/>
              <a:t> </a:t>
            </a:r>
            <a:endParaRPr/>
          </a:p>
          <a:p>
            <a:pPr indent="-285750" lvl="1" marL="742950" rtl="0" algn="l">
              <a:spcBef>
                <a:spcPts val="1200"/>
              </a:spcBef>
              <a:spcAft>
                <a:spcPts val="0"/>
              </a:spcAft>
              <a:buClr>
                <a:schemeClr val="dk1"/>
              </a:buClr>
              <a:buSzPts val="2000"/>
              <a:buChar char="–"/>
            </a:pPr>
            <a:r>
              <a:rPr lang="en-US" sz="2000" u="sng">
                <a:solidFill>
                  <a:schemeClr val="hlink"/>
                </a:solidFill>
                <a:hlinkClick r:id="rId5"/>
              </a:rPr>
              <a:t>http://manpages.ubuntu.com/</a:t>
            </a:r>
            <a:r>
              <a:rPr lang="en-US" sz="2000"/>
              <a:t> </a:t>
            </a:r>
            <a:endParaRPr/>
          </a:p>
          <a:p>
            <a:pPr indent="-285750" lvl="1" marL="742950" rtl="0" algn="l">
              <a:spcBef>
                <a:spcPts val="1200"/>
              </a:spcBef>
              <a:spcAft>
                <a:spcPts val="0"/>
              </a:spcAft>
              <a:buClr>
                <a:schemeClr val="dk1"/>
              </a:buClr>
              <a:buSzPts val="2000"/>
              <a:buChar char="–"/>
            </a:pPr>
            <a:r>
              <a:rPr lang="en-US" sz="2000" u="sng">
                <a:solidFill>
                  <a:schemeClr val="hlink"/>
                </a:solidFill>
                <a:hlinkClick r:id="rId6"/>
              </a:rPr>
              <a:t>http://ubuntu-manual.org/</a:t>
            </a:r>
            <a:r>
              <a:rPr lang="en-US" sz="2000"/>
              <a:t> </a:t>
            </a:r>
            <a:endParaRPr/>
          </a:p>
        </p:txBody>
      </p:sp>
      <p:sp>
        <p:nvSpPr>
          <p:cNvPr id="318" name="Google Shape;318;p31"/>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2"/>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Command Syntax</a:t>
            </a:r>
            <a:endParaRPr/>
          </a:p>
        </p:txBody>
      </p:sp>
      <p:sp>
        <p:nvSpPr>
          <p:cNvPr id="325" name="Google Shape;325;p32"/>
          <p:cNvSpPr txBox="1"/>
          <p:nvPr>
            <p:ph idx="1" type="body"/>
          </p:nvPr>
        </p:nvSpPr>
        <p:spPr>
          <a:xfrm>
            <a:off x="731520" y="2832100"/>
            <a:ext cx="10728960" cy="3311316"/>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rgbClr val="21AAFE"/>
              </a:buClr>
              <a:buSzPts val="1600"/>
              <a:buChar char="•"/>
            </a:pPr>
            <a:r>
              <a:rPr lang="en-US" sz="1600">
                <a:solidFill>
                  <a:srgbClr val="21AAFE"/>
                </a:solidFill>
              </a:rPr>
              <a:t>Command</a:t>
            </a:r>
            <a:r>
              <a:rPr lang="en-US" sz="1600">
                <a:solidFill>
                  <a:schemeClr val="accent6"/>
                </a:solidFill>
              </a:rPr>
              <a:t>: </a:t>
            </a:r>
            <a:r>
              <a:rPr lang="en-US" sz="1600"/>
              <a:t>tells the computer what you want it to do</a:t>
            </a:r>
            <a:endParaRPr/>
          </a:p>
          <a:p>
            <a:pPr indent="-228600" lvl="1" marL="571500" rtl="0" algn="l">
              <a:spcBef>
                <a:spcPts val="400"/>
              </a:spcBef>
              <a:spcAft>
                <a:spcPts val="0"/>
              </a:spcAft>
              <a:buClr>
                <a:schemeClr val="dk1"/>
              </a:buClr>
              <a:buSzPts val="1600"/>
              <a:buChar char="–"/>
            </a:pPr>
            <a:r>
              <a:rPr lang="en-US" sz="1600"/>
              <a:t>All other components of the syntax depend on what the command is</a:t>
            </a:r>
            <a:endParaRPr/>
          </a:p>
          <a:p>
            <a:pPr indent="-228600" lvl="1" marL="571500" rtl="0" algn="l">
              <a:spcBef>
                <a:spcPts val="400"/>
              </a:spcBef>
              <a:spcAft>
                <a:spcPts val="0"/>
              </a:spcAft>
              <a:buClr>
                <a:schemeClr val="dk1"/>
              </a:buClr>
              <a:buSzPts val="1600"/>
              <a:buChar char="–"/>
            </a:pPr>
            <a:r>
              <a:rPr lang="en-US" sz="1600"/>
              <a:t>The “cat” command creates, displays, or copies files</a:t>
            </a:r>
            <a:endParaRPr/>
          </a:p>
          <a:p>
            <a:pPr indent="-228600" lvl="0" marL="228600" rtl="0" algn="l">
              <a:spcBef>
                <a:spcPts val="400"/>
              </a:spcBef>
              <a:spcAft>
                <a:spcPts val="0"/>
              </a:spcAft>
              <a:buClr>
                <a:schemeClr val="accent5"/>
              </a:buClr>
              <a:buSzPts val="1600"/>
              <a:buChar char="•"/>
            </a:pPr>
            <a:r>
              <a:rPr lang="en-US" sz="1600">
                <a:solidFill>
                  <a:schemeClr val="accent5"/>
                </a:solidFill>
              </a:rPr>
              <a:t>Option: </a:t>
            </a:r>
            <a:r>
              <a:rPr lang="en-US" sz="1600"/>
              <a:t>customizes the output of the command</a:t>
            </a:r>
            <a:endParaRPr/>
          </a:p>
          <a:p>
            <a:pPr indent="-228600" lvl="1" marL="571500" rtl="0" algn="l">
              <a:spcBef>
                <a:spcPts val="400"/>
              </a:spcBef>
              <a:spcAft>
                <a:spcPts val="0"/>
              </a:spcAft>
              <a:buClr>
                <a:schemeClr val="dk1"/>
              </a:buClr>
              <a:buSzPts val="1600"/>
              <a:buChar char="–"/>
            </a:pPr>
            <a:r>
              <a:rPr lang="en-US" sz="1600"/>
              <a:t>“-n“ told the computer to add a number to each line of text in the file you created</a:t>
            </a:r>
            <a:endParaRPr/>
          </a:p>
          <a:p>
            <a:pPr indent="-228600" lvl="1" marL="571500" rtl="0" algn="l">
              <a:spcBef>
                <a:spcPts val="400"/>
              </a:spcBef>
              <a:spcAft>
                <a:spcPts val="0"/>
              </a:spcAft>
              <a:buClr>
                <a:schemeClr val="dk1"/>
              </a:buClr>
              <a:buSzPts val="1600"/>
              <a:buChar char="–"/>
            </a:pPr>
            <a:r>
              <a:rPr lang="en-US" sz="1600"/>
              <a:t>The effect an option has varies by command</a:t>
            </a:r>
            <a:endParaRPr/>
          </a:p>
          <a:p>
            <a:pPr indent="-228600" lvl="1" marL="571500" rtl="0" algn="l">
              <a:spcBef>
                <a:spcPts val="400"/>
              </a:spcBef>
              <a:spcAft>
                <a:spcPts val="0"/>
              </a:spcAft>
              <a:buClr>
                <a:schemeClr val="dk1"/>
              </a:buClr>
              <a:buSzPts val="1600"/>
              <a:buChar char="–"/>
            </a:pPr>
            <a:r>
              <a:rPr lang="en-US" sz="1600"/>
              <a:t>Not required for all commands</a:t>
            </a:r>
            <a:endParaRPr/>
          </a:p>
          <a:p>
            <a:pPr indent="-228600" lvl="0" marL="228600" rtl="0" algn="l">
              <a:spcBef>
                <a:spcPts val="400"/>
              </a:spcBef>
              <a:spcAft>
                <a:spcPts val="0"/>
              </a:spcAft>
              <a:buClr>
                <a:schemeClr val="accent4"/>
              </a:buClr>
              <a:buSzPts val="1600"/>
              <a:buChar char="•"/>
            </a:pPr>
            <a:r>
              <a:rPr lang="en-US" sz="1600">
                <a:solidFill>
                  <a:schemeClr val="accent4"/>
                </a:solidFill>
              </a:rPr>
              <a:t>Operator:</a:t>
            </a:r>
            <a:r>
              <a:rPr lang="en-US" sz="1600"/>
              <a:t> directs the output of the command</a:t>
            </a:r>
            <a:endParaRPr/>
          </a:p>
          <a:p>
            <a:pPr indent="-228600" lvl="1" marL="571500" rtl="0" algn="l">
              <a:spcBef>
                <a:spcPts val="400"/>
              </a:spcBef>
              <a:spcAft>
                <a:spcPts val="0"/>
              </a:spcAft>
              <a:buClr>
                <a:schemeClr val="dk1"/>
              </a:buClr>
              <a:buSzPts val="1600"/>
              <a:buChar char="–"/>
            </a:pPr>
            <a:r>
              <a:rPr lang="en-US" sz="1600"/>
              <a:t>Not required for all commands</a:t>
            </a:r>
            <a:endParaRPr/>
          </a:p>
          <a:p>
            <a:pPr indent="-228600" lvl="0" marL="228600" rtl="0" algn="l">
              <a:spcBef>
                <a:spcPts val="400"/>
              </a:spcBef>
              <a:spcAft>
                <a:spcPts val="0"/>
              </a:spcAft>
              <a:buClr>
                <a:schemeClr val="accent1"/>
              </a:buClr>
              <a:buSzPts val="1600"/>
              <a:buChar char="•"/>
            </a:pPr>
            <a:r>
              <a:rPr lang="en-US" sz="1600">
                <a:solidFill>
                  <a:schemeClr val="accent1"/>
                </a:solidFill>
              </a:rPr>
              <a:t>File Name/Location: </a:t>
            </a:r>
            <a:r>
              <a:rPr lang="en-US" sz="1600"/>
              <a:t>Tells the OS to which file you want the command and options to happen</a:t>
            </a:r>
            <a:endParaRPr/>
          </a:p>
          <a:p>
            <a:pPr indent="-228600" lvl="0" marL="228600" rtl="0" algn="l">
              <a:spcBef>
                <a:spcPts val="400"/>
              </a:spcBef>
              <a:spcAft>
                <a:spcPts val="0"/>
              </a:spcAft>
              <a:buClr>
                <a:schemeClr val="dk1"/>
              </a:buClr>
              <a:buSzPts val="1600"/>
              <a:buChar char="•"/>
            </a:pPr>
            <a:r>
              <a:rPr lang="en-US" sz="1600"/>
              <a:t>Like English sentences, Command Syntax can get very complex</a:t>
            </a:r>
            <a:endParaRPr/>
          </a:p>
        </p:txBody>
      </p:sp>
      <p:sp>
        <p:nvSpPr>
          <p:cNvPr id="326" name="Google Shape;326;p32"/>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pSp>
        <p:nvGrpSpPr>
          <p:cNvPr id="327" name="Google Shape;327;p32"/>
          <p:cNvGrpSpPr/>
          <p:nvPr/>
        </p:nvGrpSpPr>
        <p:grpSpPr>
          <a:xfrm>
            <a:off x="2756952" y="1384582"/>
            <a:ext cx="6678097" cy="1275020"/>
            <a:chOff x="1002863" y="1645839"/>
            <a:chExt cx="6678097" cy="1275020"/>
          </a:xfrm>
        </p:grpSpPr>
        <p:sp>
          <p:nvSpPr>
            <p:cNvPr id="328" name="Google Shape;328;p32"/>
            <p:cNvSpPr/>
            <p:nvPr/>
          </p:nvSpPr>
          <p:spPr>
            <a:xfrm>
              <a:off x="1002863" y="2375614"/>
              <a:ext cx="1042273"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rgbClr val="21AAFE"/>
                  </a:solidFill>
                  <a:latin typeface="Calibri"/>
                  <a:ea typeface="Calibri"/>
                  <a:cs typeface="Calibri"/>
                  <a:sym typeface="Calibri"/>
                </a:rPr>
                <a:t>Command</a:t>
              </a:r>
              <a:endParaRPr/>
            </a:p>
          </p:txBody>
        </p:sp>
        <p:grpSp>
          <p:nvGrpSpPr>
            <p:cNvPr id="329" name="Google Shape;329;p32"/>
            <p:cNvGrpSpPr/>
            <p:nvPr/>
          </p:nvGrpSpPr>
          <p:grpSpPr>
            <a:xfrm>
              <a:off x="1463040" y="1645839"/>
              <a:ext cx="6217920" cy="1275020"/>
              <a:chOff x="1463040" y="1645839"/>
              <a:chExt cx="6217920" cy="1275020"/>
            </a:xfrm>
          </p:grpSpPr>
          <p:sp>
            <p:nvSpPr>
              <p:cNvPr id="330" name="Google Shape;330;p32"/>
              <p:cNvSpPr/>
              <p:nvPr/>
            </p:nvSpPr>
            <p:spPr>
              <a:xfrm>
                <a:off x="4216712" y="2572114"/>
                <a:ext cx="1804853"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accent1"/>
                    </a:solidFill>
                    <a:latin typeface="Calibri"/>
                    <a:ea typeface="Calibri"/>
                    <a:cs typeface="Calibri"/>
                    <a:sym typeface="Calibri"/>
                  </a:rPr>
                  <a:t>File Name/Location</a:t>
                </a:r>
                <a:endParaRPr/>
              </a:p>
            </p:txBody>
          </p:sp>
          <p:sp>
            <p:nvSpPr>
              <p:cNvPr id="331" name="Google Shape;331;p32"/>
              <p:cNvSpPr/>
              <p:nvPr/>
            </p:nvSpPr>
            <p:spPr>
              <a:xfrm rot="-5400000">
                <a:off x="1750422" y="2078768"/>
                <a:ext cx="91440" cy="457200"/>
              </a:xfrm>
              <a:prstGeom prst="leftBrace">
                <a:avLst>
                  <a:gd fmla="val 8333" name="adj1"/>
                  <a:gd fmla="val 50000" name="adj2"/>
                </a:avLst>
              </a:prstGeom>
              <a:noFill/>
              <a:ln cap="flat" cmpd="sng" w="28575">
                <a:solidFill>
                  <a:srgbClr val="21AAF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32"/>
              <p:cNvSpPr/>
              <p:nvPr/>
            </p:nvSpPr>
            <p:spPr>
              <a:xfrm>
                <a:off x="1463040" y="1970183"/>
                <a:ext cx="6217920"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21AAFE"/>
                    </a:solidFill>
                    <a:latin typeface="Consolas"/>
                    <a:ea typeface="Consolas"/>
                    <a:cs typeface="Consolas"/>
                    <a:sym typeface="Consolas"/>
                  </a:rPr>
                  <a:t>cat </a:t>
                </a:r>
                <a:r>
                  <a:rPr lang="en-US" sz="1800">
                    <a:solidFill>
                      <a:schemeClr val="accent5"/>
                    </a:solidFill>
                    <a:latin typeface="Consolas"/>
                    <a:ea typeface="Consolas"/>
                    <a:cs typeface="Consolas"/>
                    <a:sym typeface="Consolas"/>
                  </a:rPr>
                  <a:t>–n</a:t>
                </a:r>
                <a:r>
                  <a:rPr lang="en-US" sz="1800">
                    <a:solidFill>
                      <a:srgbClr val="000000"/>
                    </a:solidFill>
                    <a:latin typeface="Consolas"/>
                    <a:ea typeface="Consolas"/>
                    <a:cs typeface="Consolas"/>
                    <a:sym typeface="Consolas"/>
                  </a:rPr>
                  <a:t> </a:t>
                </a:r>
                <a:r>
                  <a:rPr lang="en-US" sz="1800">
                    <a:solidFill>
                      <a:schemeClr val="accent4"/>
                    </a:solidFill>
                    <a:latin typeface="Consolas"/>
                    <a:ea typeface="Consolas"/>
                    <a:cs typeface="Consolas"/>
                    <a:sym typeface="Consolas"/>
                  </a:rPr>
                  <a:t>&gt;</a:t>
                </a:r>
                <a:r>
                  <a:rPr lang="en-US" sz="1800">
                    <a:solidFill>
                      <a:srgbClr val="000000"/>
                    </a:solidFill>
                    <a:latin typeface="Consolas"/>
                    <a:ea typeface="Consolas"/>
                    <a:cs typeface="Consolas"/>
                    <a:sym typeface="Consolas"/>
                  </a:rPr>
                  <a:t> </a:t>
                </a:r>
                <a:r>
                  <a:rPr lang="en-US" sz="1800">
                    <a:solidFill>
                      <a:schemeClr val="accent1"/>
                    </a:solidFill>
                    <a:latin typeface="Consolas"/>
                    <a:ea typeface="Consolas"/>
                    <a:cs typeface="Consolas"/>
                    <a:sym typeface="Consolas"/>
                  </a:rPr>
                  <a:t>/home/cybepatriot/Documents/hello2.txt</a:t>
                </a:r>
                <a:endParaRPr/>
              </a:p>
            </p:txBody>
          </p:sp>
          <p:sp>
            <p:nvSpPr>
              <p:cNvPr id="333" name="Google Shape;333;p32"/>
              <p:cNvSpPr/>
              <p:nvPr/>
            </p:nvSpPr>
            <p:spPr>
              <a:xfrm rot="-5400000">
                <a:off x="2132874" y="2266005"/>
                <a:ext cx="274320" cy="274320"/>
              </a:xfrm>
              <a:prstGeom prst="leftBrace">
                <a:avLst>
                  <a:gd fmla="val 8333" name="adj1"/>
                  <a:gd fmla="val 50000" name="adj2"/>
                </a:avLst>
              </a:prstGeom>
              <a:noFill/>
              <a:ln cap="flat" cmpd="sng" w="2857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32"/>
              <p:cNvSpPr/>
              <p:nvPr/>
            </p:nvSpPr>
            <p:spPr>
              <a:xfrm>
                <a:off x="2070747" y="1645839"/>
                <a:ext cx="942759"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accent4"/>
                    </a:solidFill>
                    <a:latin typeface="Calibri"/>
                    <a:ea typeface="Calibri"/>
                    <a:cs typeface="Calibri"/>
                    <a:sym typeface="Calibri"/>
                  </a:rPr>
                  <a:t>Operator</a:t>
                </a:r>
                <a:endParaRPr/>
              </a:p>
            </p:txBody>
          </p:sp>
          <p:sp>
            <p:nvSpPr>
              <p:cNvPr id="335" name="Google Shape;335;p32"/>
              <p:cNvSpPr/>
              <p:nvPr/>
            </p:nvSpPr>
            <p:spPr>
              <a:xfrm flipH="1" rot="-5400000">
                <a:off x="2534509" y="1962790"/>
                <a:ext cx="45720" cy="182880"/>
              </a:xfrm>
              <a:prstGeom prst="leftBrace">
                <a:avLst>
                  <a:gd fmla="val 8333" name="adj1"/>
                  <a:gd fmla="val 50000" name="adj2"/>
                </a:avLst>
              </a:prstGeom>
              <a:noFill/>
              <a:ln cap="flat" cmpd="sng" w="2857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32"/>
              <p:cNvSpPr/>
              <p:nvPr/>
            </p:nvSpPr>
            <p:spPr>
              <a:xfrm>
                <a:off x="1896772" y="2582305"/>
                <a:ext cx="759246" cy="3385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accent5"/>
                    </a:solidFill>
                    <a:latin typeface="Calibri"/>
                    <a:ea typeface="Calibri"/>
                    <a:cs typeface="Calibri"/>
                    <a:sym typeface="Calibri"/>
                  </a:rPr>
                  <a:t>Option</a:t>
                </a:r>
                <a:endParaRPr/>
              </a:p>
            </p:txBody>
          </p:sp>
          <p:sp>
            <p:nvSpPr>
              <p:cNvPr id="337" name="Google Shape;337;p32"/>
              <p:cNvSpPr/>
              <p:nvPr/>
            </p:nvSpPr>
            <p:spPr>
              <a:xfrm rot="-5400000">
                <a:off x="4981979" y="-26556"/>
                <a:ext cx="274320" cy="4846320"/>
              </a:xfrm>
              <a:prstGeom prst="leftBrace">
                <a:avLst>
                  <a:gd fmla="val 8333" name="adj1"/>
                  <a:gd fmla="val 50000" name="adj2"/>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338" name="Google Shape;338;p32"/>
          <p:cNvSpPr/>
          <p:nvPr/>
        </p:nvSpPr>
        <p:spPr>
          <a:xfrm>
            <a:off x="9851043" y="6073140"/>
            <a:ext cx="1811714" cy="215444"/>
          </a:xfrm>
          <a:prstGeom prst="rect">
            <a:avLst/>
          </a:prstGeom>
          <a:noFill/>
          <a:ln>
            <a:noFill/>
          </a:ln>
        </p:spPr>
        <p:txBody>
          <a:bodyPr anchorCtr="0" anchor="t" bIns="45700" lIns="91425" spcFirstLastPara="1" rIns="91425" wrap="square" tIns="45700">
            <a:noAutofit/>
          </a:bodyPr>
          <a:lstStyle/>
          <a:p>
            <a:pPr indent="0" lvl="3" marL="0" marR="0" rtl="0" algn="ctr">
              <a:spcBef>
                <a:spcPts val="0"/>
              </a:spcBef>
              <a:spcAft>
                <a:spcPts val="0"/>
              </a:spcAft>
              <a:buNone/>
            </a:pPr>
            <a:r>
              <a:rPr b="0" i="0" lang="en-US" sz="800" u="none" cap="none" strike="noStrike">
                <a:solidFill>
                  <a:schemeClr val="dk1"/>
                </a:solidFill>
                <a:latin typeface="Calibri"/>
                <a:ea typeface="Calibri"/>
                <a:cs typeface="Calibri"/>
                <a:sym typeface="Calibri"/>
              </a:rPr>
              <a:t>Source: </a:t>
            </a:r>
            <a:r>
              <a:rPr b="0" i="0" lang="en-US" sz="800" u="sng" cap="none" strike="noStrike">
                <a:solidFill>
                  <a:schemeClr val="hlink"/>
                </a:solidFill>
                <a:latin typeface="Calibri"/>
                <a:ea typeface="Calibri"/>
                <a:cs typeface="Calibri"/>
                <a:sym typeface="Calibri"/>
                <a:hlinkClick r:id="rId3"/>
              </a:rPr>
              <a:t>http://www.linfo.org/cat.html</a:t>
            </a:r>
            <a:r>
              <a:rPr b="0" i="0" lang="en-US" sz="800" u="none" cap="none" strike="noStrike">
                <a:solidFill>
                  <a:schemeClr val="dk1"/>
                </a:solidFill>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3"/>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Basic Navigation Commands</a:t>
            </a:r>
            <a:endParaRPr/>
          </a:p>
        </p:txBody>
      </p:sp>
      <p:sp>
        <p:nvSpPr>
          <p:cNvPr id="345" name="Google Shape;345;p33"/>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accent1"/>
              </a:buClr>
              <a:buSzPts val="2100"/>
              <a:buChar char="•"/>
            </a:pPr>
            <a:r>
              <a:rPr lang="en-US" sz="2100">
                <a:solidFill>
                  <a:schemeClr val="accent1"/>
                </a:solidFill>
                <a:latin typeface="Consolas"/>
                <a:ea typeface="Consolas"/>
                <a:cs typeface="Consolas"/>
                <a:sym typeface="Consolas"/>
              </a:rPr>
              <a:t>pwd</a:t>
            </a:r>
            <a:endParaRPr sz="2100">
              <a:solidFill>
                <a:schemeClr val="accent1"/>
              </a:solidFill>
              <a:latin typeface="Consolas"/>
              <a:ea typeface="Consolas"/>
              <a:cs typeface="Consolas"/>
              <a:sym typeface="Consolas"/>
            </a:endParaRPr>
          </a:p>
          <a:p>
            <a:pPr indent="-285750" lvl="1" marL="742950" rtl="0" algn="l">
              <a:spcBef>
                <a:spcPts val="600"/>
              </a:spcBef>
              <a:spcAft>
                <a:spcPts val="0"/>
              </a:spcAft>
              <a:buClr>
                <a:schemeClr val="dk1"/>
              </a:buClr>
              <a:buSzPts val="1900"/>
              <a:buChar char="–"/>
            </a:pPr>
            <a:r>
              <a:rPr lang="en-US" sz="1900"/>
              <a:t>“Present Working Directory”</a:t>
            </a:r>
            <a:endParaRPr/>
          </a:p>
          <a:p>
            <a:pPr indent="-285750" lvl="1" marL="742950" rtl="0" algn="l">
              <a:spcBef>
                <a:spcPts val="600"/>
              </a:spcBef>
              <a:spcAft>
                <a:spcPts val="0"/>
              </a:spcAft>
              <a:buClr>
                <a:schemeClr val="dk1"/>
              </a:buClr>
              <a:buSzPts val="1900"/>
              <a:buChar char="–"/>
            </a:pPr>
            <a:r>
              <a:rPr lang="en-US" sz="1900"/>
              <a:t>Prints out your current working directory</a:t>
            </a:r>
            <a:endParaRPr/>
          </a:p>
          <a:p>
            <a:pPr indent="-228600" lvl="0" marL="228600" rtl="0" algn="l">
              <a:spcBef>
                <a:spcPts val="600"/>
              </a:spcBef>
              <a:spcAft>
                <a:spcPts val="0"/>
              </a:spcAft>
              <a:buClr>
                <a:schemeClr val="accent1"/>
              </a:buClr>
              <a:buSzPts val="2100"/>
              <a:buChar char="•"/>
            </a:pPr>
            <a:r>
              <a:rPr lang="en-US" sz="2100">
                <a:solidFill>
                  <a:schemeClr val="accent1"/>
                </a:solidFill>
                <a:latin typeface="Consolas"/>
                <a:ea typeface="Consolas"/>
                <a:cs typeface="Consolas"/>
                <a:sym typeface="Consolas"/>
              </a:rPr>
              <a:t>ls</a:t>
            </a:r>
            <a:r>
              <a:rPr lang="en-US" sz="2100">
                <a:latin typeface="Consolas"/>
                <a:ea typeface="Consolas"/>
                <a:cs typeface="Consolas"/>
                <a:sym typeface="Consolas"/>
              </a:rPr>
              <a:t> [</a:t>
            </a:r>
            <a:r>
              <a:rPr lang="en-US" sz="2100" u="sng">
                <a:latin typeface="Consolas"/>
                <a:ea typeface="Consolas"/>
                <a:cs typeface="Consolas"/>
                <a:sym typeface="Consolas"/>
              </a:rPr>
              <a:t>FILE</a:t>
            </a:r>
            <a:r>
              <a:rPr lang="en-US" sz="2100">
                <a:latin typeface="Consolas"/>
                <a:ea typeface="Consolas"/>
                <a:cs typeface="Consolas"/>
                <a:sym typeface="Consolas"/>
              </a:rPr>
              <a:t>]…</a:t>
            </a:r>
            <a:endParaRPr/>
          </a:p>
          <a:p>
            <a:pPr indent="-285750" lvl="1" marL="742950" rtl="0" algn="l">
              <a:spcBef>
                <a:spcPts val="600"/>
              </a:spcBef>
              <a:spcAft>
                <a:spcPts val="0"/>
              </a:spcAft>
              <a:buClr>
                <a:schemeClr val="dk1"/>
              </a:buClr>
              <a:buSzPts val="1900"/>
              <a:buChar char="–"/>
            </a:pPr>
            <a:r>
              <a:rPr lang="en-US" sz="1900"/>
              <a:t>“List Segments”</a:t>
            </a:r>
            <a:endParaRPr/>
          </a:p>
          <a:p>
            <a:pPr indent="-285750" lvl="1" marL="742950" rtl="0" algn="l">
              <a:spcBef>
                <a:spcPts val="600"/>
              </a:spcBef>
              <a:spcAft>
                <a:spcPts val="0"/>
              </a:spcAft>
              <a:buClr>
                <a:schemeClr val="dk1"/>
              </a:buClr>
              <a:buSzPts val="1900"/>
              <a:buChar char="–"/>
            </a:pPr>
            <a:r>
              <a:rPr lang="en-US" sz="1900"/>
              <a:t>Optional file/directory paths as an argument</a:t>
            </a:r>
            <a:endParaRPr/>
          </a:p>
          <a:p>
            <a:pPr indent="-228600" lvl="0" marL="228600" rtl="0" algn="l">
              <a:spcBef>
                <a:spcPts val="600"/>
              </a:spcBef>
              <a:spcAft>
                <a:spcPts val="0"/>
              </a:spcAft>
              <a:buClr>
                <a:schemeClr val="accent1"/>
              </a:buClr>
              <a:buSzPts val="2100"/>
              <a:buChar char="•"/>
            </a:pPr>
            <a:r>
              <a:rPr lang="en-US" sz="2100">
                <a:solidFill>
                  <a:schemeClr val="accent1"/>
                </a:solidFill>
                <a:latin typeface="Consolas"/>
                <a:ea typeface="Consolas"/>
                <a:cs typeface="Consolas"/>
                <a:sym typeface="Consolas"/>
              </a:rPr>
              <a:t>cd</a:t>
            </a:r>
            <a:r>
              <a:rPr lang="en-US" sz="2100">
                <a:latin typeface="Consolas"/>
                <a:ea typeface="Consolas"/>
                <a:cs typeface="Consolas"/>
                <a:sym typeface="Consolas"/>
              </a:rPr>
              <a:t> [</a:t>
            </a:r>
            <a:r>
              <a:rPr lang="en-US" sz="2100" u="sng">
                <a:latin typeface="Consolas"/>
                <a:ea typeface="Consolas"/>
                <a:cs typeface="Consolas"/>
                <a:sym typeface="Consolas"/>
              </a:rPr>
              <a:t>dir</a:t>
            </a:r>
            <a:r>
              <a:rPr lang="en-US" sz="2100">
                <a:latin typeface="Consolas"/>
                <a:ea typeface="Consolas"/>
                <a:cs typeface="Consolas"/>
                <a:sym typeface="Consolas"/>
              </a:rPr>
              <a:t>]</a:t>
            </a:r>
            <a:endParaRPr/>
          </a:p>
          <a:p>
            <a:pPr indent="-285750" lvl="1" marL="742950" rtl="0" algn="l">
              <a:spcBef>
                <a:spcPts val="600"/>
              </a:spcBef>
              <a:spcAft>
                <a:spcPts val="0"/>
              </a:spcAft>
              <a:buClr>
                <a:schemeClr val="dk1"/>
              </a:buClr>
              <a:buSzPts val="1900"/>
              <a:buChar char="–"/>
            </a:pPr>
            <a:r>
              <a:rPr lang="en-US" sz="1900"/>
              <a:t>“Change Directory”</a:t>
            </a:r>
            <a:endParaRPr/>
          </a:p>
          <a:p>
            <a:pPr indent="-285750" lvl="1" marL="742950" rtl="0" algn="l">
              <a:spcBef>
                <a:spcPts val="600"/>
              </a:spcBef>
              <a:spcAft>
                <a:spcPts val="0"/>
              </a:spcAft>
              <a:buClr>
                <a:schemeClr val="dk1"/>
              </a:buClr>
              <a:buSzPts val="1900"/>
              <a:buChar char="–"/>
            </a:pPr>
            <a:r>
              <a:rPr lang="en-US" sz="1900"/>
              <a:t>Optional directory path as an argument</a:t>
            </a:r>
            <a:endParaRPr sz="2100"/>
          </a:p>
          <a:p>
            <a:pPr indent="0" lvl="0" marL="0" rtl="0" algn="l">
              <a:spcBef>
                <a:spcPts val="600"/>
              </a:spcBef>
              <a:spcAft>
                <a:spcPts val="0"/>
              </a:spcAft>
              <a:buClr>
                <a:schemeClr val="dk1"/>
              </a:buClr>
              <a:buSzPts val="2100"/>
              <a:buNone/>
            </a:pPr>
            <a:r>
              <a:t/>
            </a:r>
            <a:endParaRPr sz="2100"/>
          </a:p>
          <a:p>
            <a:pPr indent="0" lvl="0" marL="0" rtl="0" algn="l">
              <a:spcBef>
                <a:spcPts val="600"/>
              </a:spcBef>
              <a:spcAft>
                <a:spcPts val="0"/>
              </a:spcAft>
              <a:buClr>
                <a:schemeClr val="dk1"/>
              </a:buClr>
              <a:buSzPts val="2100"/>
              <a:buNone/>
            </a:pPr>
            <a:r>
              <a:t/>
            </a:r>
            <a:endParaRPr sz="2100"/>
          </a:p>
          <a:p>
            <a:pPr indent="-228600" lvl="0" marL="228600" rtl="0" algn="l">
              <a:spcBef>
                <a:spcPts val="600"/>
              </a:spcBef>
              <a:spcAft>
                <a:spcPts val="0"/>
              </a:spcAft>
              <a:buClr>
                <a:schemeClr val="accent1"/>
              </a:buClr>
              <a:buSzPts val="2100"/>
              <a:buChar char="•"/>
            </a:pPr>
            <a:r>
              <a:rPr lang="en-US" sz="2100">
                <a:solidFill>
                  <a:schemeClr val="accent1"/>
                </a:solidFill>
              </a:rPr>
              <a:t>Absolute paths</a:t>
            </a:r>
            <a:endParaRPr/>
          </a:p>
          <a:p>
            <a:pPr indent="-285750" lvl="1" marL="742950" rtl="0" algn="l">
              <a:spcBef>
                <a:spcPts val="600"/>
              </a:spcBef>
              <a:spcAft>
                <a:spcPts val="0"/>
              </a:spcAft>
              <a:buClr>
                <a:schemeClr val="dk1"/>
              </a:buClr>
              <a:buSzPts val="1900"/>
              <a:buChar char="–"/>
            </a:pPr>
            <a:r>
              <a:rPr lang="en-US" sz="1900"/>
              <a:t>Starts from the </a:t>
            </a:r>
            <a:r>
              <a:rPr i="1" lang="en-US" sz="1900"/>
              <a:t>root directory </a:t>
            </a:r>
            <a:r>
              <a:rPr lang="en-US" sz="1900"/>
              <a:t>(</a:t>
            </a:r>
            <a:r>
              <a:rPr lang="en-US" sz="1900">
                <a:latin typeface="Consolas"/>
                <a:ea typeface="Consolas"/>
                <a:cs typeface="Consolas"/>
                <a:sym typeface="Consolas"/>
              </a:rPr>
              <a:t>/</a:t>
            </a:r>
            <a:r>
              <a:rPr lang="en-US" sz="1900"/>
              <a:t>)</a:t>
            </a:r>
            <a:endParaRPr/>
          </a:p>
          <a:p>
            <a:pPr indent="-285750" lvl="1" marL="742950" rtl="0" algn="l">
              <a:spcBef>
                <a:spcPts val="600"/>
              </a:spcBef>
              <a:spcAft>
                <a:spcPts val="0"/>
              </a:spcAft>
              <a:buClr>
                <a:schemeClr val="dk1"/>
              </a:buClr>
              <a:buSzPts val="1900"/>
              <a:buChar char="–"/>
            </a:pPr>
            <a:r>
              <a:rPr lang="en-US" sz="1900">
                <a:latin typeface="Consolas"/>
                <a:ea typeface="Consolas"/>
                <a:cs typeface="Consolas"/>
                <a:sym typeface="Consolas"/>
              </a:rPr>
              <a:t>cd /home/cyberpatriot/Music</a:t>
            </a:r>
            <a:endParaRPr/>
          </a:p>
          <a:p>
            <a:pPr indent="-228600" lvl="0" marL="228600" rtl="0" algn="l">
              <a:spcBef>
                <a:spcPts val="600"/>
              </a:spcBef>
              <a:spcAft>
                <a:spcPts val="0"/>
              </a:spcAft>
              <a:buClr>
                <a:schemeClr val="accent1"/>
              </a:buClr>
              <a:buSzPts val="2100"/>
              <a:buChar char="•"/>
            </a:pPr>
            <a:r>
              <a:rPr lang="en-US" sz="2100">
                <a:solidFill>
                  <a:schemeClr val="accent1"/>
                </a:solidFill>
              </a:rPr>
              <a:t>Relative paths</a:t>
            </a:r>
            <a:endParaRPr/>
          </a:p>
          <a:p>
            <a:pPr indent="-285750" lvl="1" marL="742950" rtl="0" algn="l">
              <a:spcBef>
                <a:spcPts val="600"/>
              </a:spcBef>
              <a:spcAft>
                <a:spcPts val="0"/>
              </a:spcAft>
              <a:buClr>
                <a:schemeClr val="dk1"/>
              </a:buClr>
              <a:buSzPts val="1900"/>
              <a:buChar char="–"/>
            </a:pPr>
            <a:r>
              <a:rPr lang="en-US" sz="1900"/>
              <a:t>Start from the </a:t>
            </a:r>
            <a:r>
              <a:rPr i="1" lang="en-US" sz="1900"/>
              <a:t>current directory </a:t>
            </a:r>
            <a:r>
              <a:rPr lang="en-US" sz="1900"/>
              <a:t>(</a:t>
            </a:r>
            <a:r>
              <a:rPr lang="en-US" sz="1900">
                <a:latin typeface="Consolas"/>
                <a:ea typeface="Consolas"/>
                <a:cs typeface="Consolas"/>
                <a:sym typeface="Consolas"/>
              </a:rPr>
              <a:t>.</a:t>
            </a:r>
            <a:r>
              <a:rPr lang="en-US" sz="1900"/>
              <a:t>)</a:t>
            </a:r>
            <a:endParaRPr/>
          </a:p>
          <a:p>
            <a:pPr indent="-285750" lvl="1" marL="742950" rtl="0" algn="l">
              <a:spcBef>
                <a:spcPts val="600"/>
              </a:spcBef>
              <a:spcAft>
                <a:spcPts val="0"/>
              </a:spcAft>
              <a:buClr>
                <a:schemeClr val="dk1"/>
              </a:buClr>
              <a:buSzPts val="1900"/>
              <a:buChar char="–"/>
            </a:pPr>
            <a:r>
              <a:rPr lang="en-US" sz="1900">
                <a:latin typeface="Consolas"/>
                <a:ea typeface="Consolas"/>
                <a:cs typeface="Consolas"/>
                <a:sym typeface="Consolas"/>
              </a:rPr>
              <a:t>cd ./Music </a:t>
            </a:r>
            <a:r>
              <a:rPr lang="en-US" sz="1900"/>
              <a:t>or just </a:t>
            </a:r>
            <a:r>
              <a:rPr lang="en-US" sz="1900">
                <a:latin typeface="Consolas"/>
                <a:ea typeface="Consolas"/>
                <a:cs typeface="Consolas"/>
                <a:sym typeface="Consolas"/>
              </a:rPr>
              <a:t>cd Music</a:t>
            </a:r>
            <a:endParaRPr/>
          </a:p>
          <a:p>
            <a:pPr indent="-285750" lvl="1" marL="742950" rtl="0" algn="l">
              <a:spcBef>
                <a:spcPts val="600"/>
              </a:spcBef>
              <a:spcAft>
                <a:spcPts val="0"/>
              </a:spcAft>
              <a:buClr>
                <a:schemeClr val="dk1"/>
              </a:buClr>
              <a:buSzPts val="1900"/>
              <a:buChar char="–"/>
            </a:pPr>
            <a:r>
              <a:rPr lang="en-US" sz="1900"/>
              <a:t>One dot (</a:t>
            </a:r>
            <a:r>
              <a:rPr lang="en-US" sz="1900">
                <a:latin typeface="Consolas"/>
                <a:ea typeface="Consolas"/>
                <a:cs typeface="Consolas"/>
                <a:sym typeface="Consolas"/>
              </a:rPr>
              <a:t>.</a:t>
            </a:r>
            <a:r>
              <a:rPr lang="en-US" sz="1900"/>
              <a:t>) indicates the </a:t>
            </a:r>
            <a:r>
              <a:rPr i="1" lang="en-US" sz="1900"/>
              <a:t>current directory</a:t>
            </a:r>
            <a:endParaRPr/>
          </a:p>
          <a:p>
            <a:pPr indent="-285750" lvl="1" marL="742950" rtl="0" algn="l">
              <a:spcBef>
                <a:spcPts val="600"/>
              </a:spcBef>
              <a:spcAft>
                <a:spcPts val="0"/>
              </a:spcAft>
              <a:buClr>
                <a:schemeClr val="dk1"/>
              </a:buClr>
              <a:buSzPts val="1900"/>
              <a:buChar char="–"/>
            </a:pPr>
            <a:r>
              <a:rPr lang="en-US" sz="1900"/>
              <a:t>Two dots (</a:t>
            </a:r>
            <a:r>
              <a:rPr lang="en-US" sz="1900">
                <a:latin typeface="Consolas"/>
                <a:ea typeface="Consolas"/>
                <a:cs typeface="Consolas"/>
                <a:sym typeface="Consolas"/>
              </a:rPr>
              <a:t>..</a:t>
            </a:r>
            <a:r>
              <a:rPr lang="en-US" sz="1900"/>
              <a:t>) indicates the </a:t>
            </a:r>
            <a:r>
              <a:rPr i="1" lang="en-US" sz="1900"/>
              <a:t>parent directory</a:t>
            </a:r>
            <a:endParaRPr/>
          </a:p>
          <a:p>
            <a:pPr indent="-88900" lvl="0" marL="228600" rtl="0" algn="l">
              <a:lnSpc>
                <a:spcPct val="120000"/>
              </a:lnSpc>
              <a:spcBef>
                <a:spcPts val="600"/>
              </a:spcBef>
              <a:spcAft>
                <a:spcPts val="0"/>
              </a:spcAft>
              <a:buClr>
                <a:schemeClr val="dk1"/>
              </a:buClr>
              <a:buSzPts val="2200"/>
              <a:buNone/>
            </a:pPr>
            <a:r>
              <a:t/>
            </a:r>
            <a:endParaRPr sz="2200">
              <a:solidFill>
                <a:schemeClr val="accent3"/>
              </a:solidFill>
            </a:endParaRPr>
          </a:p>
          <a:p>
            <a:pPr indent="-88900" lvl="0" marL="228600" rtl="0" algn="l">
              <a:spcBef>
                <a:spcPts val="1040"/>
              </a:spcBef>
              <a:spcAft>
                <a:spcPts val="0"/>
              </a:spcAft>
              <a:buClr>
                <a:schemeClr val="dk1"/>
              </a:buClr>
              <a:buSzPts val="2200"/>
              <a:buNone/>
            </a:pPr>
            <a:r>
              <a:t/>
            </a:r>
            <a:endParaRPr/>
          </a:p>
        </p:txBody>
      </p:sp>
      <p:sp>
        <p:nvSpPr>
          <p:cNvPr id="346" name="Google Shape;346;p33"/>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Learning Objectives</a:t>
            </a:r>
            <a:endParaRPr/>
          </a:p>
        </p:txBody>
      </p:sp>
      <p:sp>
        <p:nvSpPr>
          <p:cNvPr id="123" name="Google Shape;123;p16"/>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chemeClr val="dk1"/>
              </a:buClr>
              <a:buSzPts val="2400"/>
              <a:buChar char="•"/>
            </a:pPr>
            <a:r>
              <a:rPr lang="en-US" sz="2400"/>
              <a:t>Understand the basics of Linux, including the nature, architecture, and differences/similarities with Windows</a:t>
            </a:r>
            <a:endParaRPr/>
          </a:p>
          <a:p>
            <a:pPr indent="-285750" lvl="1" marL="742950" rtl="0" algn="l">
              <a:spcBef>
                <a:spcPts val="480"/>
              </a:spcBef>
              <a:spcAft>
                <a:spcPts val="0"/>
              </a:spcAft>
              <a:buClr>
                <a:schemeClr val="dk1"/>
              </a:buClr>
              <a:buSzPts val="2400"/>
              <a:buChar char="–"/>
            </a:pPr>
            <a:r>
              <a:rPr lang="en-US" sz="2400"/>
              <a:t>Linux overview</a:t>
            </a:r>
            <a:endParaRPr/>
          </a:p>
          <a:p>
            <a:pPr indent="-285750" lvl="1" marL="742950" rtl="0" algn="l">
              <a:spcBef>
                <a:spcPts val="480"/>
              </a:spcBef>
              <a:spcAft>
                <a:spcPts val="0"/>
              </a:spcAft>
              <a:buClr>
                <a:schemeClr val="dk1"/>
              </a:buClr>
              <a:buSzPts val="2400"/>
              <a:buChar char="–"/>
            </a:pPr>
            <a:r>
              <a:rPr lang="en-US" sz="2400"/>
              <a:t>Common Linux terms and definitions</a:t>
            </a:r>
            <a:endParaRPr/>
          </a:p>
          <a:p>
            <a:pPr indent="-285750" lvl="1" marL="742950" rtl="0" algn="l">
              <a:spcBef>
                <a:spcPts val="480"/>
              </a:spcBef>
              <a:spcAft>
                <a:spcPts val="0"/>
              </a:spcAft>
              <a:buClr>
                <a:schemeClr val="dk1"/>
              </a:buClr>
              <a:buSzPts val="2400"/>
              <a:buChar char="–"/>
            </a:pPr>
            <a:r>
              <a:rPr lang="en-US" sz="2400"/>
              <a:t>Linux system architecture</a:t>
            </a:r>
            <a:endParaRPr/>
          </a:p>
          <a:p>
            <a:pPr indent="-285750" lvl="1" marL="742950" rtl="0" algn="l">
              <a:spcBef>
                <a:spcPts val="480"/>
              </a:spcBef>
              <a:spcAft>
                <a:spcPts val="0"/>
              </a:spcAft>
              <a:buClr>
                <a:schemeClr val="dk1"/>
              </a:buClr>
              <a:buSzPts val="2400"/>
              <a:buChar char="–"/>
            </a:pPr>
            <a:r>
              <a:rPr lang="en-US" sz="2400"/>
              <a:t>Differences and similarities with Windows</a:t>
            </a:r>
            <a:endParaRPr/>
          </a:p>
          <a:p>
            <a:pPr indent="-241300" lvl="1" marL="742950" rtl="0" algn="l">
              <a:spcBef>
                <a:spcPts val="140"/>
              </a:spcBef>
              <a:spcAft>
                <a:spcPts val="0"/>
              </a:spcAft>
              <a:buClr>
                <a:schemeClr val="dk1"/>
              </a:buClr>
              <a:buSzPts val="700"/>
              <a:buNone/>
            </a:pPr>
            <a:r>
              <a:t/>
            </a:r>
            <a:endParaRPr sz="700"/>
          </a:p>
          <a:p>
            <a:pPr indent="-228600" lvl="0" marL="228600" rtl="0" algn="l">
              <a:spcBef>
                <a:spcPts val="480"/>
              </a:spcBef>
              <a:spcAft>
                <a:spcPts val="0"/>
              </a:spcAft>
              <a:buClr>
                <a:schemeClr val="dk1"/>
              </a:buClr>
              <a:buSzPts val="2400"/>
              <a:buChar char="•"/>
            </a:pPr>
            <a:r>
              <a:rPr lang="en-US" sz="2400"/>
              <a:t>Gain an introduction to the Linux command line environment</a:t>
            </a:r>
            <a:endParaRPr/>
          </a:p>
          <a:p>
            <a:pPr indent="-285750" lvl="1" marL="742950" rtl="0" algn="l">
              <a:spcBef>
                <a:spcPts val="480"/>
              </a:spcBef>
              <a:spcAft>
                <a:spcPts val="0"/>
              </a:spcAft>
              <a:buClr>
                <a:schemeClr val="dk1"/>
              </a:buClr>
              <a:buSzPts val="2400"/>
              <a:buChar char="–"/>
            </a:pPr>
            <a:r>
              <a:rPr lang="en-US" sz="2400"/>
              <a:t>The “sudo” command</a:t>
            </a:r>
            <a:endParaRPr/>
          </a:p>
        </p:txBody>
      </p:sp>
      <p:sp>
        <p:nvSpPr>
          <p:cNvPr id="124" name="Google Shape;124;p16"/>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4"/>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Command Manuals and Usage</a:t>
            </a:r>
            <a:endParaRPr/>
          </a:p>
        </p:txBody>
      </p:sp>
      <p:sp>
        <p:nvSpPr>
          <p:cNvPr id="353" name="Google Shape;353;p34"/>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rmAutofit lnSpcReduction="10000"/>
          </a:bodyPr>
          <a:lstStyle/>
          <a:p>
            <a:pPr indent="-228600" lvl="0" marL="228600" rtl="0" algn="l">
              <a:spcBef>
                <a:spcPts val="0"/>
              </a:spcBef>
              <a:spcAft>
                <a:spcPts val="0"/>
              </a:spcAft>
              <a:buClr>
                <a:schemeClr val="accent1"/>
              </a:buClr>
              <a:buSzPts val="2800"/>
              <a:buChar char="•"/>
            </a:pPr>
            <a:r>
              <a:rPr lang="en-US" sz="2800">
                <a:solidFill>
                  <a:schemeClr val="accent1"/>
                </a:solidFill>
                <a:latin typeface="Consolas"/>
                <a:ea typeface="Consolas"/>
                <a:cs typeface="Consolas"/>
                <a:sym typeface="Consolas"/>
              </a:rPr>
              <a:t>man</a:t>
            </a:r>
            <a:r>
              <a:rPr lang="en-US" sz="2400">
                <a:latin typeface="Consolas"/>
                <a:ea typeface="Consolas"/>
                <a:cs typeface="Consolas"/>
                <a:sym typeface="Consolas"/>
              </a:rPr>
              <a:t> [</a:t>
            </a:r>
            <a:r>
              <a:rPr lang="en-US" sz="2400" u="sng">
                <a:latin typeface="Consolas"/>
                <a:ea typeface="Consolas"/>
                <a:cs typeface="Consolas"/>
                <a:sym typeface="Consolas"/>
              </a:rPr>
              <a:t>section</a:t>
            </a:r>
            <a:r>
              <a:rPr lang="en-US" sz="2400">
                <a:latin typeface="Consolas"/>
                <a:ea typeface="Consolas"/>
                <a:cs typeface="Consolas"/>
                <a:sym typeface="Consolas"/>
              </a:rPr>
              <a:t>] </a:t>
            </a:r>
            <a:r>
              <a:rPr lang="en-US" sz="2400" u="sng">
                <a:latin typeface="Consolas"/>
                <a:ea typeface="Consolas"/>
                <a:cs typeface="Consolas"/>
                <a:sym typeface="Consolas"/>
              </a:rPr>
              <a:t>page</a:t>
            </a:r>
            <a:endParaRPr/>
          </a:p>
          <a:p>
            <a:pPr indent="-285750" lvl="1" marL="742950" rtl="0" algn="l">
              <a:spcBef>
                <a:spcPts val="480"/>
              </a:spcBef>
              <a:spcAft>
                <a:spcPts val="0"/>
              </a:spcAft>
              <a:buClr>
                <a:schemeClr val="dk1"/>
              </a:buClr>
              <a:buSzPts val="2400"/>
              <a:buChar char="–"/>
            </a:pPr>
            <a:r>
              <a:rPr lang="en-US" sz="2400"/>
              <a:t>“Manual”</a:t>
            </a:r>
            <a:endParaRPr/>
          </a:p>
          <a:p>
            <a:pPr indent="-285750" lvl="1" marL="742950" rtl="0" algn="l">
              <a:spcBef>
                <a:spcPts val="480"/>
              </a:spcBef>
              <a:spcAft>
                <a:spcPts val="0"/>
              </a:spcAft>
              <a:buClr>
                <a:schemeClr val="dk1"/>
              </a:buClr>
              <a:buSzPts val="2400"/>
              <a:buChar char="–"/>
            </a:pPr>
            <a:r>
              <a:rPr lang="en-US" sz="2400"/>
              <a:t>Displays the manual for a command</a:t>
            </a:r>
            <a:endParaRPr/>
          </a:p>
          <a:p>
            <a:pPr indent="-228600" lvl="0" marL="228600" rtl="0" algn="l">
              <a:spcBef>
                <a:spcPts val="480"/>
              </a:spcBef>
              <a:spcAft>
                <a:spcPts val="0"/>
              </a:spcAft>
              <a:buClr>
                <a:srgbClr val="472CAA"/>
              </a:buClr>
              <a:buSzPts val="2400"/>
              <a:buChar char="•"/>
            </a:pPr>
            <a:r>
              <a:rPr lang="en-US" sz="2400">
                <a:solidFill>
                  <a:srgbClr val="472CAA"/>
                </a:solidFill>
              </a:rPr>
              <a:t>Type </a:t>
            </a:r>
            <a:r>
              <a:rPr lang="en-US" sz="2400">
                <a:solidFill>
                  <a:schemeClr val="accent1"/>
                </a:solidFill>
                <a:latin typeface="Consolas"/>
                <a:ea typeface="Consolas"/>
                <a:cs typeface="Consolas"/>
                <a:sym typeface="Consolas"/>
              </a:rPr>
              <a:t>man man </a:t>
            </a:r>
            <a:r>
              <a:rPr lang="en-US" sz="2400">
                <a:solidFill>
                  <a:srgbClr val="472CAA"/>
                </a:solidFill>
              </a:rPr>
              <a:t>and press </a:t>
            </a:r>
            <a:r>
              <a:rPr lang="en-US" sz="2400">
                <a:solidFill>
                  <a:schemeClr val="accent1"/>
                </a:solidFill>
              </a:rPr>
              <a:t>Enter</a:t>
            </a:r>
            <a:endParaRPr/>
          </a:p>
          <a:p>
            <a:pPr indent="-285750" lvl="1" marL="742950" rtl="0" algn="l">
              <a:spcBef>
                <a:spcPts val="480"/>
              </a:spcBef>
              <a:spcAft>
                <a:spcPts val="0"/>
              </a:spcAft>
              <a:buClr>
                <a:schemeClr val="dk1"/>
              </a:buClr>
              <a:buSzPts val="2400"/>
              <a:buChar char="–"/>
            </a:pPr>
            <a:r>
              <a:rPr lang="en-US" sz="2400"/>
              <a:t>Displays the manual for the command “man”</a:t>
            </a:r>
            <a:endParaRPr/>
          </a:p>
          <a:p>
            <a:pPr indent="-285750" lvl="1" marL="742950" rtl="0" algn="l">
              <a:spcBef>
                <a:spcPts val="480"/>
              </a:spcBef>
              <a:spcAft>
                <a:spcPts val="0"/>
              </a:spcAft>
              <a:buClr>
                <a:srgbClr val="472CAA"/>
              </a:buClr>
              <a:buSzPts val="2400"/>
              <a:buChar char="–"/>
            </a:pPr>
            <a:r>
              <a:rPr lang="en-US" sz="2400">
                <a:solidFill>
                  <a:srgbClr val="472CAA"/>
                </a:solidFill>
              </a:rPr>
              <a:t>Use the </a:t>
            </a:r>
            <a:r>
              <a:rPr lang="en-US" sz="2400">
                <a:solidFill>
                  <a:schemeClr val="accent1"/>
                </a:solidFill>
              </a:rPr>
              <a:t>arrow keys </a:t>
            </a:r>
            <a:r>
              <a:rPr lang="en-US" sz="2400">
                <a:solidFill>
                  <a:srgbClr val="472CAA"/>
                </a:solidFill>
              </a:rPr>
              <a:t>or </a:t>
            </a:r>
            <a:r>
              <a:rPr lang="en-US" sz="2400">
                <a:solidFill>
                  <a:schemeClr val="accent1"/>
                </a:solidFill>
                <a:latin typeface="Consolas"/>
                <a:ea typeface="Consolas"/>
                <a:cs typeface="Consolas"/>
                <a:sym typeface="Consolas"/>
              </a:rPr>
              <a:t>PgUp/PgDn </a:t>
            </a:r>
            <a:r>
              <a:rPr lang="en-US" sz="2400">
                <a:solidFill>
                  <a:srgbClr val="472CAA"/>
                </a:solidFill>
              </a:rPr>
              <a:t>to scroll up and down</a:t>
            </a:r>
            <a:endParaRPr/>
          </a:p>
          <a:p>
            <a:pPr indent="-133350" lvl="1" marL="742950" rtl="0" algn="l">
              <a:spcBef>
                <a:spcPts val="480"/>
              </a:spcBef>
              <a:spcAft>
                <a:spcPts val="0"/>
              </a:spcAft>
              <a:buClr>
                <a:schemeClr val="dk1"/>
              </a:buClr>
              <a:buSzPts val="2400"/>
              <a:buNone/>
            </a:pPr>
            <a:r>
              <a:t/>
            </a:r>
            <a:endParaRPr sz="2400">
              <a:solidFill>
                <a:srgbClr val="472CAA"/>
              </a:solidFill>
            </a:endParaRPr>
          </a:p>
          <a:p>
            <a:pPr indent="-133350" lvl="1" marL="742950" rtl="0" algn="l">
              <a:spcBef>
                <a:spcPts val="480"/>
              </a:spcBef>
              <a:spcAft>
                <a:spcPts val="0"/>
              </a:spcAft>
              <a:buClr>
                <a:schemeClr val="dk1"/>
              </a:buClr>
              <a:buSzPts val="2400"/>
              <a:buNone/>
            </a:pPr>
            <a:r>
              <a:t/>
            </a:r>
            <a:endParaRPr sz="2400">
              <a:solidFill>
                <a:srgbClr val="472CAA"/>
              </a:solidFill>
            </a:endParaRPr>
          </a:p>
          <a:p>
            <a:pPr indent="0" lvl="0" marL="0" rtl="0" algn="l">
              <a:spcBef>
                <a:spcPts val="480"/>
              </a:spcBef>
              <a:spcAft>
                <a:spcPts val="0"/>
              </a:spcAft>
              <a:buClr>
                <a:schemeClr val="dk1"/>
              </a:buClr>
              <a:buSzPts val="2400"/>
              <a:buNone/>
            </a:pPr>
            <a:r>
              <a:t/>
            </a:r>
            <a:endParaRPr sz="2400">
              <a:solidFill>
                <a:srgbClr val="472CAA"/>
              </a:solidFill>
            </a:endParaRPr>
          </a:p>
          <a:p>
            <a:pPr indent="-228600" lvl="0" marL="228600" rtl="0" algn="l">
              <a:spcBef>
                <a:spcPts val="560"/>
              </a:spcBef>
              <a:spcAft>
                <a:spcPts val="0"/>
              </a:spcAft>
              <a:buClr>
                <a:srgbClr val="472CAA"/>
              </a:buClr>
              <a:buSzPts val="2800"/>
              <a:buChar char="•"/>
            </a:pPr>
            <a:r>
              <a:rPr lang="en-US" sz="2800">
                <a:solidFill>
                  <a:srgbClr val="472CAA"/>
                </a:solidFill>
              </a:rPr>
              <a:t>Type </a:t>
            </a:r>
            <a:r>
              <a:rPr lang="en-US" sz="2800">
                <a:solidFill>
                  <a:schemeClr val="accent1"/>
                </a:solidFill>
              </a:rPr>
              <a:t>q</a:t>
            </a:r>
            <a:endParaRPr/>
          </a:p>
          <a:p>
            <a:pPr indent="-285750" lvl="1" marL="742950" rtl="0" algn="l">
              <a:spcBef>
                <a:spcPts val="560"/>
              </a:spcBef>
              <a:spcAft>
                <a:spcPts val="0"/>
              </a:spcAft>
              <a:buClr>
                <a:schemeClr val="dk1"/>
              </a:buClr>
              <a:buSzPts val="2800"/>
              <a:buChar char="–"/>
            </a:pPr>
            <a:r>
              <a:rPr lang="en-US" sz="2800"/>
              <a:t>Exits man</a:t>
            </a:r>
            <a:endParaRPr/>
          </a:p>
          <a:p>
            <a:pPr indent="0" lvl="0" marL="0" rtl="0" algn="l">
              <a:spcBef>
                <a:spcPts val="440"/>
              </a:spcBef>
              <a:spcAft>
                <a:spcPts val="0"/>
              </a:spcAft>
              <a:buClr>
                <a:schemeClr val="dk1"/>
              </a:buClr>
              <a:buSzPts val="2200"/>
              <a:buNone/>
            </a:pPr>
            <a:r>
              <a:t/>
            </a:r>
            <a:endParaRPr/>
          </a:p>
          <a:p>
            <a:pPr indent="0" lvl="0" marL="0" rtl="0" algn="l">
              <a:spcBef>
                <a:spcPts val="440"/>
              </a:spcBef>
              <a:spcAft>
                <a:spcPts val="0"/>
              </a:spcAft>
              <a:buClr>
                <a:schemeClr val="dk1"/>
              </a:buClr>
              <a:buSzPts val="2200"/>
              <a:buNone/>
            </a:pPr>
            <a:r>
              <a:t/>
            </a:r>
            <a:endParaRPr/>
          </a:p>
        </p:txBody>
      </p:sp>
      <p:sp>
        <p:nvSpPr>
          <p:cNvPr id="354" name="Google Shape;354;p34"/>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55" name="Google Shape;355;p34"/>
          <p:cNvPicPr preferRelativeResize="0"/>
          <p:nvPr/>
        </p:nvPicPr>
        <p:blipFill rotWithShape="1">
          <a:blip r:embed="rId3">
            <a:alphaModFix/>
          </a:blip>
          <a:srcRect b="0" l="0" r="0" t="0"/>
          <a:stretch/>
        </p:blipFill>
        <p:spPr>
          <a:xfrm>
            <a:off x="2959178" y="4111605"/>
            <a:ext cx="6273644" cy="1082246"/>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5"/>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Command Manuals and Usage</a:t>
            </a:r>
            <a:endParaRPr/>
          </a:p>
        </p:txBody>
      </p:sp>
      <p:sp>
        <p:nvSpPr>
          <p:cNvPr id="362" name="Google Shape;362;p35"/>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chemeClr val="dk1"/>
              </a:buClr>
              <a:buSzPts val="2800"/>
              <a:buChar char="•"/>
            </a:pPr>
            <a:r>
              <a:rPr lang="en-US" sz="2800">
                <a:latin typeface="Calibri"/>
                <a:ea typeface="Calibri"/>
                <a:cs typeface="Calibri"/>
                <a:sym typeface="Calibri"/>
              </a:rPr>
              <a:t>Many commands have a </a:t>
            </a:r>
            <a:r>
              <a:rPr lang="en-US" sz="2800">
                <a:latin typeface="Consolas"/>
                <a:ea typeface="Consolas"/>
                <a:cs typeface="Consolas"/>
                <a:sym typeface="Consolas"/>
              </a:rPr>
              <a:t>--help</a:t>
            </a:r>
            <a:r>
              <a:rPr lang="en-US" sz="2800">
                <a:latin typeface="Calibri"/>
                <a:ea typeface="Calibri"/>
                <a:cs typeface="Calibri"/>
                <a:sym typeface="Calibri"/>
              </a:rPr>
              <a:t> or </a:t>
            </a:r>
            <a:r>
              <a:rPr lang="en-US" sz="2800">
                <a:latin typeface="Consolas"/>
                <a:ea typeface="Consolas"/>
                <a:cs typeface="Consolas"/>
                <a:sym typeface="Consolas"/>
              </a:rPr>
              <a:t>–h </a:t>
            </a:r>
            <a:r>
              <a:rPr lang="en-US" sz="2800">
                <a:latin typeface="Calibri"/>
                <a:ea typeface="Calibri"/>
                <a:cs typeface="Calibri"/>
                <a:sym typeface="Calibri"/>
              </a:rPr>
              <a:t>option</a:t>
            </a:r>
            <a:endParaRPr sz="2800" u="sng">
              <a:latin typeface="Calibri"/>
              <a:ea typeface="Calibri"/>
              <a:cs typeface="Calibri"/>
              <a:sym typeface="Calibri"/>
            </a:endParaRPr>
          </a:p>
          <a:p>
            <a:pPr indent="-228600" lvl="0" marL="228600" rtl="0" algn="l">
              <a:spcBef>
                <a:spcPts val="560"/>
              </a:spcBef>
              <a:spcAft>
                <a:spcPts val="0"/>
              </a:spcAft>
              <a:buClr>
                <a:srgbClr val="472CAA"/>
              </a:buClr>
              <a:buSzPts val="2800"/>
              <a:buChar char="•"/>
            </a:pPr>
            <a:r>
              <a:rPr lang="en-US" sz="2800">
                <a:solidFill>
                  <a:srgbClr val="472CAA"/>
                </a:solidFill>
              </a:rPr>
              <a:t>Type </a:t>
            </a:r>
            <a:r>
              <a:rPr lang="en-US" sz="2800">
                <a:solidFill>
                  <a:schemeClr val="accent1"/>
                </a:solidFill>
                <a:latin typeface="Consolas"/>
                <a:ea typeface="Consolas"/>
                <a:cs typeface="Consolas"/>
                <a:sym typeface="Consolas"/>
              </a:rPr>
              <a:t>ls --help </a:t>
            </a:r>
            <a:r>
              <a:rPr lang="en-US" sz="2800">
                <a:solidFill>
                  <a:srgbClr val="472CAA"/>
                </a:solidFill>
              </a:rPr>
              <a:t>and press </a:t>
            </a:r>
            <a:r>
              <a:rPr lang="en-US" sz="2800">
                <a:solidFill>
                  <a:schemeClr val="accent1"/>
                </a:solidFill>
              </a:rPr>
              <a:t>Enter</a:t>
            </a:r>
            <a:endParaRPr/>
          </a:p>
          <a:p>
            <a:pPr indent="-285750" lvl="1" marL="742950" rtl="0" algn="l">
              <a:spcBef>
                <a:spcPts val="560"/>
              </a:spcBef>
              <a:spcAft>
                <a:spcPts val="0"/>
              </a:spcAft>
              <a:buClr>
                <a:schemeClr val="dk1"/>
              </a:buClr>
              <a:buSzPts val="2800"/>
              <a:buChar char="–"/>
            </a:pPr>
            <a:r>
              <a:rPr lang="en-US" sz="2800"/>
              <a:t>Displays help for the command ls</a:t>
            </a:r>
            <a:endParaRPr/>
          </a:p>
          <a:p>
            <a:pPr indent="0" lvl="0" marL="0" rtl="0" algn="l">
              <a:spcBef>
                <a:spcPts val="560"/>
              </a:spcBef>
              <a:spcAft>
                <a:spcPts val="0"/>
              </a:spcAft>
              <a:buClr>
                <a:schemeClr val="dk1"/>
              </a:buClr>
              <a:buSzPts val="2800"/>
              <a:buNone/>
            </a:pPr>
            <a:r>
              <a:t/>
            </a:r>
            <a:endParaRPr sz="2800"/>
          </a:p>
        </p:txBody>
      </p:sp>
      <p:sp>
        <p:nvSpPr>
          <p:cNvPr id="363" name="Google Shape;363;p35"/>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64" name="Google Shape;364;p35"/>
          <p:cNvPicPr preferRelativeResize="0"/>
          <p:nvPr/>
        </p:nvPicPr>
        <p:blipFill rotWithShape="1">
          <a:blip r:embed="rId3">
            <a:alphaModFix/>
          </a:blip>
          <a:srcRect b="0" l="0" r="0" t="0"/>
          <a:stretch/>
        </p:blipFill>
        <p:spPr>
          <a:xfrm>
            <a:off x="2987661" y="3429000"/>
            <a:ext cx="6216678" cy="1183288"/>
          </a:xfrm>
          <a:prstGeom prst="rect">
            <a:avLst/>
          </a:prstGeom>
          <a:noFill/>
          <a:ln>
            <a:noFill/>
          </a:ln>
        </p:spPr>
      </p:pic>
      <p:sp>
        <p:nvSpPr>
          <p:cNvPr id="365" name="Google Shape;365;p35"/>
          <p:cNvSpPr txBox="1"/>
          <p:nvPr/>
        </p:nvSpPr>
        <p:spPr>
          <a:xfrm>
            <a:off x="1889760" y="4788372"/>
            <a:ext cx="8229600" cy="908709"/>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3200"/>
              <a:buFont typeface="Arial"/>
              <a:buNone/>
            </a:pPr>
            <a:r>
              <a:t/>
            </a:r>
            <a:endParaRPr sz="3200">
              <a:solidFill>
                <a:schemeClr val="dk1"/>
              </a:solidFill>
              <a:latin typeface="Gill Sans"/>
              <a:ea typeface="Gill Sans"/>
              <a:cs typeface="Gill Sans"/>
              <a:sym typeface="Gill Sans"/>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6"/>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File Contents and Output Redirection</a:t>
            </a:r>
            <a:endParaRPr/>
          </a:p>
        </p:txBody>
      </p:sp>
      <p:sp>
        <p:nvSpPr>
          <p:cNvPr id="372" name="Google Shape;372;p36"/>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rmAutofit lnSpcReduction="10000"/>
          </a:bodyPr>
          <a:lstStyle/>
          <a:p>
            <a:pPr indent="-228600" lvl="0" marL="228600" rtl="0" algn="l">
              <a:spcBef>
                <a:spcPts val="0"/>
              </a:spcBef>
              <a:spcAft>
                <a:spcPts val="0"/>
              </a:spcAft>
              <a:buClr>
                <a:schemeClr val="accent1"/>
              </a:buClr>
              <a:buSzPts val="2200"/>
              <a:buChar char="•"/>
            </a:pPr>
            <a:r>
              <a:rPr lang="en-US">
                <a:solidFill>
                  <a:schemeClr val="accent1"/>
                </a:solidFill>
                <a:latin typeface="Consolas"/>
                <a:ea typeface="Consolas"/>
                <a:cs typeface="Consolas"/>
                <a:sym typeface="Consolas"/>
              </a:rPr>
              <a:t>cat</a:t>
            </a:r>
            <a:r>
              <a:rPr lang="en-US">
                <a:latin typeface="Consolas"/>
                <a:ea typeface="Consolas"/>
                <a:cs typeface="Consolas"/>
                <a:sym typeface="Consolas"/>
              </a:rPr>
              <a:t> [</a:t>
            </a:r>
            <a:r>
              <a:rPr lang="en-US" u="sng">
                <a:latin typeface="Consolas"/>
                <a:ea typeface="Consolas"/>
                <a:cs typeface="Consolas"/>
                <a:sym typeface="Consolas"/>
              </a:rPr>
              <a:t>FILE</a:t>
            </a:r>
            <a:r>
              <a:rPr lang="en-US">
                <a:latin typeface="Consolas"/>
                <a:ea typeface="Consolas"/>
                <a:cs typeface="Consolas"/>
                <a:sym typeface="Consolas"/>
              </a:rPr>
              <a:t>]...</a:t>
            </a:r>
            <a:endParaRPr/>
          </a:p>
          <a:p>
            <a:pPr indent="-285750" lvl="1" marL="742950" rtl="0" algn="l">
              <a:spcBef>
                <a:spcPts val="440"/>
              </a:spcBef>
              <a:spcAft>
                <a:spcPts val="0"/>
              </a:spcAft>
              <a:buClr>
                <a:schemeClr val="dk1"/>
              </a:buClr>
              <a:buSzPts val="2200"/>
              <a:buChar char="–"/>
            </a:pPr>
            <a:r>
              <a:rPr lang="en-US"/>
              <a:t>“Concatenate” </a:t>
            </a:r>
            <a:endParaRPr/>
          </a:p>
          <a:p>
            <a:pPr indent="-285750" lvl="1" marL="742950" rtl="0" algn="l">
              <a:spcBef>
                <a:spcPts val="440"/>
              </a:spcBef>
              <a:spcAft>
                <a:spcPts val="0"/>
              </a:spcAft>
              <a:buClr>
                <a:schemeClr val="dk1"/>
              </a:buClr>
              <a:buSzPts val="2200"/>
              <a:buChar char="–"/>
            </a:pPr>
            <a:r>
              <a:rPr lang="en-US"/>
              <a:t>Concatenate files and prints to standard output</a:t>
            </a:r>
            <a:endParaRPr/>
          </a:p>
          <a:p>
            <a:pPr indent="-285750" lvl="1" marL="742950" rtl="0" algn="l">
              <a:spcBef>
                <a:spcPts val="440"/>
              </a:spcBef>
              <a:spcAft>
                <a:spcPts val="0"/>
              </a:spcAft>
              <a:buClr>
                <a:schemeClr val="dk1"/>
              </a:buClr>
              <a:buSzPts val="2200"/>
              <a:buChar char="–"/>
            </a:pPr>
            <a:r>
              <a:rPr lang="en-US"/>
              <a:t>Commonly used to print the contents of a single file</a:t>
            </a:r>
            <a:endParaRPr/>
          </a:p>
          <a:p>
            <a:pPr indent="-228600" lvl="0" marL="228600" rtl="0" algn="l">
              <a:spcBef>
                <a:spcPts val="440"/>
              </a:spcBef>
              <a:spcAft>
                <a:spcPts val="0"/>
              </a:spcAft>
              <a:buClr>
                <a:schemeClr val="accent1"/>
              </a:buClr>
              <a:buSzPts val="2200"/>
              <a:buChar char="•"/>
            </a:pPr>
            <a:r>
              <a:rPr lang="en-US">
                <a:solidFill>
                  <a:schemeClr val="accent1"/>
                </a:solidFill>
                <a:latin typeface="Consolas"/>
                <a:ea typeface="Consolas"/>
                <a:cs typeface="Consolas"/>
                <a:sym typeface="Consolas"/>
              </a:rPr>
              <a:t>file</a:t>
            </a:r>
            <a:r>
              <a:rPr lang="en-US">
                <a:latin typeface="Consolas"/>
                <a:ea typeface="Consolas"/>
                <a:cs typeface="Consolas"/>
                <a:sym typeface="Consolas"/>
              </a:rPr>
              <a:t> [</a:t>
            </a:r>
            <a:r>
              <a:rPr lang="en-US" u="sng">
                <a:latin typeface="Consolas"/>
                <a:ea typeface="Consolas"/>
                <a:cs typeface="Consolas"/>
                <a:sym typeface="Consolas"/>
              </a:rPr>
              <a:t>FILE</a:t>
            </a:r>
            <a:r>
              <a:rPr lang="en-US">
                <a:latin typeface="Consolas"/>
                <a:ea typeface="Consolas"/>
                <a:cs typeface="Consolas"/>
                <a:sym typeface="Consolas"/>
              </a:rPr>
              <a:t>]...</a:t>
            </a:r>
            <a:endParaRPr/>
          </a:p>
          <a:p>
            <a:pPr indent="-285750" lvl="1" marL="742950" rtl="0" algn="l">
              <a:spcBef>
                <a:spcPts val="440"/>
              </a:spcBef>
              <a:spcAft>
                <a:spcPts val="0"/>
              </a:spcAft>
              <a:buClr>
                <a:schemeClr val="dk1"/>
              </a:buClr>
              <a:buSzPts val="2200"/>
              <a:buChar char="–"/>
            </a:pPr>
            <a:r>
              <a:rPr lang="en-US"/>
              <a:t>determines the type of a file</a:t>
            </a:r>
            <a:endParaRPr/>
          </a:p>
          <a:p>
            <a:pPr indent="-228600" lvl="0" marL="228600" rtl="0" algn="l">
              <a:spcBef>
                <a:spcPts val="440"/>
              </a:spcBef>
              <a:spcAft>
                <a:spcPts val="0"/>
              </a:spcAft>
              <a:buClr>
                <a:schemeClr val="accent1"/>
              </a:buClr>
              <a:buSzPts val="2200"/>
              <a:buChar char="•"/>
            </a:pPr>
            <a:r>
              <a:rPr lang="en-US">
                <a:solidFill>
                  <a:schemeClr val="accent1"/>
                </a:solidFill>
                <a:latin typeface="Consolas"/>
                <a:ea typeface="Consolas"/>
                <a:cs typeface="Consolas"/>
                <a:sym typeface="Consolas"/>
              </a:rPr>
              <a:t>echo</a:t>
            </a:r>
            <a:r>
              <a:rPr lang="en-US">
                <a:latin typeface="Consolas"/>
                <a:ea typeface="Consolas"/>
                <a:cs typeface="Consolas"/>
                <a:sym typeface="Consolas"/>
              </a:rPr>
              <a:t> [</a:t>
            </a:r>
            <a:r>
              <a:rPr lang="en-US" u="sng">
                <a:latin typeface="Consolas"/>
                <a:ea typeface="Consolas"/>
                <a:cs typeface="Consolas"/>
                <a:sym typeface="Consolas"/>
              </a:rPr>
              <a:t>STRING</a:t>
            </a:r>
            <a:r>
              <a:rPr lang="en-US">
                <a:latin typeface="Consolas"/>
                <a:ea typeface="Consolas"/>
                <a:cs typeface="Consolas"/>
                <a:sym typeface="Consolas"/>
              </a:rPr>
              <a:t>]...</a:t>
            </a:r>
            <a:endParaRPr/>
          </a:p>
          <a:p>
            <a:pPr indent="-285750" lvl="1" marL="742950" rtl="0" algn="l">
              <a:spcBef>
                <a:spcPts val="440"/>
              </a:spcBef>
              <a:spcAft>
                <a:spcPts val="0"/>
              </a:spcAft>
              <a:buClr>
                <a:schemeClr val="dk1"/>
              </a:buClr>
              <a:buSzPts val="2200"/>
              <a:buChar char="–"/>
            </a:pPr>
            <a:r>
              <a:rPr lang="en-US"/>
              <a:t>displays a line of text in the command line</a:t>
            </a:r>
            <a:endParaRPr/>
          </a:p>
          <a:p>
            <a:pPr indent="-228600" lvl="0" marL="228600" rtl="0" algn="l">
              <a:spcBef>
                <a:spcPts val="440"/>
              </a:spcBef>
              <a:spcAft>
                <a:spcPts val="0"/>
              </a:spcAft>
              <a:buClr>
                <a:schemeClr val="dk1"/>
              </a:buClr>
              <a:buSzPts val="2200"/>
              <a:buChar char="•"/>
            </a:pPr>
            <a:r>
              <a:rPr lang="en-US">
                <a:latin typeface="Consolas"/>
                <a:ea typeface="Consolas"/>
                <a:cs typeface="Consolas"/>
                <a:sym typeface="Consolas"/>
              </a:rPr>
              <a:t>[command] </a:t>
            </a:r>
            <a:r>
              <a:rPr lang="en-US">
                <a:solidFill>
                  <a:schemeClr val="accent1"/>
                </a:solidFill>
                <a:latin typeface="Consolas"/>
                <a:ea typeface="Consolas"/>
                <a:cs typeface="Consolas"/>
                <a:sym typeface="Consolas"/>
              </a:rPr>
              <a:t>&gt;</a:t>
            </a:r>
            <a:r>
              <a:rPr lang="en-US">
                <a:latin typeface="Consolas"/>
                <a:ea typeface="Consolas"/>
                <a:cs typeface="Consolas"/>
                <a:sym typeface="Consolas"/>
              </a:rPr>
              <a:t> [</a:t>
            </a:r>
            <a:r>
              <a:rPr lang="en-US" u="sng">
                <a:latin typeface="Consolas"/>
                <a:ea typeface="Consolas"/>
                <a:cs typeface="Consolas"/>
                <a:sym typeface="Consolas"/>
              </a:rPr>
              <a:t>FILE</a:t>
            </a:r>
            <a:r>
              <a:rPr lang="en-US">
                <a:latin typeface="Consolas"/>
                <a:ea typeface="Consolas"/>
                <a:cs typeface="Consolas"/>
                <a:sym typeface="Consolas"/>
              </a:rPr>
              <a:t>]</a:t>
            </a:r>
            <a:endParaRPr/>
          </a:p>
          <a:p>
            <a:pPr indent="-285750" lvl="1" marL="742950" rtl="0" algn="l">
              <a:spcBef>
                <a:spcPts val="440"/>
              </a:spcBef>
              <a:spcAft>
                <a:spcPts val="0"/>
              </a:spcAft>
              <a:buClr>
                <a:schemeClr val="dk1"/>
              </a:buClr>
              <a:buSzPts val="2200"/>
              <a:buChar char="–"/>
            </a:pPr>
            <a:r>
              <a:rPr lang="en-US"/>
              <a:t>The standard output of any command can be redirected to a file with a “greater than” symbol</a:t>
            </a:r>
            <a:endParaRPr/>
          </a:p>
          <a:p>
            <a:pPr indent="-285750" lvl="1" marL="742950" rtl="0" algn="l">
              <a:spcBef>
                <a:spcPts val="440"/>
              </a:spcBef>
              <a:spcAft>
                <a:spcPts val="0"/>
              </a:spcAft>
              <a:buClr>
                <a:schemeClr val="dk1"/>
              </a:buClr>
              <a:buSzPts val="2200"/>
              <a:buChar char="–"/>
            </a:pPr>
            <a:r>
              <a:rPr lang="en-US"/>
              <a:t>This will create a new file or overwrite an existing file</a:t>
            </a:r>
            <a:endParaRPr/>
          </a:p>
        </p:txBody>
      </p:sp>
      <p:sp>
        <p:nvSpPr>
          <p:cNvPr id="373" name="Google Shape;373;p36"/>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7"/>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Command</a:t>
            </a:r>
            <a:endParaRPr/>
          </a:p>
        </p:txBody>
      </p:sp>
      <p:sp>
        <p:nvSpPr>
          <p:cNvPr id="380" name="Google Shape;380;p37"/>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2200"/>
              <a:buChar char="•"/>
            </a:pPr>
            <a:r>
              <a:rPr lang="en-US"/>
              <a:t>Note: If the Linux Operating System does not have a CyberPatriot Directory, use another directory</a:t>
            </a:r>
            <a:endParaRPr/>
          </a:p>
          <a:p>
            <a:pPr indent="-88900" lvl="0" marL="228600" rtl="0" algn="l">
              <a:spcBef>
                <a:spcPts val="440"/>
              </a:spcBef>
              <a:spcAft>
                <a:spcPts val="0"/>
              </a:spcAft>
              <a:buClr>
                <a:schemeClr val="dk1"/>
              </a:buClr>
              <a:buSzPts val="2200"/>
              <a:buNone/>
            </a:pPr>
            <a:r>
              <a:t/>
            </a:r>
            <a:endParaRPr/>
          </a:p>
        </p:txBody>
      </p:sp>
      <p:sp>
        <p:nvSpPr>
          <p:cNvPr id="381" name="Google Shape;381;p37"/>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82" name="Google Shape;382;p37"/>
          <p:cNvSpPr txBox="1"/>
          <p:nvPr/>
        </p:nvSpPr>
        <p:spPr>
          <a:xfrm>
            <a:off x="1828800" y="1956032"/>
            <a:ext cx="8560286" cy="1487801"/>
          </a:xfrm>
          <a:prstGeom prst="rect">
            <a:avLst/>
          </a:prstGeom>
          <a:noFill/>
          <a:ln>
            <a:noFill/>
          </a:ln>
        </p:spPr>
        <p:txBody>
          <a:bodyPr anchorCtr="0" anchor="t" bIns="45700" lIns="91425" spcFirstLastPara="1" rIns="91425" wrap="square" tIns="45700">
            <a:noAutofit/>
          </a:bodyPr>
          <a:lstStyle/>
          <a:p>
            <a:pPr indent="-165100" lvl="0" marL="342900" marR="0" rtl="0" algn="l">
              <a:spcBef>
                <a:spcPts val="0"/>
              </a:spcBef>
              <a:spcAft>
                <a:spcPts val="0"/>
              </a:spcAft>
              <a:buClr>
                <a:schemeClr val="dk1"/>
              </a:buClr>
              <a:buSzPts val="2800"/>
              <a:buFont typeface="Arial"/>
              <a:buNone/>
            </a:pPr>
            <a:r>
              <a:t/>
            </a:r>
            <a:endParaRPr sz="2800">
              <a:solidFill>
                <a:schemeClr val="accent1"/>
              </a:solidFill>
              <a:latin typeface="Calibri"/>
              <a:ea typeface="Calibri"/>
              <a:cs typeface="Calibri"/>
              <a:sym typeface="Calibri"/>
            </a:endParaRPr>
          </a:p>
        </p:txBody>
      </p:sp>
      <p:sp>
        <p:nvSpPr>
          <p:cNvPr id="383" name="Google Shape;383;p37"/>
          <p:cNvSpPr txBox="1"/>
          <p:nvPr/>
        </p:nvSpPr>
        <p:spPr>
          <a:xfrm>
            <a:off x="3416300" y="2257552"/>
            <a:ext cx="7772400" cy="4257548"/>
          </a:xfrm>
          <a:prstGeom prst="rect">
            <a:avLst/>
          </a:prstGeom>
          <a:noFill/>
          <a:ln>
            <a:noFill/>
          </a:ln>
        </p:spPr>
        <p:txBody>
          <a:bodyPr anchorCtr="0" anchor="t" bIns="45700" lIns="91425" spcFirstLastPara="1" rIns="91425" wrap="square" tIns="45700">
            <a:normAutofit fontScale="92500" lnSpcReduction="10000"/>
          </a:bodyPr>
          <a:lstStyle/>
          <a:p>
            <a:pPr indent="-457200" lvl="0" marL="457200" marR="0" rtl="0" algn="l">
              <a:spcBef>
                <a:spcPts val="0"/>
              </a:spcBef>
              <a:spcAft>
                <a:spcPts val="0"/>
              </a:spcAft>
              <a:buClr>
                <a:schemeClr val="dk1"/>
              </a:buClr>
              <a:buSzPct val="100000"/>
              <a:buFont typeface="Calibri"/>
              <a:buAutoNum type="arabicPeriod"/>
            </a:pPr>
            <a:r>
              <a:rPr lang="en-US" sz="2000">
                <a:solidFill>
                  <a:schemeClr val="dk1"/>
                </a:solidFill>
                <a:latin typeface="Arial"/>
                <a:ea typeface="Arial"/>
                <a:cs typeface="Arial"/>
                <a:sym typeface="Arial"/>
              </a:rPr>
              <a:t>In Terminal, type </a:t>
            </a:r>
            <a:endParaRPr/>
          </a:p>
          <a:p>
            <a:pPr indent="0" lvl="0" marL="0" marR="0" rtl="0" algn="ctr">
              <a:spcBef>
                <a:spcPts val="600"/>
              </a:spcBef>
              <a:spcAft>
                <a:spcPts val="0"/>
              </a:spcAft>
              <a:buClr>
                <a:schemeClr val="accent1"/>
              </a:buClr>
              <a:buSzPct val="100000"/>
              <a:buFont typeface="Arial"/>
              <a:buNone/>
            </a:pPr>
            <a:r>
              <a:rPr lang="en-US" sz="1900">
                <a:solidFill>
                  <a:schemeClr val="accent1"/>
                </a:solidFill>
                <a:latin typeface="Consolas"/>
                <a:ea typeface="Consolas"/>
                <a:cs typeface="Consolas"/>
                <a:sym typeface="Consolas"/>
              </a:rPr>
              <a:t>cat –n &gt; /home/cyberpatriot/Documents/hello2.txt</a:t>
            </a:r>
            <a:endParaRPr/>
          </a:p>
          <a:p>
            <a:pPr indent="0" lvl="1" marL="457200" marR="0" rtl="0" algn="l">
              <a:spcBef>
                <a:spcPts val="600"/>
              </a:spcBef>
              <a:spcAft>
                <a:spcPts val="0"/>
              </a:spcAft>
              <a:buClr>
                <a:schemeClr val="dk1"/>
              </a:buClr>
              <a:buSzPct val="100000"/>
              <a:buFont typeface="Arial"/>
              <a:buNone/>
            </a:pPr>
            <a:r>
              <a:rPr b="0" i="0" lang="en-US" sz="1600" u="none" cap="none" strike="noStrike">
                <a:solidFill>
                  <a:schemeClr val="dk1"/>
                </a:solidFill>
                <a:latin typeface="Calibri"/>
                <a:ea typeface="Calibri"/>
                <a:cs typeface="Calibri"/>
                <a:sym typeface="Calibri"/>
              </a:rPr>
              <a:t>**Make sure to capitalize </a:t>
            </a:r>
            <a:r>
              <a:rPr b="0" i="0" lang="en-US" sz="1600" u="sng" cap="none" strike="noStrike">
                <a:solidFill>
                  <a:schemeClr val="dk1"/>
                </a:solidFill>
                <a:latin typeface="Calibri"/>
                <a:ea typeface="Calibri"/>
                <a:cs typeface="Calibri"/>
                <a:sym typeface="Calibri"/>
              </a:rPr>
              <a:t>D</a:t>
            </a:r>
            <a:r>
              <a:rPr b="0" i="0" lang="en-US" sz="1600" u="none" cap="none" strike="noStrike">
                <a:solidFill>
                  <a:schemeClr val="dk1"/>
                </a:solidFill>
                <a:latin typeface="Calibri"/>
                <a:ea typeface="Calibri"/>
                <a:cs typeface="Calibri"/>
                <a:sym typeface="Calibri"/>
              </a:rPr>
              <a:t>ocuments and to put the spaces before –n, &gt;, and /home</a:t>
            </a:r>
            <a:endParaRPr/>
          </a:p>
          <a:p>
            <a:pPr indent="-339725" lvl="0" marL="457200" marR="0" rtl="0" algn="l">
              <a:spcBef>
                <a:spcPts val="600"/>
              </a:spcBef>
              <a:spcAft>
                <a:spcPts val="0"/>
              </a:spcAft>
              <a:buClr>
                <a:schemeClr val="dk1"/>
              </a:buClr>
              <a:buSzPct val="100000"/>
              <a:buFont typeface="Calibri"/>
              <a:buNone/>
            </a:pPr>
            <a:r>
              <a:t/>
            </a:r>
            <a:endParaRPr sz="2000">
              <a:solidFill>
                <a:schemeClr val="dk1"/>
              </a:solidFill>
              <a:latin typeface="Arial"/>
              <a:ea typeface="Arial"/>
              <a:cs typeface="Arial"/>
              <a:sym typeface="Arial"/>
            </a:endParaRPr>
          </a:p>
          <a:p>
            <a:pPr indent="-339725" lvl="0" marL="457200" marR="0" rtl="0" algn="l">
              <a:spcBef>
                <a:spcPts val="600"/>
              </a:spcBef>
              <a:spcAft>
                <a:spcPts val="0"/>
              </a:spcAft>
              <a:buClr>
                <a:schemeClr val="dk1"/>
              </a:buClr>
              <a:buSzPct val="100000"/>
              <a:buFont typeface="Calibri"/>
              <a:buNone/>
            </a:pPr>
            <a:r>
              <a:t/>
            </a:r>
            <a:endParaRPr sz="2000">
              <a:solidFill>
                <a:schemeClr val="dk1"/>
              </a:solidFill>
              <a:latin typeface="Arial"/>
              <a:ea typeface="Arial"/>
              <a:cs typeface="Arial"/>
              <a:sym typeface="Arial"/>
            </a:endParaRPr>
          </a:p>
          <a:p>
            <a:pPr indent="-457200" lvl="0" marL="457200" marR="0" rtl="0" algn="l">
              <a:spcBef>
                <a:spcPts val="600"/>
              </a:spcBef>
              <a:spcAft>
                <a:spcPts val="0"/>
              </a:spcAft>
              <a:buClr>
                <a:schemeClr val="dk1"/>
              </a:buClr>
              <a:buSzPct val="100000"/>
              <a:buFont typeface="Calibri"/>
              <a:buAutoNum type="arabicPeriod" startAt="2"/>
            </a:pPr>
            <a:r>
              <a:rPr lang="en-US" sz="2000">
                <a:solidFill>
                  <a:schemeClr val="dk1"/>
                </a:solidFill>
                <a:latin typeface="Arial"/>
                <a:ea typeface="Arial"/>
                <a:cs typeface="Arial"/>
                <a:sym typeface="Arial"/>
              </a:rPr>
              <a:t>Hit </a:t>
            </a:r>
            <a:r>
              <a:rPr lang="en-US" sz="1900">
                <a:solidFill>
                  <a:schemeClr val="accent1"/>
                </a:solidFill>
                <a:latin typeface="Consolas"/>
                <a:ea typeface="Consolas"/>
                <a:cs typeface="Consolas"/>
                <a:sym typeface="Consolas"/>
              </a:rPr>
              <a:t>Enter</a:t>
            </a:r>
            <a:r>
              <a:rPr lang="en-US" sz="2000">
                <a:solidFill>
                  <a:schemeClr val="dk1"/>
                </a:solidFill>
                <a:latin typeface="Arial"/>
                <a:ea typeface="Arial"/>
                <a:cs typeface="Arial"/>
                <a:sym typeface="Arial"/>
              </a:rPr>
              <a:t> to execute the command</a:t>
            </a:r>
            <a:endParaRPr/>
          </a:p>
          <a:p>
            <a:pPr indent="-457200" lvl="0" marL="457200" marR="0" rtl="0" algn="l">
              <a:spcBef>
                <a:spcPts val="600"/>
              </a:spcBef>
              <a:spcAft>
                <a:spcPts val="0"/>
              </a:spcAft>
              <a:buClr>
                <a:schemeClr val="dk1"/>
              </a:buClr>
              <a:buSzPct val="100000"/>
              <a:buFont typeface="Calibri"/>
              <a:buAutoNum type="arabicPeriod" startAt="2"/>
            </a:pPr>
            <a:r>
              <a:rPr lang="en-US" sz="2000">
                <a:solidFill>
                  <a:schemeClr val="dk1"/>
                </a:solidFill>
                <a:latin typeface="Arial"/>
                <a:ea typeface="Arial"/>
                <a:cs typeface="Arial"/>
                <a:sym typeface="Arial"/>
              </a:rPr>
              <a:t>Type </a:t>
            </a:r>
            <a:r>
              <a:rPr lang="en-US" sz="1900">
                <a:solidFill>
                  <a:schemeClr val="accent1"/>
                </a:solidFill>
                <a:latin typeface="Consolas"/>
                <a:ea typeface="Consolas"/>
                <a:cs typeface="Consolas"/>
                <a:sym typeface="Consolas"/>
              </a:rPr>
              <a:t>This is another test. Hello Again!</a:t>
            </a:r>
            <a:endParaRPr/>
          </a:p>
          <a:p>
            <a:pPr indent="-339725" lvl="0" marL="457200" marR="0" rtl="0" algn="l">
              <a:spcBef>
                <a:spcPts val="600"/>
              </a:spcBef>
              <a:spcAft>
                <a:spcPts val="0"/>
              </a:spcAft>
              <a:buClr>
                <a:schemeClr val="dk1"/>
              </a:buClr>
              <a:buSzPct val="100000"/>
              <a:buFont typeface="Calibri"/>
              <a:buNone/>
            </a:pPr>
            <a:r>
              <a:t/>
            </a:r>
            <a:endParaRPr sz="2000">
              <a:solidFill>
                <a:schemeClr val="accent1"/>
              </a:solidFill>
              <a:latin typeface="Consolas"/>
              <a:ea typeface="Consolas"/>
              <a:cs typeface="Consolas"/>
              <a:sym typeface="Consolas"/>
            </a:endParaRPr>
          </a:p>
          <a:p>
            <a:pPr indent="-339725" lvl="0" marL="457200" marR="0" rtl="0" algn="l">
              <a:spcBef>
                <a:spcPts val="600"/>
              </a:spcBef>
              <a:spcAft>
                <a:spcPts val="0"/>
              </a:spcAft>
              <a:buClr>
                <a:schemeClr val="dk1"/>
              </a:buClr>
              <a:buSzPct val="100000"/>
              <a:buFont typeface="Calibri"/>
              <a:buNone/>
            </a:pPr>
            <a:r>
              <a:t/>
            </a:r>
            <a:endParaRPr sz="2000">
              <a:solidFill>
                <a:schemeClr val="accent1"/>
              </a:solidFill>
              <a:latin typeface="Consolas"/>
              <a:ea typeface="Consolas"/>
              <a:cs typeface="Consolas"/>
              <a:sym typeface="Consolas"/>
            </a:endParaRPr>
          </a:p>
          <a:p>
            <a:pPr indent="-339725" lvl="0" marL="457200" marR="0" rtl="0" algn="l">
              <a:spcBef>
                <a:spcPts val="600"/>
              </a:spcBef>
              <a:spcAft>
                <a:spcPts val="0"/>
              </a:spcAft>
              <a:buClr>
                <a:schemeClr val="dk1"/>
              </a:buClr>
              <a:buSzPct val="100000"/>
              <a:buFont typeface="Calibri"/>
              <a:buNone/>
            </a:pPr>
            <a:r>
              <a:t/>
            </a:r>
            <a:endParaRPr sz="2000">
              <a:solidFill>
                <a:schemeClr val="accent1"/>
              </a:solidFill>
              <a:latin typeface="Consolas"/>
              <a:ea typeface="Consolas"/>
              <a:cs typeface="Consolas"/>
              <a:sym typeface="Consolas"/>
            </a:endParaRPr>
          </a:p>
          <a:p>
            <a:pPr indent="-457200" lvl="0" marL="457200" marR="0" rtl="0" algn="l">
              <a:spcBef>
                <a:spcPts val="600"/>
              </a:spcBef>
              <a:spcAft>
                <a:spcPts val="0"/>
              </a:spcAft>
              <a:buClr>
                <a:schemeClr val="dk1"/>
              </a:buClr>
              <a:buSzPct val="100000"/>
              <a:buFont typeface="Calibri"/>
              <a:buAutoNum type="arabicPeriod" startAt="2"/>
            </a:pPr>
            <a:r>
              <a:rPr lang="en-US" sz="2000">
                <a:solidFill>
                  <a:schemeClr val="dk1"/>
                </a:solidFill>
                <a:latin typeface="Arial"/>
                <a:ea typeface="Arial"/>
                <a:cs typeface="Arial"/>
                <a:sym typeface="Arial"/>
              </a:rPr>
              <a:t>Hit </a:t>
            </a:r>
            <a:r>
              <a:rPr lang="en-US" sz="1900">
                <a:solidFill>
                  <a:schemeClr val="accent1"/>
                </a:solidFill>
                <a:latin typeface="Consolas"/>
                <a:ea typeface="Consolas"/>
                <a:cs typeface="Consolas"/>
                <a:sym typeface="Consolas"/>
              </a:rPr>
              <a:t>Enter</a:t>
            </a:r>
            <a:r>
              <a:rPr lang="en-US" sz="2000">
                <a:solidFill>
                  <a:schemeClr val="dk1"/>
                </a:solidFill>
                <a:latin typeface="Arial"/>
                <a:ea typeface="Arial"/>
                <a:cs typeface="Arial"/>
                <a:sym typeface="Arial"/>
              </a:rPr>
              <a:t> to execute the command</a:t>
            </a:r>
            <a:endParaRPr/>
          </a:p>
          <a:p>
            <a:pPr indent="-457200" lvl="0" marL="457200" marR="0" rtl="0" algn="l">
              <a:spcBef>
                <a:spcPts val="600"/>
              </a:spcBef>
              <a:spcAft>
                <a:spcPts val="0"/>
              </a:spcAft>
              <a:buClr>
                <a:schemeClr val="dk1"/>
              </a:buClr>
              <a:buSzPct val="100000"/>
              <a:buFont typeface="Calibri"/>
              <a:buAutoNum type="arabicPeriod" startAt="2"/>
            </a:pPr>
            <a:r>
              <a:rPr lang="en-US" sz="2000">
                <a:solidFill>
                  <a:schemeClr val="dk1"/>
                </a:solidFill>
                <a:latin typeface="Arial"/>
                <a:ea typeface="Arial"/>
                <a:cs typeface="Arial"/>
                <a:sym typeface="Arial"/>
              </a:rPr>
              <a:t>Type </a:t>
            </a:r>
            <a:r>
              <a:rPr lang="en-US" sz="1900">
                <a:solidFill>
                  <a:schemeClr val="accent1"/>
                </a:solidFill>
                <a:latin typeface="Consolas"/>
                <a:ea typeface="Consolas"/>
                <a:cs typeface="Consolas"/>
                <a:sym typeface="Consolas"/>
              </a:rPr>
              <a:t>Ctrl+D</a:t>
            </a:r>
            <a:r>
              <a:rPr lang="en-US" sz="1700">
                <a:solidFill>
                  <a:schemeClr val="accent1"/>
                </a:solidFill>
                <a:latin typeface="Consolas"/>
                <a:ea typeface="Consolas"/>
                <a:cs typeface="Consolas"/>
                <a:sym typeface="Consolas"/>
              </a:rPr>
              <a:t> </a:t>
            </a:r>
            <a:r>
              <a:rPr lang="en-US" sz="2100">
                <a:solidFill>
                  <a:schemeClr val="dk1"/>
                </a:solidFill>
                <a:latin typeface="Calibri"/>
                <a:ea typeface="Calibri"/>
                <a:cs typeface="Calibri"/>
                <a:sym typeface="Calibri"/>
              </a:rPr>
              <a:t>to close your commands</a:t>
            </a:r>
            <a:endParaRPr/>
          </a:p>
          <a:p>
            <a:pPr indent="-87629" lvl="0" marL="228600" marR="0" rtl="0" algn="l">
              <a:spcBef>
                <a:spcPts val="600"/>
              </a:spcBef>
              <a:spcAft>
                <a:spcPts val="0"/>
              </a:spcAft>
              <a:buClr>
                <a:schemeClr val="dk1"/>
              </a:buClr>
              <a:buSzPct val="100000"/>
              <a:buFont typeface="Arial"/>
              <a:buNone/>
            </a:pPr>
            <a:r>
              <a:t/>
            </a:r>
            <a:endParaRPr sz="2400">
              <a:solidFill>
                <a:schemeClr val="accent3"/>
              </a:solidFill>
              <a:latin typeface="Arial"/>
              <a:ea typeface="Arial"/>
              <a:cs typeface="Arial"/>
              <a:sym typeface="Arial"/>
            </a:endParaRPr>
          </a:p>
        </p:txBody>
      </p:sp>
      <p:pic>
        <p:nvPicPr>
          <p:cNvPr id="384" name="Google Shape;384;p37"/>
          <p:cNvPicPr preferRelativeResize="0"/>
          <p:nvPr/>
        </p:nvPicPr>
        <p:blipFill rotWithShape="1">
          <a:blip r:embed="rId3">
            <a:alphaModFix/>
          </a:blip>
          <a:srcRect b="0" l="0" r="0" t="0"/>
          <a:stretch/>
        </p:blipFill>
        <p:spPr>
          <a:xfrm>
            <a:off x="3907676" y="3242859"/>
            <a:ext cx="7132320" cy="553223"/>
          </a:xfrm>
          <a:prstGeom prst="rect">
            <a:avLst/>
          </a:prstGeom>
          <a:noFill/>
          <a:ln>
            <a:noFill/>
          </a:ln>
        </p:spPr>
      </p:pic>
      <p:pic>
        <p:nvPicPr>
          <p:cNvPr id="385" name="Google Shape;385;p37"/>
          <p:cNvPicPr preferRelativeResize="0"/>
          <p:nvPr/>
        </p:nvPicPr>
        <p:blipFill rotWithShape="1">
          <a:blip r:embed="rId4">
            <a:alphaModFix/>
          </a:blip>
          <a:srcRect b="0" l="0" r="0" t="0"/>
          <a:stretch/>
        </p:blipFill>
        <p:spPr>
          <a:xfrm>
            <a:off x="3910291" y="4616939"/>
            <a:ext cx="7132320" cy="79632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8"/>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Command (cont.)</a:t>
            </a:r>
            <a:endParaRPr/>
          </a:p>
        </p:txBody>
      </p:sp>
      <p:sp>
        <p:nvSpPr>
          <p:cNvPr id="392" name="Google Shape;392;p38"/>
          <p:cNvSpPr txBox="1"/>
          <p:nvPr>
            <p:ph idx="1" type="body"/>
          </p:nvPr>
        </p:nvSpPr>
        <p:spPr>
          <a:xfrm>
            <a:off x="731520" y="1509623"/>
            <a:ext cx="10728960" cy="4929277"/>
          </a:xfrm>
          <a:prstGeom prst="rect">
            <a:avLst/>
          </a:prstGeom>
          <a:noFill/>
          <a:ln>
            <a:noFill/>
          </a:ln>
        </p:spPr>
        <p:txBody>
          <a:bodyPr anchorCtr="0" anchor="t" bIns="45700" lIns="91425" spcFirstLastPara="1" rIns="91425" wrap="square" tIns="45700">
            <a:normAutofit lnSpcReduction="10000"/>
          </a:bodyPr>
          <a:lstStyle/>
          <a:p>
            <a:pPr indent="-514350" lvl="0" marL="514350" rtl="0" algn="l">
              <a:spcBef>
                <a:spcPts val="0"/>
              </a:spcBef>
              <a:spcAft>
                <a:spcPts val="0"/>
              </a:spcAft>
              <a:buClr>
                <a:schemeClr val="dk1"/>
              </a:buClr>
              <a:buSzPts val="2400"/>
              <a:buFont typeface="Calibri"/>
              <a:buAutoNum type="arabicPeriod"/>
            </a:pPr>
            <a:r>
              <a:rPr lang="en-US" sz="2400"/>
              <a:t>Close Terminal and open the Home Folder by clicking the orange folder on the Ubuntu menu bar</a:t>
            </a:r>
            <a:endParaRPr/>
          </a:p>
          <a:p>
            <a:pPr indent="-514350" lvl="0" marL="514350" rtl="0" algn="l">
              <a:spcBef>
                <a:spcPts val="1200"/>
              </a:spcBef>
              <a:spcAft>
                <a:spcPts val="0"/>
              </a:spcAft>
              <a:buClr>
                <a:schemeClr val="dk1"/>
              </a:buClr>
              <a:buSzPts val="2400"/>
              <a:buFont typeface="Calibri"/>
              <a:buAutoNum type="arabicPeriod"/>
            </a:pPr>
            <a:r>
              <a:rPr lang="en-US" sz="2400"/>
              <a:t>Navigate to the Documents folder</a:t>
            </a:r>
            <a:endParaRPr/>
          </a:p>
          <a:p>
            <a:pPr indent="-514350" lvl="0" marL="514350" rtl="0" algn="l">
              <a:spcBef>
                <a:spcPts val="1200"/>
              </a:spcBef>
              <a:spcAft>
                <a:spcPts val="0"/>
              </a:spcAft>
              <a:buClr>
                <a:schemeClr val="dk1"/>
              </a:buClr>
              <a:buSzPts val="2400"/>
              <a:buFont typeface="Calibri"/>
              <a:buAutoNum type="arabicPeriod"/>
            </a:pPr>
            <a:r>
              <a:rPr lang="en-US" sz="2400"/>
              <a:t>Double-click the </a:t>
            </a:r>
            <a:r>
              <a:rPr lang="en-US" sz="2400">
                <a:solidFill>
                  <a:schemeClr val="accent1"/>
                </a:solidFill>
              </a:rPr>
              <a:t>hello2.txt file</a:t>
            </a:r>
            <a:endParaRPr/>
          </a:p>
          <a:p>
            <a:pPr indent="0" lvl="0" marL="0" rtl="0" algn="l">
              <a:spcBef>
                <a:spcPts val="1200"/>
              </a:spcBef>
              <a:spcAft>
                <a:spcPts val="0"/>
              </a:spcAft>
              <a:buClr>
                <a:schemeClr val="dk1"/>
              </a:buClr>
              <a:buSzPts val="2400"/>
              <a:buNone/>
            </a:pPr>
            <a:r>
              <a:t/>
            </a:r>
            <a:endParaRPr sz="2400">
              <a:solidFill>
                <a:schemeClr val="accent1"/>
              </a:solidFill>
            </a:endParaRPr>
          </a:p>
          <a:p>
            <a:pPr indent="-361950" lvl="0" marL="514350" rtl="0" algn="l">
              <a:spcBef>
                <a:spcPts val="1200"/>
              </a:spcBef>
              <a:spcAft>
                <a:spcPts val="0"/>
              </a:spcAft>
              <a:buClr>
                <a:schemeClr val="dk1"/>
              </a:buClr>
              <a:buSzPts val="2400"/>
              <a:buFont typeface="Calibri"/>
              <a:buNone/>
            </a:pPr>
            <a:r>
              <a:t/>
            </a:r>
            <a:endParaRPr sz="2400"/>
          </a:p>
          <a:p>
            <a:pPr indent="-361950" lvl="0" marL="514350" rtl="0" algn="l">
              <a:spcBef>
                <a:spcPts val="1200"/>
              </a:spcBef>
              <a:spcAft>
                <a:spcPts val="0"/>
              </a:spcAft>
              <a:buClr>
                <a:schemeClr val="dk1"/>
              </a:buClr>
              <a:buSzPts val="2400"/>
              <a:buFont typeface="Calibri"/>
              <a:buNone/>
            </a:pPr>
            <a:r>
              <a:t/>
            </a:r>
            <a:endParaRPr sz="2400"/>
          </a:p>
          <a:p>
            <a:pPr indent="-361950" lvl="0" marL="514350" rtl="0" algn="l">
              <a:spcBef>
                <a:spcPts val="1200"/>
              </a:spcBef>
              <a:spcAft>
                <a:spcPts val="0"/>
              </a:spcAft>
              <a:buClr>
                <a:schemeClr val="dk1"/>
              </a:buClr>
              <a:buSzPts val="2400"/>
              <a:buFont typeface="Calibri"/>
              <a:buNone/>
            </a:pPr>
            <a:r>
              <a:t/>
            </a:r>
            <a:endParaRPr sz="2400"/>
          </a:p>
          <a:p>
            <a:pPr indent="-228600" lvl="0" marL="228600" rtl="0" algn="l">
              <a:spcBef>
                <a:spcPts val="1200"/>
              </a:spcBef>
              <a:spcAft>
                <a:spcPts val="0"/>
              </a:spcAft>
              <a:buClr>
                <a:schemeClr val="dk1"/>
              </a:buClr>
              <a:buSzPts val="2400"/>
              <a:buChar char="•"/>
            </a:pPr>
            <a:r>
              <a:rPr lang="en-US" sz="2400"/>
              <a:t>The commands you just entered created this text document</a:t>
            </a:r>
            <a:endParaRPr/>
          </a:p>
          <a:p>
            <a:pPr indent="-285750" lvl="1" marL="742950" rtl="0" algn="l">
              <a:spcBef>
                <a:spcPts val="1200"/>
              </a:spcBef>
              <a:spcAft>
                <a:spcPts val="0"/>
              </a:spcAft>
              <a:buClr>
                <a:schemeClr val="dk1"/>
              </a:buClr>
              <a:buSzPts val="1900"/>
              <a:buChar char="–"/>
            </a:pPr>
            <a:r>
              <a:rPr lang="en-US" sz="1900"/>
              <a:t>It includes the file name you selected, the text typed, and a “1” at the beginning of the line of text. The next few slides will examine why.</a:t>
            </a:r>
            <a:endParaRPr/>
          </a:p>
        </p:txBody>
      </p:sp>
      <p:sp>
        <p:nvSpPr>
          <p:cNvPr id="393" name="Google Shape;393;p38"/>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94" name="Google Shape;394;p38"/>
          <p:cNvPicPr preferRelativeResize="0"/>
          <p:nvPr/>
        </p:nvPicPr>
        <p:blipFill rotWithShape="1">
          <a:blip r:embed="rId3">
            <a:alphaModFix/>
          </a:blip>
          <a:srcRect b="0" l="0" r="0" t="0"/>
          <a:stretch/>
        </p:blipFill>
        <p:spPr>
          <a:xfrm>
            <a:off x="3068468" y="3567596"/>
            <a:ext cx="6055063" cy="128016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9"/>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sudo Command</a:t>
            </a:r>
            <a:endParaRPr/>
          </a:p>
        </p:txBody>
      </p:sp>
      <p:sp>
        <p:nvSpPr>
          <p:cNvPr id="401" name="Google Shape;401;p39"/>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chemeClr val="dk1"/>
              </a:buClr>
              <a:buSzPts val="2000"/>
              <a:buChar char="•"/>
            </a:pPr>
            <a:r>
              <a:rPr lang="en-US" sz="2000"/>
              <a:t>Allows an authorized user (one with root permissions) to temporarily elevate their privileges using their own password instead of having to know the password belonging to the built-in root account</a:t>
            </a:r>
            <a:endParaRPr sz="2000">
              <a:solidFill>
                <a:srgbClr val="000000"/>
              </a:solidFill>
            </a:endParaRPr>
          </a:p>
          <a:p>
            <a:pPr indent="-228600" lvl="0" marL="228600" rtl="0" algn="l">
              <a:spcBef>
                <a:spcPts val="600"/>
              </a:spcBef>
              <a:spcAft>
                <a:spcPts val="0"/>
              </a:spcAft>
              <a:buClr>
                <a:srgbClr val="000000"/>
              </a:buClr>
              <a:buSzPts val="2000"/>
              <a:buChar char="•"/>
            </a:pPr>
            <a:r>
              <a:rPr lang="en-US" sz="2000">
                <a:solidFill>
                  <a:srgbClr val="000000"/>
                </a:solidFill>
              </a:rPr>
              <a:t>This command must be used to perform administrative tasks (e.g. adding a user account)</a:t>
            </a:r>
            <a:endParaRPr/>
          </a:p>
          <a:p>
            <a:pPr indent="-285750" lvl="1" marL="742950" rtl="0" algn="l">
              <a:spcBef>
                <a:spcPts val="600"/>
              </a:spcBef>
              <a:spcAft>
                <a:spcPts val="0"/>
              </a:spcAft>
              <a:buClr>
                <a:srgbClr val="000000"/>
              </a:buClr>
              <a:buSzPts val="1700"/>
              <a:buChar char="–"/>
            </a:pPr>
            <a:r>
              <a:rPr lang="en-US" sz="1700">
                <a:solidFill>
                  <a:srgbClr val="000000"/>
                </a:solidFill>
              </a:rPr>
              <a:t>Example: To add “archimedes“ as a user on your system, type </a:t>
            </a:r>
            <a:r>
              <a:rPr lang="en-US" sz="1700">
                <a:solidFill>
                  <a:schemeClr val="accent1"/>
                </a:solidFill>
                <a:latin typeface="Consolas"/>
                <a:ea typeface="Consolas"/>
                <a:cs typeface="Consolas"/>
                <a:sym typeface="Consolas"/>
              </a:rPr>
              <a:t>adduser archimedes </a:t>
            </a:r>
            <a:r>
              <a:rPr lang="en-US" sz="1700">
                <a:latin typeface="Consolas"/>
                <a:ea typeface="Consolas"/>
                <a:cs typeface="Consolas"/>
                <a:sym typeface="Consolas"/>
              </a:rPr>
              <a:t>and hit </a:t>
            </a:r>
            <a:r>
              <a:rPr lang="en-US" sz="1700">
                <a:solidFill>
                  <a:schemeClr val="accent1"/>
                </a:solidFill>
                <a:latin typeface="Consolas"/>
                <a:ea typeface="Consolas"/>
                <a:cs typeface="Consolas"/>
                <a:sym typeface="Consolas"/>
              </a:rPr>
              <a:t>Enter</a:t>
            </a:r>
            <a:endParaRPr sz="1700">
              <a:latin typeface="Consolas"/>
              <a:ea typeface="Consolas"/>
              <a:cs typeface="Consolas"/>
              <a:sym typeface="Consolas"/>
            </a:endParaRPr>
          </a:p>
          <a:p>
            <a:pPr indent="-285750" lvl="1" marL="742950" rtl="0" algn="l">
              <a:spcBef>
                <a:spcPts val="600"/>
              </a:spcBef>
              <a:spcAft>
                <a:spcPts val="0"/>
              </a:spcAft>
              <a:buClr>
                <a:schemeClr val="dk1"/>
              </a:buClr>
              <a:buSzPts val="1700"/>
              <a:buChar char="–"/>
            </a:pPr>
            <a:r>
              <a:rPr lang="en-US" sz="1700"/>
              <a:t>You will get the error message below because you have not authenticated yourself</a:t>
            </a:r>
            <a:endParaRPr/>
          </a:p>
          <a:p>
            <a:pPr indent="-285750" lvl="1" marL="742950" rtl="0" algn="l">
              <a:spcBef>
                <a:spcPts val="600"/>
              </a:spcBef>
              <a:spcAft>
                <a:spcPts val="0"/>
              </a:spcAft>
              <a:buClr>
                <a:schemeClr val="dk1"/>
              </a:buClr>
              <a:buSzPts val="1700"/>
              <a:buChar char="–"/>
            </a:pPr>
            <a:r>
              <a:rPr lang="en-US" sz="1700"/>
              <a:t>Note: user names must be lower case</a:t>
            </a:r>
            <a:endParaRPr/>
          </a:p>
        </p:txBody>
      </p:sp>
      <p:sp>
        <p:nvSpPr>
          <p:cNvPr id="402" name="Google Shape;402;p39"/>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03" name="Google Shape;403;p39"/>
          <p:cNvPicPr preferRelativeResize="0"/>
          <p:nvPr/>
        </p:nvPicPr>
        <p:blipFill rotWithShape="1">
          <a:blip r:embed="rId3">
            <a:alphaModFix/>
          </a:blip>
          <a:srcRect b="0" l="0" r="0" t="0"/>
          <a:stretch/>
        </p:blipFill>
        <p:spPr>
          <a:xfrm>
            <a:off x="2518357" y="4782559"/>
            <a:ext cx="7155286" cy="124319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0"/>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sudo su Command</a:t>
            </a:r>
            <a:endParaRPr/>
          </a:p>
        </p:txBody>
      </p:sp>
      <p:sp>
        <p:nvSpPr>
          <p:cNvPr id="410" name="Google Shape;410;p40"/>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chemeClr val="dk1"/>
              </a:buClr>
              <a:buSzPts val="2600"/>
              <a:buChar char="•"/>
            </a:pPr>
            <a:r>
              <a:rPr lang="en-US" sz="2600"/>
              <a:t>The </a:t>
            </a:r>
            <a:r>
              <a:rPr lang="en-US" sz="2600">
                <a:solidFill>
                  <a:schemeClr val="accent1"/>
                </a:solidFill>
              </a:rPr>
              <a:t>sudo su </a:t>
            </a:r>
            <a:r>
              <a:rPr lang="en-US" sz="2600"/>
              <a:t>command is a variation of the sudo command</a:t>
            </a:r>
            <a:endParaRPr/>
          </a:p>
          <a:p>
            <a:pPr indent="-285750" lvl="1" marL="742950" rtl="0" algn="l">
              <a:spcBef>
                <a:spcPts val="600"/>
              </a:spcBef>
              <a:spcAft>
                <a:spcPts val="0"/>
              </a:spcAft>
              <a:buClr>
                <a:schemeClr val="dk1"/>
              </a:buClr>
              <a:buSzPts val="1900"/>
              <a:buChar char="–"/>
            </a:pPr>
            <a:r>
              <a:rPr lang="en-US" sz="1900"/>
              <a:t>It tells the command line that you want to run all of the subsequent commands in your current session as root, so that you do not have to enter the sudo command and your password each time</a:t>
            </a:r>
            <a:endParaRPr/>
          </a:p>
        </p:txBody>
      </p:sp>
      <p:sp>
        <p:nvSpPr>
          <p:cNvPr id="411" name="Google Shape;411;p40"/>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ctrTitle"/>
          </p:nvPr>
        </p:nvSpPr>
        <p:spPr>
          <a:xfrm>
            <a:off x="1625600" y="2800351"/>
            <a:ext cx="8940800" cy="117740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9 – SECTION 1</a:t>
            </a:r>
            <a:br>
              <a:rPr lang="en-US"/>
            </a:br>
            <a:br>
              <a:rPr lang="en-US" sz="1100"/>
            </a:br>
            <a:r>
              <a:rPr b="0" lang="en-US" sz="2400">
                <a:solidFill>
                  <a:schemeClr val="dk1"/>
                </a:solidFill>
              </a:rPr>
              <a:t>What is Linux?</a:t>
            </a:r>
            <a:endParaRPr b="0">
              <a:solidFill>
                <a:schemeClr val="dk1"/>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 Family of Operating Systems</a:t>
            </a:r>
            <a:endParaRPr/>
          </a:p>
        </p:txBody>
      </p:sp>
      <p:sp>
        <p:nvSpPr>
          <p:cNvPr id="137" name="Google Shape;137;p18"/>
          <p:cNvSpPr txBox="1"/>
          <p:nvPr>
            <p:ph idx="1" type="body"/>
          </p:nvPr>
        </p:nvSpPr>
        <p:spPr>
          <a:xfrm>
            <a:off x="731520" y="1509623"/>
            <a:ext cx="10728960" cy="463379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chemeClr val="dk1"/>
              </a:buClr>
              <a:buSzPts val="2800"/>
              <a:buChar char="•"/>
            </a:pPr>
            <a:r>
              <a:rPr lang="en-US" sz="2800"/>
              <a:t>Linux refers to a family of operating systems modeled off of Unix</a:t>
            </a:r>
            <a:endParaRPr/>
          </a:p>
          <a:p>
            <a:pPr indent="-228600" lvl="0" marL="228600" rtl="0" algn="l">
              <a:spcBef>
                <a:spcPts val="560"/>
              </a:spcBef>
              <a:spcAft>
                <a:spcPts val="0"/>
              </a:spcAft>
              <a:buClr>
                <a:schemeClr val="dk1"/>
              </a:buClr>
              <a:buSzPts val="2800"/>
              <a:buChar char="•"/>
            </a:pPr>
            <a:r>
              <a:rPr lang="en-US" sz="2800"/>
              <a:t>Can perform many of the same functions as Windows or OS X</a:t>
            </a:r>
            <a:endParaRPr/>
          </a:p>
          <a:p>
            <a:pPr indent="-228600" lvl="0" marL="228600" rtl="0" algn="l">
              <a:spcBef>
                <a:spcPts val="560"/>
              </a:spcBef>
              <a:spcAft>
                <a:spcPts val="0"/>
              </a:spcAft>
              <a:buClr>
                <a:schemeClr val="dk1"/>
              </a:buClr>
              <a:buSzPts val="2800"/>
              <a:buChar char="•"/>
            </a:pPr>
            <a:r>
              <a:rPr lang="en-US" sz="2800"/>
              <a:t>Built in a collaborative, open-source environment</a:t>
            </a:r>
            <a:endParaRPr/>
          </a:p>
          <a:p>
            <a:pPr indent="-285750" lvl="1" marL="742950" rtl="0" algn="l">
              <a:spcBef>
                <a:spcPts val="400"/>
              </a:spcBef>
              <a:spcAft>
                <a:spcPts val="0"/>
              </a:spcAft>
              <a:buClr>
                <a:schemeClr val="dk1"/>
              </a:buClr>
              <a:buSzPts val="2000"/>
              <a:buChar char="–"/>
            </a:pPr>
            <a:r>
              <a:rPr lang="en-US" sz="2000"/>
              <a:t>Anyone may use, modify, or distribute the Linux kernel</a:t>
            </a:r>
            <a:endParaRPr/>
          </a:p>
          <a:p>
            <a:pPr indent="-285750" lvl="1" marL="742950" rtl="0" algn="l">
              <a:spcBef>
                <a:spcPts val="400"/>
              </a:spcBef>
              <a:spcAft>
                <a:spcPts val="0"/>
              </a:spcAft>
              <a:buClr>
                <a:schemeClr val="dk1"/>
              </a:buClr>
              <a:buSzPts val="2000"/>
              <a:buChar char="–"/>
            </a:pPr>
            <a:r>
              <a:rPr lang="en-US" sz="2000"/>
              <a:t>Anyone can develop software to run on the Linux kernel</a:t>
            </a:r>
            <a:endParaRPr/>
          </a:p>
          <a:p>
            <a:pPr indent="-285750" lvl="1" marL="742950" rtl="0" algn="l">
              <a:spcBef>
                <a:spcPts val="400"/>
              </a:spcBef>
              <a:spcAft>
                <a:spcPts val="0"/>
              </a:spcAft>
              <a:buClr>
                <a:schemeClr val="dk1"/>
              </a:buClr>
              <a:buSzPts val="2000"/>
              <a:buChar char="–"/>
            </a:pPr>
            <a:r>
              <a:rPr lang="en-US" sz="2000"/>
              <a:t>Many programmers collaborate to develop or improve Linux programs</a:t>
            </a:r>
            <a:endParaRPr/>
          </a:p>
          <a:p>
            <a:pPr indent="-285750" lvl="1" marL="742950" rtl="0" algn="l">
              <a:spcBef>
                <a:spcPts val="400"/>
              </a:spcBef>
              <a:spcAft>
                <a:spcPts val="0"/>
              </a:spcAft>
              <a:buClr>
                <a:schemeClr val="dk1"/>
              </a:buClr>
              <a:buSzPts val="2000"/>
              <a:buChar char="–"/>
            </a:pPr>
            <a:r>
              <a:rPr lang="en-US" sz="2000"/>
              <a:t>Many Linux operating systems and add-on programs are free</a:t>
            </a:r>
            <a:endParaRPr/>
          </a:p>
        </p:txBody>
      </p:sp>
      <p:sp>
        <p:nvSpPr>
          <p:cNvPr id="138" name="Google Shape;138;p18"/>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pSp>
        <p:nvGrpSpPr>
          <p:cNvPr id="139" name="Google Shape;139;p18"/>
          <p:cNvGrpSpPr/>
          <p:nvPr/>
        </p:nvGrpSpPr>
        <p:grpSpPr>
          <a:xfrm>
            <a:off x="8472251" y="4222653"/>
            <a:ext cx="3291840" cy="1502160"/>
            <a:chOff x="4335740" y="3169502"/>
            <a:chExt cx="3291840" cy="1502160"/>
          </a:xfrm>
        </p:grpSpPr>
        <p:pic>
          <p:nvPicPr>
            <p:cNvPr descr="Linux" id="140" name="Google Shape;140;p18"/>
            <p:cNvPicPr preferRelativeResize="0"/>
            <p:nvPr/>
          </p:nvPicPr>
          <p:blipFill rotWithShape="1">
            <a:blip r:embed="rId3">
              <a:alphaModFix/>
            </a:blip>
            <a:srcRect b="0" l="0" r="0" t="0"/>
            <a:stretch/>
          </p:blipFill>
          <p:spPr>
            <a:xfrm>
              <a:off x="4875294" y="3169502"/>
              <a:ext cx="2212732" cy="1319129"/>
            </a:xfrm>
            <a:prstGeom prst="rect">
              <a:avLst/>
            </a:prstGeom>
            <a:noFill/>
            <a:ln>
              <a:noFill/>
            </a:ln>
          </p:spPr>
        </p:pic>
        <p:sp>
          <p:nvSpPr>
            <p:cNvPr id="141" name="Google Shape;141;p18"/>
            <p:cNvSpPr txBox="1"/>
            <p:nvPr/>
          </p:nvSpPr>
          <p:spPr>
            <a:xfrm>
              <a:off x="4335740" y="4486996"/>
              <a:ext cx="3291840" cy="18466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600" u="none" cap="none" strike="noStrike">
                  <a:solidFill>
                    <a:schemeClr val="dk1"/>
                  </a:solidFill>
                  <a:latin typeface="Calibri"/>
                  <a:ea typeface="Calibri"/>
                  <a:cs typeface="Calibri"/>
                  <a:sym typeface="Calibri"/>
                </a:rPr>
                <a:t>Source: </a:t>
              </a:r>
              <a:r>
                <a:rPr b="0" i="0" lang="en-US" sz="600" u="sng" cap="none" strike="noStrike">
                  <a:solidFill>
                    <a:schemeClr val="hlink"/>
                  </a:solidFill>
                  <a:latin typeface="Calibri"/>
                  <a:ea typeface="Calibri"/>
                  <a:cs typeface="Calibri"/>
                  <a:sym typeface="Calibri"/>
                  <a:hlinkClick r:id="rId4"/>
                </a:rPr>
                <a:t>http://scienceblogs.com/gregladen/category/technology/linux/</a:t>
              </a:r>
              <a:r>
                <a:rPr b="0" i="0" lang="en-US" sz="600" u="none" cap="none" strike="noStrike">
                  <a:solidFill>
                    <a:schemeClr val="dk1"/>
                  </a:solidFill>
                  <a:latin typeface="Calibri"/>
                  <a:ea typeface="Calibri"/>
                  <a:cs typeface="Calibri"/>
                  <a:sym typeface="Calibri"/>
                </a:rPr>
                <a:t> </a:t>
              </a:r>
              <a:endParaRPr/>
            </a:p>
          </p:txBody>
        </p:sp>
      </p:grpSp>
      <p:sp>
        <p:nvSpPr>
          <p:cNvPr id="142" name="Google Shape;142;p18"/>
          <p:cNvSpPr/>
          <p:nvPr/>
        </p:nvSpPr>
        <p:spPr>
          <a:xfrm>
            <a:off x="2687216" y="5736461"/>
            <a:ext cx="8861593" cy="215444"/>
          </a:xfrm>
          <a:prstGeom prst="rect">
            <a:avLst/>
          </a:prstGeom>
          <a:noFill/>
          <a:ln>
            <a:noFill/>
          </a:ln>
        </p:spPr>
        <p:txBody>
          <a:bodyPr anchorCtr="0" anchor="t" bIns="45700" lIns="91425" spcFirstLastPara="1" rIns="91425" wrap="square" tIns="45700">
            <a:noAutofit/>
          </a:bodyPr>
          <a:lstStyle/>
          <a:p>
            <a:pPr indent="0" lvl="3" marL="0" marR="0" rtl="0" algn="ctr">
              <a:spcBef>
                <a:spcPts val="0"/>
              </a:spcBef>
              <a:spcAft>
                <a:spcPts val="0"/>
              </a:spcAft>
              <a:buNone/>
            </a:pPr>
            <a:r>
              <a:rPr b="0" i="0" lang="en-US" sz="800" u="none" cap="none" strike="noStrike">
                <a:solidFill>
                  <a:schemeClr val="dk1"/>
                </a:solidFill>
                <a:latin typeface="Calibri"/>
                <a:ea typeface="Calibri"/>
                <a:cs typeface="Calibri"/>
                <a:sym typeface="Calibri"/>
              </a:rPr>
              <a:t>Sources: </a:t>
            </a:r>
            <a:r>
              <a:rPr b="0" i="0" lang="en-US" sz="800" u="sng" cap="none" strike="noStrike">
                <a:solidFill>
                  <a:schemeClr val="hlink"/>
                </a:solidFill>
                <a:latin typeface="Calibri"/>
                <a:ea typeface="Calibri"/>
                <a:cs typeface="Calibri"/>
                <a:sym typeface="Calibri"/>
                <a:hlinkClick r:id="rId5"/>
              </a:rPr>
              <a:t>http://www.linuxfederation.com/linux-everywhere/</a:t>
            </a:r>
            <a:r>
              <a:rPr b="0" i="0" lang="en-US" sz="800" u="none" cap="none" strike="noStrike">
                <a:solidFill>
                  <a:schemeClr val="dk1"/>
                </a:solidFill>
                <a:latin typeface="Calibri"/>
                <a:ea typeface="Calibri"/>
                <a:cs typeface="Calibri"/>
                <a:sym typeface="Calibri"/>
              </a:rPr>
              <a:t>, </a:t>
            </a:r>
            <a:r>
              <a:rPr b="0" i="0" lang="en-US" sz="800" u="sng" cap="none" strike="noStrike">
                <a:solidFill>
                  <a:schemeClr val="hlink"/>
                </a:solidFill>
                <a:latin typeface="Calibri"/>
                <a:ea typeface="Calibri"/>
                <a:cs typeface="Calibri"/>
                <a:sym typeface="Calibri"/>
                <a:hlinkClick r:id="rId6"/>
              </a:rPr>
              <a:t>http://techland.time.com/2012/06/19/what-exactly-is-a-supercomputer/</a:t>
            </a:r>
            <a:r>
              <a:rPr b="0" i="0" lang="en-US" sz="800" u="none" cap="none" strike="noStrike">
                <a:solidFill>
                  <a:schemeClr val="dk1"/>
                </a:solidFill>
                <a:latin typeface="Calibri"/>
                <a:ea typeface="Calibri"/>
                <a:cs typeface="Calibri"/>
                <a:sym typeface="Calibri"/>
              </a:rPr>
              <a:t>, </a:t>
            </a:r>
            <a:r>
              <a:rPr b="0" i="0" lang="en-US" sz="800" u="sng" cap="none" strike="noStrike">
                <a:solidFill>
                  <a:schemeClr val="hlink"/>
                </a:solidFill>
                <a:latin typeface="Calibri"/>
                <a:ea typeface="Calibri"/>
                <a:cs typeface="Calibri"/>
                <a:sym typeface="Calibri"/>
                <a:hlinkClick r:id="rId7"/>
              </a:rPr>
              <a:t>http://www.unixmen.com/why-do-super-computers-use-linux/</a:t>
            </a:r>
            <a:r>
              <a:rPr b="0" i="0" lang="en-US" sz="8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Linux Kernel</a:t>
            </a:r>
            <a:endParaRPr/>
          </a:p>
        </p:txBody>
      </p:sp>
      <p:sp>
        <p:nvSpPr>
          <p:cNvPr id="149" name="Google Shape;149;p19"/>
          <p:cNvSpPr txBox="1"/>
          <p:nvPr>
            <p:ph idx="1" type="body"/>
          </p:nvPr>
        </p:nvSpPr>
        <p:spPr>
          <a:xfrm>
            <a:off x="731520" y="1509623"/>
            <a:ext cx="6919582" cy="4633793"/>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10000"/>
              </a:lnSpc>
              <a:spcBef>
                <a:spcPts val="0"/>
              </a:spcBef>
              <a:spcAft>
                <a:spcPts val="0"/>
              </a:spcAft>
              <a:buClr>
                <a:schemeClr val="dk1"/>
              </a:buClr>
              <a:buSzPct val="100000"/>
              <a:buChar char="•"/>
            </a:pPr>
            <a:r>
              <a:rPr lang="en-US" sz="2400"/>
              <a:t>A kernel is the core component of an OS</a:t>
            </a:r>
            <a:endParaRPr/>
          </a:p>
          <a:p>
            <a:pPr indent="-285750" lvl="1" marL="742950" rtl="0" algn="l">
              <a:lnSpc>
                <a:spcPct val="110000"/>
              </a:lnSpc>
              <a:spcBef>
                <a:spcPts val="800"/>
              </a:spcBef>
              <a:spcAft>
                <a:spcPts val="0"/>
              </a:spcAft>
              <a:buClr>
                <a:schemeClr val="dk1"/>
              </a:buClr>
              <a:buSzPct val="100000"/>
              <a:buChar char="–"/>
            </a:pPr>
            <a:r>
              <a:rPr lang="en-US" sz="2000"/>
              <a:t>Windows operating systems have kernels, but since they are not open-source or packaged separately for programmers to build off, they are less-often discussed</a:t>
            </a:r>
            <a:endParaRPr/>
          </a:p>
          <a:p>
            <a:pPr indent="-228600" lvl="0" marL="228600" rtl="0" algn="l">
              <a:lnSpc>
                <a:spcPct val="110000"/>
              </a:lnSpc>
              <a:spcBef>
                <a:spcPts val="800"/>
              </a:spcBef>
              <a:spcAft>
                <a:spcPts val="0"/>
              </a:spcAft>
              <a:buClr>
                <a:schemeClr val="dk1"/>
              </a:buClr>
              <a:buSzPct val="100000"/>
              <a:buChar char="•"/>
            </a:pPr>
            <a:r>
              <a:rPr lang="en-US" sz="2400"/>
              <a:t>Manages system resources (Memory, Processes, Input and Output Devices)</a:t>
            </a:r>
            <a:endParaRPr/>
          </a:p>
          <a:p>
            <a:pPr indent="-228600" lvl="0" marL="228600" rtl="0" algn="l">
              <a:lnSpc>
                <a:spcPct val="110000"/>
              </a:lnSpc>
              <a:spcBef>
                <a:spcPts val="800"/>
              </a:spcBef>
              <a:spcAft>
                <a:spcPts val="0"/>
              </a:spcAft>
              <a:buClr>
                <a:schemeClr val="dk1"/>
              </a:buClr>
              <a:buSzPct val="100000"/>
              <a:buChar char="•"/>
            </a:pPr>
            <a:r>
              <a:rPr lang="en-US" sz="2400"/>
              <a:t>When a user does something in the shell (the OS’s user interface and applications), the kernel translates the command and prioritizes it against other requests for resources, so that it can be understood and executed by the CPU</a:t>
            </a:r>
            <a:endParaRPr/>
          </a:p>
          <a:p>
            <a:pPr indent="-99377" lvl="0" marL="228600" rtl="0" algn="l">
              <a:lnSpc>
                <a:spcPct val="110000"/>
              </a:lnSpc>
              <a:spcBef>
                <a:spcPts val="800"/>
              </a:spcBef>
              <a:spcAft>
                <a:spcPts val="0"/>
              </a:spcAft>
              <a:buClr>
                <a:schemeClr val="dk1"/>
              </a:buClr>
              <a:buSzPct val="100000"/>
              <a:buNone/>
            </a:pPr>
            <a:r>
              <a:t/>
            </a:r>
            <a:endParaRPr/>
          </a:p>
          <a:p>
            <a:pPr indent="-156527" lvl="1" marL="742950" rtl="0" algn="l">
              <a:lnSpc>
                <a:spcPct val="110000"/>
              </a:lnSpc>
              <a:spcBef>
                <a:spcPts val="600"/>
              </a:spcBef>
              <a:spcAft>
                <a:spcPts val="0"/>
              </a:spcAft>
              <a:buClr>
                <a:schemeClr val="dk1"/>
              </a:buClr>
              <a:buSzPct val="100000"/>
              <a:buNone/>
            </a:pPr>
            <a:r>
              <a:t/>
            </a:r>
            <a:endParaRPr/>
          </a:p>
        </p:txBody>
      </p:sp>
      <p:sp>
        <p:nvSpPr>
          <p:cNvPr id="150" name="Google Shape;150;p19"/>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pSp>
        <p:nvGrpSpPr>
          <p:cNvPr id="151" name="Google Shape;151;p19"/>
          <p:cNvGrpSpPr/>
          <p:nvPr/>
        </p:nvGrpSpPr>
        <p:grpSpPr>
          <a:xfrm>
            <a:off x="7784458" y="1974919"/>
            <a:ext cx="3434049" cy="2628996"/>
            <a:chOff x="4289244" y="1977886"/>
            <a:chExt cx="4379426" cy="3352746"/>
          </a:xfrm>
        </p:grpSpPr>
        <p:sp>
          <p:nvSpPr>
            <p:cNvPr id="152" name="Google Shape;152;p19"/>
            <p:cNvSpPr txBox="1"/>
            <p:nvPr/>
          </p:nvSpPr>
          <p:spPr>
            <a:xfrm>
              <a:off x="5767493" y="1977886"/>
              <a:ext cx="2743199" cy="471007"/>
            </a:xfrm>
            <a:prstGeom prst="rect">
              <a:avLst/>
            </a:prstGeom>
            <a:solidFill>
              <a:srgbClr val="99CBFE"/>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User</a:t>
              </a:r>
              <a:endParaRPr/>
            </a:p>
          </p:txBody>
        </p:sp>
        <p:sp>
          <p:nvSpPr>
            <p:cNvPr id="153" name="Google Shape;153;p19"/>
            <p:cNvSpPr/>
            <p:nvPr/>
          </p:nvSpPr>
          <p:spPr>
            <a:xfrm>
              <a:off x="5767494" y="2367715"/>
              <a:ext cx="2743200" cy="398234"/>
            </a:xfrm>
            <a:prstGeom prst="roundRect">
              <a:avLst>
                <a:gd fmla="val 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Shell</a:t>
              </a:r>
              <a:endParaRPr/>
            </a:p>
          </p:txBody>
        </p:sp>
        <p:sp>
          <p:nvSpPr>
            <p:cNvPr id="154" name="Google Shape;154;p19"/>
            <p:cNvSpPr/>
            <p:nvPr/>
          </p:nvSpPr>
          <p:spPr>
            <a:xfrm>
              <a:off x="5767494" y="2765949"/>
              <a:ext cx="2743200" cy="457200"/>
            </a:xfrm>
            <a:prstGeom prst="roundRect">
              <a:avLst>
                <a:gd fmla="val 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Kernel</a:t>
              </a:r>
              <a:endParaRPr/>
            </a:p>
          </p:txBody>
        </p:sp>
        <p:sp>
          <p:nvSpPr>
            <p:cNvPr id="155" name="Google Shape;155;p19"/>
            <p:cNvSpPr/>
            <p:nvPr/>
          </p:nvSpPr>
          <p:spPr>
            <a:xfrm>
              <a:off x="6681894" y="3684446"/>
              <a:ext cx="914400" cy="64008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CPU</a:t>
              </a:r>
              <a:endParaRPr/>
            </a:p>
          </p:txBody>
        </p:sp>
        <p:sp>
          <p:nvSpPr>
            <p:cNvPr id="156" name="Google Shape;156;p19"/>
            <p:cNvSpPr/>
            <p:nvPr/>
          </p:nvSpPr>
          <p:spPr>
            <a:xfrm>
              <a:off x="5747920" y="4698138"/>
              <a:ext cx="1049517" cy="624882"/>
            </a:xfrm>
            <a:prstGeom prst="rect">
              <a:avLst/>
            </a:prstGeom>
            <a:solidFill>
              <a:srgbClr val="6D66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Devices</a:t>
              </a:r>
              <a:endParaRPr/>
            </a:p>
          </p:txBody>
        </p:sp>
        <p:sp>
          <p:nvSpPr>
            <p:cNvPr id="157" name="Google Shape;157;p19"/>
            <p:cNvSpPr/>
            <p:nvPr/>
          </p:nvSpPr>
          <p:spPr>
            <a:xfrm>
              <a:off x="7619153" y="4705750"/>
              <a:ext cx="1049517" cy="624882"/>
            </a:xfrm>
            <a:prstGeom prst="rect">
              <a:avLst/>
            </a:prstGeom>
            <a:solidFill>
              <a:srgbClr val="6D66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Memory</a:t>
              </a:r>
              <a:endParaRPr/>
            </a:p>
          </p:txBody>
        </p:sp>
        <p:cxnSp>
          <p:nvCxnSpPr>
            <p:cNvPr id="158" name="Google Shape;158;p19"/>
            <p:cNvCxnSpPr/>
            <p:nvPr/>
          </p:nvCxnSpPr>
          <p:spPr>
            <a:xfrm>
              <a:off x="6250840" y="2296594"/>
              <a:ext cx="0" cy="914400"/>
            </a:xfrm>
            <a:prstGeom prst="straightConnector1">
              <a:avLst/>
            </a:prstGeom>
            <a:noFill/>
            <a:ln cap="flat" cmpd="sng" w="28575">
              <a:solidFill>
                <a:schemeClr val="lt1"/>
              </a:solidFill>
              <a:prstDash val="solid"/>
              <a:round/>
              <a:headEnd len="sm" w="sm" type="none"/>
              <a:tailEnd len="med" w="med" type="triangle"/>
            </a:ln>
          </p:spPr>
        </p:cxnSp>
        <p:cxnSp>
          <p:nvCxnSpPr>
            <p:cNvPr id="159" name="Google Shape;159;p19"/>
            <p:cNvCxnSpPr/>
            <p:nvPr/>
          </p:nvCxnSpPr>
          <p:spPr>
            <a:xfrm>
              <a:off x="8040488" y="2301821"/>
              <a:ext cx="0" cy="914400"/>
            </a:xfrm>
            <a:prstGeom prst="straightConnector1">
              <a:avLst/>
            </a:prstGeom>
            <a:noFill/>
            <a:ln cap="flat" cmpd="sng" w="28575">
              <a:solidFill>
                <a:schemeClr val="lt1"/>
              </a:solidFill>
              <a:prstDash val="solid"/>
              <a:round/>
              <a:headEnd len="sm" w="sm" type="none"/>
              <a:tailEnd len="med" w="med" type="triangle"/>
            </a:ln>
          </p:spPr>
        </p:cxnSp>
        <p:cxnSp>
          <p:nvCxnSpPr>
            <p:cNvPr id="160" name="Google Shape;160;p19"/>
            <p:cNvCxnSpPr/>
            <p:nvPr/>
          </p:nvCxnSpPr>
          <p:spPr>
            <a:xfrm>
              <a:off x="6300202" y="3684446"/>
              <a:ext cx="0" cy="759641"/>
            </a:xfrm>
            <a:prstGeom prst="straightConnector1">
              <a:avLst/>
            </a:prstGeom>
            <a:noFill/>
            <a:ln cap="flat" cmpd="sng" w="9525">
              <a:solidFill>
                <a:schemeClr val="lt1"/>
              </a:solidFill>
              <a:prstDash val="solid"/>
              <a:round/>
              <a:headEnd len="sm" w="sm" type="none"/>
              <a:tailEnd len="med" w="med" type="triangle"/>
            </a:ln>
          </p:spPr>
        </p:cxnSp>
        <p:cxnSp>
          <p:nvCxnSpPr>
            <p:cNvPr id="161" name="Google Shape;161;p19"/>
            <p:cNvCxnSpPr/>
            <p:nvPr/>
          </p:nvCxnSpPr>
          <p:spPr>
            <a:xfrm>
              <a:off x="6240138" y="3225247"/>
              <a:ext cx="438912" cy="430171"/>
            </a:xfrm>
            <a:prstGeom prst="straightConnector1">
              <a:avLst/>
            </a:prstGeom>
            <a:noFill/>
            <a:ln cap="flat" cmpd="sng" w="28575">
              <a:solidFill>
                <a:schemeClr val="accent4"/>
              </a:solidFill>
              <a:prstDash val="solid"/>
              <a:round/>
              <a:headEnd len="sm" w="sm" type="none"/>
              <a:tailEnd len="med" w="med" type="triangle"/>
            </a:ln>
          </p:spPr>
        </p:cxnSp>
        <p:cxnSp>
          <p:nvCxnSpPr>
            <p:cNvPr id="162" name="Google Shape;162;p19"/>
            <p:cNvCxnSpPr/>
            <p:nvPr/>
          </p:nvCxnSpPr>
          <p:spPr>
            <a:xfrm flipH="1">
              <a:off x="7609835" y="3224188"/>
              <a:ext cx="430653" cy="435595"/>
            </a:xfrm>
            <a:prstGeom prst="straightConnector1">
              <a:avLst/>
            </a:prstGeom>
            <a:noFill/>
            <a:ln cap="flat" cmpd="sng" w="28575">
              <a:solidFill>
                <a:schemeClr val="accent4"/>
              </a:solidFill>
              <a:prstDash val="solid"/>
              <a:round/>
              <a:headEnd len="sm" w="sm" type="none"/>
              <a:tailEnd len="med" w="med" type="triangle"/>
            </a:ln>
          </p:spPr>
        </p:cxnSp>
        <p:cxnSp>
          <p:nvCxnSpPr>
            <p:cNvPr id="163" name="Google Shape;163;p19"/>
            <p:cNvCxnSpPr/>
            <p:nvPr/>
          </p:nvCxnSpPr>
          <p:spPr>
            <a:xfrm flipH="1">
              <a:off x="6280209" y="4316264"/>
              <a:ext cx="421680" cy="379238"/>
            </a:xfrm>
            <a:prstGeom prst="straightConnector1">
              <a:avLst/>
            </a:prstGeom>
            <a:noFill/>
            <a:ln cap="flat" cmpd="sng" w="28575">
              <a:solidFill>
                <a:schemeClr val="accent4"/>
              </a:solidFill>
              <a:prstDash val="solid"/>
              <a:round/>
              <a:headEnd len="sm" w="sm" type="none"/>
              <a:tailEnd len="med" w="med" type="triangle"/>
            </a:ln>
          </p:spPr>
        </p:cxnSp>
        <p:cxnSp>
          <p:nvCxnSpPr>
            <p:cNvPr id="164" name="Google Shape;164;p19"/>
            <p:cNvCxnSpPr>
              <a:endCxn id="157" idx="0"/>
            </p:cNvCxnSpPr>
            <p:nvPr/>
          </p:nvCxnSpPr>
          <p:spPr>
            <a:xfrm>
              <a:off x="7586812" y="4324150"/>
              <a:ext cx="557100" cy="381600"/>
            </a:xfrm>
            <a:prstGeom prst="straightConnector1">
              <a:avLst/>
            </a:prstGeom>
            <a:noFill/>
            <a:ln cap="flat" cmpd="sng" w="28575">
              <a:solidFill>
                <a:schemeClr val="accent4"/>
              </a:solidFill>
              <a:prstDash val="solid"/>
              <a:round/>
              <a:headEnd len="sm" w="sm" type="none"/>
              <a:tailEnd len="med" w="med" type="triangle"/>
            </a:ln>
          </p:spPr>
        </p:cxnSp>
        <p:cxnSp>
          <p:nvCxnSpPr>
            <p:cNvPr id="165" name="Google Shape;165;p19"/>
            <p:cNvCxnSpPr/>
            <p:nvPr/>
          </p:nvCxnSpPr>
          <p:spPr>
            <a:xfrm flipH="1" rot="10800000">
              <a:off x="6470768" y="4320395"/>
              <a:ext cx="421680" cy="379238"/>
            </a:xfrm>
            <a:prstGeom prst="straightConnector1">
              <a:avLst/>
            </a:prstGeom>
            <a:noFill/>
            <a:ln cap="flat" cmpd="sng" w="28575">
              <a:solidFill>
                <a:schemeClr val="accent4"/>
              </a:solidFill>
              <a:prstDash val="solid"/>
              <a:round/>
              <a:headEnd len="sm" w="sm" type="none"/>
              <a:tailEnd len="med" w="med" type="triangle"/>
            </a:ln>
          </p:spPr>
        </p:cxnSp>
        <p:cxnSp>
          <p:nvCxnSpPr>
            <p:cNvPr id="166" name="Google Shape;166;p19"/>
            <p:cNvCxnSpPr/>
            <p:nvPr/>
          </p:nvCxnSpPr>
          <p:spPr>
            <a:xfrm rot="10800000">
              <a:off x="7388160" y="4333581"/>
              <a:ext cx="535255" cy="381570"/>
            </a:xfrm>
            <a:prstGeom prst="straightConnector1">
              <a:avLst/>
            </a:prstGeom>
            <a:noFill/>
            <a:ln cap="flat" cmpd="sng" w="28575">
              <a:solidFill>
                <a:schemeClr val="accent4"/>
              </a:solidFill>
              <a:prstDash val="solid"/>
              <a:round/>
              <a:headEnd len="sm" w="sm" type="none"/>
              <a:tailEnd len="med" w="med" type="triangle"/>
            </a:ln>
          </p:spPr>
        </p:cxnSp>
        <p:cxnSp>
          <p:nvCxnSpPr>
            <p:cNvPr id="167" name="Google Shape;167;p19"/>
            <p:cNvCxnSpPr/>
            <p:nvPr/>
          </p:nvCxnSpPr>
          <p:spPr>
            <a:xfrm flipH="1" rot="10800000">
              <a:off x="7332632" y="3229612"/>
              <a:ext cx="492529" cy="430171"/>
            </a:xfrm>
            <a:prstGeom prst="straightConnector1">
              <a:avLst/>
            </a:prstGeom>
            <a:noFill/>
            <a:ln cap="flat" cmpd="sng" w="28575">
              <a:solidFill>
                <a:schemeClr val="accent4"/>
              </a:solidFill>
              <a:prstDash val="solid"/>
              <a:round/>
              <a:headEnd len="sm" w="sm" type="none"/>
              <a:tailEnd len="med" w="med" type="triangle"/>
            </a:ln>
          </p:spPr>
        </p:cxnSp>
        <p:cxnSp>
          <p:nvCxnSpPr>
            <p:cNvPr id="168" name="Google Shape;168;p19"/>
            <p:cNvCxnSpPr/>
            <p:nvPr/>
          </p:nvCxnSpPr>
          <p:spPr>
            <a:xfrm rot="10800000">
              <a:off x="6438008" y="3224188"/>
              <a:ext cx="430653" cy="435595"/>
            </a:xfrm>
            <a:prstGeom prst="straightConnector1">
              <a:avLst/>
            </a:prstGeom>
            <a:noFill/>
            <a:ln cap="flat" cmpd="sng" w="28575">
              <a:solidFill>
                <a:schemeClr val="accent4"/>
              </a:solidFill>
              <a:prstDash val="solid"/>
              <a:round/>
              <a:headEnd len="sm" w="sm" type="none"/>
              <a:tailEnd len="med" w="med" type="triangle"/>
            </a:ln>
          </p:spPr>
        </p:cxnSp>
        <p:cxnSp>
          <p:nvCxnSpPr>
            <p:cNvPr id="169" name="Google Shape;169;p19"/>
            <p:cNvCxnSpPr/>
            <p:nvPr/>
          </p:nvCxnSpPr>
          <p:spPr>
            <a:xfrm rot="10800000">
              <a:off x="6429750" y="2262273"/>
              <a:ext cx="8258" cy="915157"/>
            </a:xfrm>
            <a:prstGeom prst="straightConnector1">
              <a:avLst/>
            </a:prstGeom>
            <a:noFill/>
            <a:ln cap="flat" cmpd="sng" w="28575">
              <a:solidFill>
                <a:schemeClr val="lt1"/>
              </a:solidFill>
              <a:prstDash val="solid"/>
              <a:round/>
              <a:headEnd len="sm" w="sm" type="none"/>
              <a:tailEnd len="med" w="med" type="triangle"/>
            </a:ln>
          </p:spPr>
        </p:cxnSp>
        <p:cxnSp>
          <p:nvCxnSpPr>
            <p:cNvPr id="170" name="Google Shape;170;p19"/>
            <p:cNvCxnSpPr/>
            <p:nvPr/>
          </p:nvCxnSpPr>
          <p:spPr>
            <a:xfrm rot="10800000">
              <a:off x="7854446" y="2296594"/>
              <a:ext cx="0" cy="914400"/>
            </a:xfrm>
            <a:prstGeom prst="straightConnector1">
              <a:avLst/>
            </a:prstGeom>
            <a:noFill/>
            <a:ln cap="flat" cmpd="sng" w="28575">
              <a:solidFill>
                <a:schemeClr val="lt1"/>
              </a:solidFill>
              <a:prstDash val="solid"/>
              <a:round/>
              <a:headEnd len="sm" w="sm" type="none"/>
              <a:tailEnd len="med" w="med" type="triangle"/>
            </a:ln>
          </p:spPr>
        </p:cxnSp>
        <p:sp>
          <p:nvSpPr>
            <p:cNvPr id="171" name="Google Shape;171;p19"/>
            <p:cNvSpPr/>
            <p:nvPr/>
          </p:nvSpPr>
          <p:spPr>
            <a:xfrm>
              <a:off x="5510067" y="2341617"/>
              <a:ext cx="228600" cy="875153"/>
            </a:xfrm>
            <a:prstGeom prst="leftBrace">
              <a:avLst>
                <a:gd fmla="val 8333" name="adj1"/>
                <a:gd fmla="val 50000" name="adj2"/>
              </a:avLst>
            </a:prstGeom>
            <a:noFill/>
            <a:ln cap="flat" cmpd="sng" w="19050">
              <a:solidFill>
                <a:srgbClr val="1988F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2" name="Google Shape;172;p19"/>
            <p:cNvSpPr txBox="1"/>
            <p:nvPr/>
          </p:nvSpPr>
          <p:spPr>
            <a:xfrm>
              <a:off x="4289244" y="2350012"/>
              <a:ext cx="1421036" cy="7850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700" u="none" cap="none" strike="noStrike">
                  <a:solidFill>
                    <a:srgbClr val="257271"/>
                  </a:solidFill>
                  <a:latin typeface="Calibri"/>
                  <a:ea typeface="Calibri"/>
                  <a:cs typeface="Calibri"/>
                  <a:sym typeface="Calibri"/>
                </a:rPr>
                <a:t>Operating </a:t>
              </a:r>
              <a:endParaRPr/>
            </a:p>
            <a:p>
              <a:pPr indent="0" lvl="0" marL="0" marR="0" rtl="0" algn="ctr">
                <a:spcBef>
                  <a:spcPts val="0"/>
                </a:spcBef>
                <a:spcAft>
                  <a:spcPts val="0"/>
                </a:spcAft>
                <a:buNone/>
              </a:pPr>
              <a:r>
                <a:rPr b="0" i="0" lang="en-US" sz="1700" u="none" cap="none" strike="noStrike">
                  <a:solidFill>
                    <a:srgbClr val="257271"/>
                  </a:solidFill>
                  <a:latin typeface="Calibri"/>
                  <a:ea typeface="Calibri"/>
                  <a:cs typeface="Calibri"/>
                  <a:sym typeface="Calibri"/>
                </a:rPr>
                <a:t>System</a:t>
              </a:r>
              <a:endParaRPr/>
            </a:p>
          </p:txBody>
        </p:sp>
      </p:grpSp>
      <p:sp>
        <p:nvSpPr>
          <p:cNvPr id="173" name="Google Shape;173;p19"/>
          <p:cNvSpPr/>
          <p:nvPr/>
        </p:nvSpPr>
        <p:spPr>
          <a:xfrm>
            <a:off x="4335742" y="6035040"/>
            <a:ext cx="3520516" cy="215444"/>
          </a:xfrm>
          <a:prstGeom prst="rect">
            <a:avLst/>
          </a:prstGeom>
          <a:noFill/>
          <a:ln>
            <a:noFill/>
          </a:ln>
        </p:spPr>
        <p:txBody>
          <a:bodyPr anchorCtr="0" anchor="t" bIns="45700" lIns="91425" spcFirstLastPara="1" rIns="91425" wrap="square" tIns="45700">
            <a:noAutofit/>
          </a:bodyPr>
          <a:lstStyle/>
          <a:p>
            <a:pPr indent="0" lvl="1" marL="57150" marR="0" rtl="0" algn="ctr">
              <a:spcBef>
                <a:spcPts val="0"/>
              </a:spcBef>
              <a:spcAft>
                <a:spcPts val="0"/>
              </a:spcAft>
              <a:buNone/>
            </a:pPr>
            <a:r>
              <a:rPr b="0" i="0" lang="en-US" sz="800" u="none" cap="none" strike="noStrike">
                <a:solidFill>
                  <a:schemeClr val="dk1"/>
                </a:solidFill>
                <a:latin typeface="Calibri"/>
                <a:ea typeface="Calibri"/>
                <a:cs typeface="Calibri"/>
                <a:sym typeface="Calibri"/>
              </a:rPr>
              <a:t>Source: </a:t>
            </a:r>
            <a:r>
              <a:rPr b="0" i="0" lang="en-US" sz="800" u="sng" cap="none" strike="noStrike">
                <a:solidFill>
                  <a:schemeClr val="hlink"/>
                </a:solidFill>
                <a:latin typeface="Calibri"/>
                <a:ea typeface="Calibri"/>
                <a:cs typeface="Calibri"/>
                <a:sym typeface="Calibri"/>
                <a:hlinkClick r:id="rId3"/>
              </a:rPr>
              <a:t>https://help.ubuntu.com/8.04/serverguide/C/user-management.html</a:t>
            </a:r>
            <a:r>
              <a:rPr b="0" i="0" lang="en-US" sz="800" u="none" cap="none" strike="noStrike">
                <a:solidFill>
                  <a:schemeClr val="dk1"/>
                </a:solidFill>
                <a:latin typeface="Calibri"/>
                <a:ea typeface="Calibri"/>
                <a:cs typeface="Calibri"/>
                <a:sym typeface="Calibri"/>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Different Linux Operating Systems</a:t>
            </a:r>
            <a:endParaRPr/>
          </a:p>
        </p:txBody>
      </p:sp>
      <p:sp>
        <p:nvSpPr>
          <p:cNvPr id="180" name="Google Shape;180;p20"/>
          <p:cNvSpPr txBox="1"/>
          <p:nvPr>
            <p:ph idx="1" type="body"/>
          </p:nvPr>
        </p:nvSpPr>
        <p:spPr>
          <a:xfrm>
            <a:off x="731520" y="1509623"/>
            <a:ext cx="7330129" cy="4633793"/>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10000"/>
              </a:lnSpc>
              <a:spcBef>
                <a:spcPts val="0"/>
              </a:spcBef>
              <a:spcAft>
                <a:spcPts val="0"/>
              </a:spcAft>
              <a:buClr>
                <a:schemeClr val="dk1"/>
              </a:buClr>
              <a:buSzPct val="100000"/>
              <a:buChar char="•"/>
            </a:pPr>
            <a:r>
              <a:rPr lang="en-US"/>
              <a:t>There are many different </a:t>
            </a:r>
            <a:r>
              <a:rPr lang="en-US">
                <a:solidFill>
                  <a:schemeClr val="accent1"/>
                </a:solidFill>
              </a:rPr>
              <a:t>flavors </a:t>
            </a:r>
            <a:r>
              <a:rPr lang="en-US"/>
              <a:t>(OSes) built off the Linux kernel</a:t>
            </a:r>
            <a:endParaRPr/>
          </a:p>
          <a:p>
            <a:pPr indent="-285781" lvl="1" marL="742950" rtl="0" algn="l">
              <a:lnSpc>
                <a:spcPct val="110000"/>
              </a:lnSpc>
              <a:spcBef>
                <a:spcPts val="600"/>
              </a:spcBef>
              <a:spcAft>
                <a:spcPts val="0"/>
              </a:spcAft>
              <a:buClr>
                <a:schemeClr val="accent1"/>
              </a:buClr>
              <a:buSzPct val="100000"/>
              <a:buChar char="–"/>
            </a:pPr>
            <a:r>
              <a:rPr lang="en-US" sz="2300">
                <a:solidFill>
                  <a:schemeClr val="accent1"/>
                </a:solidFill>
              </a:rPr>
              <a:t>Ubuntu: </a:t>
            </a:r>
            <a:r>
              <a:rPr lang="en-US" sz="2300"/>
              <a:t>Most popular flavor. It is free and is the most user-friendly.</a:t>
            </a:r>
            <a:endParaRPr/>
          </a:p>
          <a:p>
            <a:pPr indent="-285781" lvl="1" marL="742950" rtl="0" algn="l">
              <a:lnSpc>
                <a:spcPct val="110000"/>
              </a:lnSpc>
              <a:spcBef>
                <a:spcPts val="600"/>
              </a:spcBef>
              <a:spcAft>
                <a:spcPts val="0"/>
              </a:spcAft>
              <a:buClr>
                <a:schemeClr val="accent1"/>
              </a:buClr>
              <a:buSzPct val="100000"/>
              <a:buChar char="–"/>
            </a:pPr>
            <a:r>
              <a:rPr lang="en-US" sz="2300">
                <a:solidFill>
                  <a:schemeClr val="accent1"/>
                </a:solidFill>
              </a:rPr>
              <a:t>Mint: </a:t>
            </a:r>
            <a:r>
              <a:rPr lang="en-US" sz="2300"/>
              <a:t>A popular variation of Linux.</a:t>
            </a:r>
            <a:endParaRPr/>
          </a:p>
          <a:p>
            <a:pPr indent="-285781" lvl="1" marL="742950" rtl="0" algn="l">
              <a:lnSpc>
                <a:spcPct val="110000"/>
              </a:lnSpc>
              <a:spcBef>
                <a:spcPts val="600"/>
              </a:spcBef>
              <a:spcAft>
                <a:spcPts val="0"/>
              </a:spcAft>
              <a:buClr>
                <a:schemeClr val="accent1"/>
              </a:buClr>
              <a:buSzPct val="100000"/>
              <a:buChar char="–"/>
            </a:pPr>
            <a:r>
              <a:rPr lang="en-US" sz="2300">
                <a:solidFill>
                  <a:schemeClr val="accent1"/>
                </a:solidFill>
              </a:rPr>
              <a:t>Red Hat: </a:t>
            </a:r>
            <a:r>
              <a:rPr lang="en-US" sz="2300"/>
              <a:t>Designed by a company that develops specialized flavors for government and big business.</a:t>
            </a:r>
            <a:endParaRPr/>
          </a:p>
          <a:p>
            <a:pPr indent="-285781" lvl="1" marL="742950" rtl="0" algn="l">
              <a:lnSpc>
                <a:spcPct val="110000"/>
              </a:lnSpc>
              <a:spcBef>
                <a:spcPts val="600"/>
              </a:spcBef>
              <a:spcAft>
                <a:spcPts val="0"/>
              </a:spcAft>
              <a:buClr>
                <a:schemeClr val="accent1"/>
              </a:buClr>
              <a:buSzPct val="100000"/>
              <a:buChar char="–"/>
            </a:pPr>
            <a:r>
              <a:rPr lang="en-US" sz="2300">
                <a:solidFill>
                  <a:schemeClr val="accent1"/>
                </a:solidFill>
              </a:rPr>
              <a:t>Fedora: </a:t>
            </a:r>
            <a:r>
              <a:rPr lang="en-US" sz="2300"/>
              <a:t>An open-source, free version of Red Hat. Used frequently as a test bed for Red Hat programs.</a:t>
            </a:r>
            <a:endParaRPr/>
          </a:p>
          <a:p>
            <a:pPr indent="-228600" lvl="0" marL="228600" rtl="0" algn="l">
              <a:lnSpc>
                <a:spcPct val="110000"/>
              </a:lnSpc>
              <a:spcBef>
                <a:spcPts val="600"/>
              </a:spcBef>
              <a:spcAft>
                <a:spcPts val="0"/>
              </a:spcAft>
              <a:buClr>
                <a:schemeClr val="dk1"/>
              </a:buClr>
              <a:buSzPct val="100000"/>
              <a:buChar char="•"/>
            </a:pPr>
            <a:r>
              <a:rPr lang="en-US"/>
              <a:t>These </a:t>
            </a:r>
            <a:r>
              <a:rPr lang="en-US">
                <a:solidFill>
                  <a:schemeClr val="accent1"/>
                </a:solidFill>
              </a:rPr>
              <a:t>flavors </a:t>
            </a:r>
            <a:r>
              <a:rPr lang="en-US"/>
              <a:t>are similar at the basic level but can have very different interfaces and specialized commands.</a:t>
            </a:r>
            <a:endParaRPr/>
          </a:p>
          <a:p>
            <a:pPr indent="-99377" lvl="0" marL="228600" rtl="0" algn="l">
              <a:lnSpc>
                <a:spcPct val="110000"/>
              </a:lnSpc>
              <a:spcBef>
                <a:spcPts val="600"/>
              </a:spcBef>
              <a:spcAft>
                <a:spcPts val="0"/>
              </a:spcAft>
              <a:buClr>
                <a:schemeClr val="dk1"/>
              </a:buClr>
              <a:buSzPct val="100000"/>
              <a:buNone/>
            </a:pPr>
            <a:r>
              <a:t/>
            </a:r>
            <a:endParaRPr/>
          </a:p>
        </p:txBody>
      </p:sp>
      <p:sp>
        <p:nvSpPr>
          <p:cNvPr id="181" name="Google Shape;181;p20"/>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pSp>
        <p:nvGrpSpPr>
          <p:cNvPr id="182" name="Google Shape;182;p20"/>
          <p:cNvGrpSpPr/>
          <p:nvPr/>
        </p:nvGrpSpPr>
        <p:grpSpPr>
          <a:xfrm>
            <a:off x="9151037" y="3872933"/>
            <a:ext cx="1643399" cy="685124"/>
            <a:chOff x="6908567" y="3435177"/>
            <a:chExt cx="1643399" cy="685124"/>
          </a:xfrm>
        </p:grpSpPr>
        <p:sp>
          <p:nvSpPr>
            <p:cNvPr id="183" name="Google Shape;183;p20"/>
            <p:cNvSpPr/>
            <p:nvPr/>
          </p:nvSpPr>
          <p:spPr>
            <a:xfrm>
              <a:off x="6908567" y="3904857"/>
              <a:ext cx="1643399" cy="2154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800" u="none" cap="none" strike="noStrike">
                  <a:solidFill>
                    <a:schemeClr val="dk1"/>
                  </a:solidFill>
                  <a:latin typeface="Calibri"/>
                  <a:ea typeface="Calibri"/>
                  <a:cs typeface="Calibri"/>
                  <a:sym typeface="Calibri"/>
                </a:rPr>
                <a:t>Source: </a:t>
              </a:r>
              <a:r>
                <a:rPr b="0" i="0" lang="en-US" sz="800" u="sng" cap="none" strike="noStrike">
                  <a:solidFill>
                    <a:schemeClr val="hlink"/>
                  </a:solidFill>
                  <a:latin typeface="Calibri"/>
                  <a:ea typeface="Calibri"/>
                  <a:cs typeface="Calibri"/>
                  <a:sym typeface="Calibri"/>
                  <a:hlinkClick r:id="rId3"/>
                </a:rPr>
                <a:t>https://fedoraproject.org/</a:t>
              </a:r>
              <a:r>
                <a:rPr b="0" i="0" lang="en-US" sz="800" u="none" cap="none" strike="noStrike">
                  <a:solidFill>
                    <a:schemeClr val="dk1"/>
                  </a:solidFill>
                  <a:latin typeface="Calibri"/>
                  <a:ea typeface="Calibri"/>
                  <a:cs typeface="Calibri"/>
                  <a:sym typeface="Calibri"/>
                </a:rPr>
                <a:t> </a:t>
              </a:r>
              <a:endParaRPr/>
            </a:p>
          </p:txBody>
        </p:sp>
        <p:pic>
          <p:nvPicPr>
            <p:cNvPr descr="http://www.xenstreet.com/wp-content/uploads/2013/01/fedoraLogo.jpg" id="184" name="Google Shape;184;p20"/>
            <p:cNvPicPr preferRelativeResize="0"/>
            <p:nvPr/>
          </p:nvPicPr>
          <p:blipFill rotWithShape="1">
            <a:blip r:embed="rId4">
              <a:alphaModFix/>
            </a:blip>
            <a:srcRect b="0" l="0" r="0" t="0"/>
            <a:stretch/>
          </p:blipFill>
          <p:spPr>
            <a:xfrm>
              <a:off x="6921087" y="3435177"/>
              <a:ext cx="1546225" cy="469680"/>
            </a:xfrm>
            <a:prstGeom prst="rect">
              <a:avLst/>
            </a:prstGeom>
            <a:noFill/>
            <a:ln>
              <a:noFill/>
            </a:ln>
          </p:spPr>
        </p:pic>
      </p:grpSp>
      <p:grpSp>
        <p:nvGrpSpPr>
          <p:cNvPr id="185" name="Google Shape;185;p20"/>
          <p:cNvGrpSpPr/>
          <p:nvPr/>
        </p:nvGrpSpPr>
        <p:grpSpPr>
          <a:xfrm>
            <a:off x="8712260" y="2748732"/>
            <a:ext cx="2520950" cy="936359"/>
            <a:chOff x="3311525" y="2801257"/>
            <a:chExt cx="2520950" cy="936359"/>
          </a:xfrm>
        </p:grpSpPr>
        <p:pic>
          <p:nvPicPr>
            <p:cNvPr descr="File:Linux Mint logo and wordmark.svg" id="186" name="Google Shape;186;p20"/>
            <p:cNvPicPr preferRelativeResize="0"/>
            <p:nvPr/>
          </p:nvPicPr>
          <p:blipFill rotWithShape="1">
            <a:blip r:embed="rId5">
              <a:alphaModFix/>
            </a:blip>
            <a:srcRect b="0" l="0" r="0" t="0"/>
            <a:stretch/>
          </p:blipFill>
          <p:spPr>
            <a:xfrm>
              <a:off x="3311525" y="2801257"/>
              <a:ext cx="2520950" cy="793750"/>
            </a:xfrm>
            <a:prstGeom prst="rect">
              <a:avLst/>
            </a:prstGeom>
            <a:noFill/>
            <a:ln>
              <a:noFill/>
            </a:ln>
          </p:spPr>
        </p:pic>
        <p:sp>
          <p:nvSpPr>
            <p:cNvPr id="187" name="Google Shape;187;p20"/>
            <p:cNvSpPr/>
            <p:nvPr/>
          </p:nvSpPr>
          <p:spPr>
            <a:xfrm>
              <a:off x="3755110" y="3522172"/>
              <a:ext cx="1713931" cy="2154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Source: </a:t>
              </a:r>
              <a:r>
                <a:rPr lang="en-US" sz="800" u="sng">
                  <a:solidFill>
                    <a:schemeClr val="hlink"/>
                  </a:solidFill>
                  <a:latin typeface="Calibri"/>
                  <a:ea typeface="Calibri"/>
                  <a:cs typeface="Calibri"/>
                  <a:sym typeface="Calibri"/>
                  <a:hlinkClick r:id="rId6"/>
                </a:rPr>
                <a:t>http://www.linuxmint.com/</a:t>
              </a:r>
              <a:r>
                <a:rPr lang="en-US" sz="800">
                  <a:solidFill>
                    <a:schemeClr val="dk1"/>
                  </a:solidFill>
                  <a:latin typeface="Calibri"/>
                  <a:ea typeface="Calibri"/>
                  <a:cs typeface="Calibri"/>
                  <a:sym typeface="Calibri"/>
                </a:rPr>
                <a:t> </a:t>
              </a:r>
              <a:endParaRPr/>
            </a:p>
          </p:txBody>
        </p:sp>
      </p:grpSp>
      <p:grpSp>
        <p:nvGrpSpPr>
          <p:cNvPr id="188" name="Google Shape;188;p20"/>
          <p:cNvGrpSpPr/>
          <p:nvPr/>
        </p:nvGrpSpPr>
        <p:grpSpPr>
          <a:xfrm>
            <a:off x="9078682" y="4745901"/>
            <a:ext cx="1788106" cy="664842"/>
            <a:chOff x="3399831" y="4304960"/>
            <a:chExt cx="1788106" cy="664842"/>
          </a:xfrm>
        </p:grpSpPr>
        <p:pic>
          <p:nvPicPr>
            <p:cNvPr descr="http://www.linux.org/attachments/redhat-logo-jpg.295/" id="189" name="Google Shape;189;p20"/>
            <p:cNvPicPr preferRelativeResize="0"/>
            <p:nvPr/>
          </p:nvPicPr>
          <p:blipFill rotWithShape="1">
            <a:blip r:embed="rId7">
              <a:alphaModFix/>
            </a:blip>
            <a:srcRect b="0" l="0" r="0" t="0"/>
            <a:stretch/>
          </p:blipFill>
          <p:spPr>
            <a:xfrm>
              <a:off x="3399831" y="4304960"/>
              <a:ext cx="1788106" cy="574017"/>
            </a:xfrm>
            <a:prstGeom prst="rect">
              <a:avLst/>
            </a:prstGeom>
            <a:noFill/>
            <a:ln>
              <a:noFill/>
            </a:ln>
          </p:spPr>
        </p:pic>
        <p:sp>
          <p:nvSpPr>
            <p:cNvPr id="190" name="Google Shape;190;p20"/>
            <p:cNvSpPr/>
            <p:nvPr/>
          </p:nvSpPr>
          <p:spPr>
            <a:xfrm>
              <a:off x="3586087" y="4754358"/>
              <a:ext cx="1596912" cy="2154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Source: </a:t>
              </a:r>
              <a:r>
                <a:rPr lang="en-US" sz="800" u="sng">
                  <a:solidFill>
                    <a:schemeClr val="hlink"/>
                  </a:solidFill>
                  <a:latin typeface="Calibri"/>
                  <a:ea typeface="Calibri"/>
                  <a:cs typeface="Calibri"/>
                  <a:sym typeface="Calibri"/>
                  <a:hlinkClick r:id="rId8"/>
                </a:rPr>
                <a:t>http://www.redhat.com/</a:t>
              </a:r>
              <a:r>
                <a:rPr lang="en-US" sz="800">
                  <a:solidFill>
                    <a:schemeClr val="dk1"/>
                  </a:solidFill>
                  <a:latin typeface="Calibri"/>
                  <a:ea typeface="Calibri"/>
                  <a:cs typeface="Calibri"/>
                  <a:sym typeface="Calibri"/>
                </a:rPr>
                <a:t> </a:t>
              </a:r>
              <a:endParaRPr/>
            </a:p>
          </p:txBody>
        </p:sp>
      </p:grpSp>
      <p:grpSp>
        <p:nvGrpSpPr>
          <p:cNvPr id="191" name="Google Shape;191;p20"/>
          <p:cNvGrpSpPr/>
          <p:nvPr/>
        </p:nvGrpSpPr>
        <p:grpSpPr>
          <a:xfrm>
            <a:off x="9031225" y="1922680"/>
            <a:ext cx="1883020" cy="638209"/>
            <a:chOff x="5529628" y="2062271"/>
            <a:chExt cx="1883020" cy="638209"/>
          </a:xfrm>
        </p:grpSpPr>
        <p:pic>
          <p:nvPicPr>
            <p:cNvPr descr="http://design.ubuntu.com/wp-content/uploads/ubuntu-logo14.png" id="192" name="Google Shape;192;p20"/>
            <p:cNvPicPr preferRelativeResize="0"/>
            <p:nvPr/>
          </p:nvPicPr>
          <p:blipFill rotWithShape="1">
            <a:blip r:embed="rId9">
              <a:alphaModFix/>
            </a:blip>
            <a:srcRect b="21565" l="0" r="0" t="23280"/>
            <a:stretch/>
          </p:blipFill>
          <p:spPr>
            <a:xfrm>
              <a:off x="5529628" y="2062271"/>
              <a:ext cx="1883020" cy="467360"/>
            </a:xfrm>
            <a:prstGeom prst="rect">
              <a:avLst/>
            </a:prstGeom>
            <a:noFill/>
            <a:ln>
              <a:noFill/>
            </a:ln>
          </p:spPr>
        </p:pic>
        <p:sp>
          <p:nvSpPr>
            <p:cNvPr id="193" name="Google Shape;193;p20"/>
            <p:cNvSpPr/>
            <p:nvPr/>
          </p:nvSpPr>
          <p:spPr>
            <a:xfrm>
              <a:off x="5701536" y="2485036"/>
              <a:ext cx="1624163" cy="2154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Source: </a:t>
              </a:r>
              <a:r>
                <a:rPr lang="en-US" sz="800" u="sng">
                  <a:solidFill>
                    <a:schemeClr val="hlink"/>
                  </a:solidFill>
                  <a:latin typeface="Calibri"/>
                  <a:ea typeface="Calibri"/>
                  <a:cs typeface="Calibri"/>
                  <a:sym typeface="Calibri"/>
                  <a:hlinkClick r:id="rId10"/>
                </a:rPr>
                <a:t>http://www.ubuntu.com/</a:t>
              </a:r>
              <a:r>
                <a:rPr lang="en-US" sz="800">
                  <a:solidFill>
                    <a:schemeClr val="dk1"/>
                  </a:solidFill>
                  <a:latin typeface="Calibri"/>
                  <a:ea typeface="Calibri"/>
                  <a:cs typeface="Calibri"/>
                  <a:sym typeface="Calibri"/>
                </a:rPr>
                <a:t> </a:t>
              </a:r>
              <a:endParaRPr/>
            </a:p>
          </p:txBody>
        </p:sp>
      </p:grpSp>
      <p:sp>
        <p:nvSpPr>
          <p:cNvPr id="194" name="Google Shape;194;p20"/>
          <p:cNvSpPr/>
          <p:nvPr/>
        </p:nvSpPr>
        <p:spPr>
          <a:xfrm>
            <a:off x="3444240" y="6035040"/>
            <a:ext cx="5303520" cy="21544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Calibri"/>
                <a:ea typeface="Calibri"/>
                <a:cs typeface="Calibri"/>
                <a:sym typeface="Calibri"/>
              </a:rPr>
              <a:t>Sources: </a:t>
            </a:r>
            <a:r>
              <a:rPr lang="en-US" sz="800" u="sng">
                <a:solidFill>
                  <a:schemeClr val="hlink"/>
                </a:solidFill>
                <a:latin typeface="Calibri"/>
                <a:ea typeface="Calibri"/>
                <a:cs typeface="Calibri"/>
                <a:sym typeface="Calibri"/>
                <a:hlinkClick r:id="rId11"/>
              </a:rPr>
              <a:t>http://distrowatch.com/dwres.php?resource=major</a:t>
            </a:r>
            <a:r>
              <a:rPr lang="en-US" sz="800">
                <a:solidFill>
                  <a:schemeClr val="dk1"/>
                </a:solidFill>
                <a:latin typeface="Calibri"/>
                <a:ea typeface="Calibri"/>
                <a:cs typeface="Calibri"/>
                <a:sym typeface="Calibri"/>
              </a:rPr>
              <a:t>, </a:t>
            </a:r>
            <a:r>
              <a:rPr lang="en-US" sz="800" u="sng">
                <a:solidFill>
                  <a:schemeClr val="hlink"/>
                </a:solidFill>
                <a:latin typeface="Calibri"/>
                <a:ea typeface="Calibri"/>
                <a:cs typeface="Calibri"/>
                <a:sym typeface="Calibri"/>
                <a:hlinkClick r:id="rId12"/>
              </a:rPr>
              <a:t>http://www.sitepoint.com/unix-style-operating-systems/</a:t>
            </a:r>
            <a:r>
              <a:rPr lang="en-US" sz="800">
                <a:solidFill>
                  <a:schemeClr val="dk1"/>
                </a:solidFill>
                <a:latin typeface="Calibri"/>
                <a:ea typeface="Calibri"/>
                <a:cs typeface="Calibri"/>
                <a:sym typeface="Calibri"/>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Differences Compared To Windows</a:t>
            </a:r>
            <a:endParaRPr/>
          </a:p>
        </p:txBody>
      </p:sp>
      <p:sp>
        <p:nvSpPr>
          <p:cNvPr id="201" name="Google Shape;201;p21"/>
          <p:cNvSpPr txBox="1"/>
          <p:nvPr>
            <p:ph idx="1" type="body"/>
          </p:nvPr>
        </p:nvSpPr>
        <p:spPr>
          <a:xfrm>
            <a:off x="731520" y="1509623"/>
            <a:ext cx="6378407" cy="463379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chemeClr val="dk1"/>
              </a:buClr>
              <a:buSzPts val="2400"/>
              <a:buChar char="•"/>
            </a:pPr>
            <a:r>
              <a:rPr lang="en-US" sz="2400"/>
              <a:t>Often free or less expensive</a:t>
            </a:r>
            <a:endParaRPr/>
          </a:p>
          <a:p>
            <a:pPr indent="-228600" lvl="0" marL="228600" rtl="0" algn="l">
              <a:spcBef>
                <a:spcPts val="1200"/>
              </a:spcBef>
              <a:spcAft>
                <a:spcPts val="0"/>
              </a:spcAft>
              <a:buClr>
                <a:schemeClr val="accent1"/>
              </a:buClr>
              <a:buSzPts val="2400"/>
              <a:buChar char="•"/>
            </a:pPr>
            <a:r>
              <a:rPr b="1" lang="en-US" sz="2400">
                <a:solidFill>
                  <a:schemeClr val="accent1"/>
                </a:solidFill>
              </a:rPr>
              <a:t>Desktop environment </a:t>
            </a:r>
            <a:r>
              <a:rPr lang="en-US" sz="2400"/>
              <a:t>and</a:t>
            </a:r>
            <a:r>
              <a:rPr b="1" lang="en-US" sz="2400">
                <a:solidFill>
                  <a:schemeClr val="accent1"/>
                </a:solidFill>
              </a:rPr>
              <a:t> GUI</a:t>
            </a:r>
            <a:r>
              <a:rPr b="1" lang="en-US" sz="2400"/>
              <a:t> </a:t>
            </a:r>
            <a:r>
              <a:rPr lang="en-US" sz="2400"/>
              <a:t>elements change</a:t>
            </a:r>
            <a:endParaRPr b="1" sz="2400"/>
          </a:p>
          <a:p>
            <a:pPr indent="-228600" lvl="0" marL="228600" rtl="0" algn="l">
              <a:spcBef>
                <a:spcPts val="1200"/>
              </a:spcBef>
              <a:spcAft>
                <a:spcPts val="0"/>
              </a:spcAft>
              <a:buClr>
                <a:schemeClr val="dk1"/>
              </a:buClr>
              <a:buSzPts val="2400"/>
              <a:buChar char="•"/>
            </a:pPr>
            <a:r>
              <a:rPr lang="en-US" sz="2400"/>
              <a:t>Some tasks can only be run in the </a:t>
            </a:r>
            <a:r>
              <a:rPr b="1" lang="en-US" sz="2400">
                <a:solidFill>
                  <a:schemeClr val="accent1"/>
                </a:solidFill>
              </a:rPr>
              <a:t>command line</a:t>
            </a:r>
            <a:endParaRPr/>
          </a:p>
          <a:p>
            <a:pPr indent="-228600" lvl="0" marL="228600" rtl="0" algn="l">
              <a:spcBef>
                <a:spcPts val="1200"/>
              </a:spcBef>
              <a:spcAft>
                <a:spcPts val="0"/>
              </a:spcAft>
              <a:buClr>
                <a:schemeClr val="dk1"/>
              </a:buClr>
              <a:buSzPts val="2400"/>
              <a:buChar char="•"/>
            </a:pPr>
            <a:r>
              <a:rPr lang="en-US" sz="2400"/>
              <a:t>Less malware on Linux</a:t>
            </a:r>
            <a:endParaRPr/>
          </a:p>
          <a:p>
            <a:pPr indent="-228600" lvl="0" marL="228600" rtl="0" algn="l">
              <a:spcBef>
                <a:spcPts val="1200"/>
              </a:spcBef>
              <a:spcAft>
                <a:spcPts val="0"/>
              </a:spcAft>
              <a:buClr>
                <a:schemeClr val="dk1"/>
              </a:buClr>
              <a:buSzPts val="2400"/>
              <a:buChar char="•"/>
            </a:pPr>
            <a:r>
              <a:rPr lang="en-US" sz="2400"/>
              <a:t>Certain hardware cannot work with Linux</a:t>
            </a:r>
            <a:endParaRPr/>
          </a:p>
          <a:p>
            <a:pPr indent="-76200" lvl="0" marL="228600" rtl="0" algn="l">
              <a:spcBef>
                <a:spcPts val="1200"/>
              </a:spcBef>
              <a:spcAft>
                <a:spcPts val="0"/>
              </a:spcAft>
              <a:buClr>
                <a:schemeClr val="dk1"/>
              </a:buClr>
              <a:buSzPts val="2400"/>
              <a:buNone/>
            </a:pPr>
            <a:r>
              <a:t/>
            </a:r>
            <a:endParaRPr b="1" sz="2400">
              <a:solidFill>
                <a:schemeClr val="accent1"/>
              </a:solidFill>
            </a:endParaRPr>
          </a:p>
        </p:txBody>
      </p:sp>
      <p:sp>
        <p:nvSpPr>
          <p:cNvPr id="202" name="Google Shape;202;p21"/>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KDE 4.1.0 on Ubuntu 8.04.1 LTS" id="203" name="Google Shape;203;p21"/>
          <p:cNvPicPr preferRelativeResize="0"/>
          <p:nvPr/>
        </p:nvPicPr>
        <p:blipFill rotWithShape="1">
          <a:blip r:embed="rId3">
            <a:alphaModFix/>
          </a:blip>
          <a:srcRect b="0" l="0" r="0" t="0"/>
          <a:stretch/>
        </p:blipFill>
        <p:spPr>
          <a:xfrm>
            <a:off x="8030548" y="1399411"/>
            <a:ext cx="2536986" cy="2029589"/>
          </a:xfrm>
          <a:prstGeom prst="rect">
            <a:avLst/>
          </a:prstGeom>
          <a:noFill/>
          <a:ln>
            <a:noFill/>
          </a:ln>
        </p:spPr>
      </p:pic>
      <p:pic>
        <p:nvPicPr>
          <p:cNvPr descr="https://tekdrops.files.wordpress.com/2012/06/unity.jpeg" id="204" name="Google Shape;204;p21"/>
          <p:cNvPicPr preferRelativeResize="0"/>
          <p:nvPr/>
        </p:nvPicPr>
        <p:blipFill rotWithShape="1">
          <a:blip r:embed="rId4">
            <a:alphaModFix/>
          </a:blip>
          <a:srcRect b="0" l="0" r="0" t="0"/>
          <a:stretch/>
        </p:blipFill>
        <p:spPr>
          <a:xfrm flipH="1" rot="10800000">
            <a:off x="7652426" y="4030204"/>
            <a:ext cx="3308556" cy="1861063"/>
          </a:xfrm>
          <a:prstGeom prst="rect">
            <a:avLst/>
          </a:prstGeom>
          <a:noFill/>
          <a:ln>
            <a:noFill/>
          </a:ln>
        </p:spPr>
      </p:pic>
      <p:sp>
        <p:nvSpPr>
          <p:cNvPr id="205" name="Google Shape;205;p21"/>
          <p:cNvSpPr/>
          <p:nvPr/>
        </p:nvSpPr>
        <p:spPr>
          <a:xfrm>
            <a:off x="7652426" y="5876889"/>
            <a:ext cx="3308556" cy="21544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800">
                <a:solidFill>
                  <a:schemeClr val="dk1"/>
                </a:solidFill>
                <a:latin typeface="Calibri"/>
                <a:ea typeface="Calibri"/>
                <a:cs typeface="Calibri"/>
                <a:sym typeface="Calibri"/>
              </a:rPr>
              <a:t>Source: </a:t>
            </a:r>
            <a:r>
              <a:rPr lang="en-US" sz="800" u="sng">
                <a:solidFill>
                  <a:schemeClr val="hlink"/>
                </a:solidFill>
                <a:latin typeface="Calibri"/>
                <a:ea typeface="Calibri"/>
                <a:cs typeface="Calibri"/>
                <a:sym typeface="Calibri"/>
                <a:hlinkClick r:id="rId5"/>
              </a:rPr>
              <a:t>https://tekdrops.files.wordpress.com/2012/06/unity.jpeg</a:t>
            </a:r>
            <a:endParaRPr sz="800">
              <a:solidFill>
                <a:schemeClr val="dk1"/>
              </a:solidFill>
              <a:latin typeface="Calibri"/>
              <a:ea typeface="Calibri"/>
              <a:cs typeface="Calibri"/>
              <a:sym typeface="Calibri"/>
            </a:endParaRPr>
          </a:p>
        </p:txBody>
      </p:sp>
      <p:sp>
        <p:nvSpPr>
          <p:cNvPr id="206" name="Google Shape;206;p21"/>
          <p:cNvSpPr/>
          <p:nvPr/>
        </p:nvSpPr>
        <p:spPr>
          <a:xfrm>
            <a:off x="8079051" y="3435802"/>
            <a:ext cx="245884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
                <a:solidFill>
                  <a:schemeClr val="dk1"/>
                </a:solidFill>
                <a:latin typeface="Calibri"/>
                <a:ea typeface="Calibri"/>
                <a:cs typeface="Calibri"/>
                <a:sym typeface="Calibri"/>
              </a:rPr>
              <a:t>Source: </a:t>
            </a:r>
            <a:r>
              <a:rPr lang="en-US" sz="800" u="sng">
                <a:solidFill>
                  <a:schemeClr val="hlink"/>
                </a:solidFill>
                <a:latin typeface="Calibri"/>
                <a:ea typeface="Calibri"/>
                <a:cs typeface="Calibri"/>
                <a:sym typeface="Calibri"/>
                <a:hlinkClick r:id="rId6"/>
              </a:rPr>
              <a:t>http://news.softpedia.com/newsImage/How-To-Install-KDE-4-1-On-Ubuntu-8-04-2.jpg/</a:t>
            </a:r>
            <a:endParaRPr sz="800">
              <a:solidFill>
                <a:schemeClr val="dk1"/>
              </a:solidFill>
              <a:latin typeface="Calibri"/>
              <a:ea typeface="Calibri"/>
              <a:cs typeface="Calibri"/>
              <a:sym typeface="Calibri"/>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753593" y="231653"/>
            <a:ext cx="9783777" cy="57880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Similarities to Windows</a:t>
            </a:r>
            <a:endParaRPr/>
          </a:p>
        </p:txBody>
      </p:sp>
      <p:sp>
        <p:nvSpPr>
          <p:cNvPr id="213" name="Google Shape;213;p22"/>
          <p:cNvSpPr txBox="1"/>
          <p:nvPr>
            <p:ph idx="1" type="body"/>
          </p:nvPr>
        </p:nvSpPr>
        <p:spPr>
          <a:xfrm>
            <a:off x="731520" y="1509623"/>
            <a:ext cx="6285100" cy="463379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Clr>
                <a:schemeClr val="dk1"/>
              </a:buClr>
              <a:buSzPts val="2000"/>
              <a:buChar char="•"/>
            </a:pPr>
            <a:r>
              <a:rPr lang="en-US" sz="2000"/>
              <a:t>Can be servers and workstations</a:t>
            </a:r>
            <a:endParaRPr/>
          </a:p>
          <a:p>
            <a:pPr indent="-285750" lvl="1" marL="742950" rtl="0" algn="l">
              <a:spcBef>
                <a:spcPts val="600"/>
              </a:spcBef>
              <a:spcAft>
                <a:spcPts val="0"/>
              </a:spcAft>
              <a:buClr>
                <a:schemeClr val="dk1"/>
              </a:buClr>
              <a:buSzPts val="1700"/>
              <a:buChar char="–"/>
            </a:pPr>
            <a:r>
              <a:rPr lang="en-US" sz="1700"/>
              <a:t>Linux servers and workstations are more similar than Windows ones. Linux servers come pre-installed with server applications</a:t>
            </a:r>
            <a:endParaRPr/>
          </a:p>
          <a:p>
            <a:pPr indent="-228600" lvl="0" marL="228600" rtl="0" algn="l">
              <a:spcBef>
                <a:spcPts val="600"/>
              </a:spcBef>
              <a:spcAft>
                <a:spcPts val="0"/>
              </a:spcAft>
              <a:buClr>
                <a:schemeClr val="dk1"/>
              </a:buClr>
              <a:buSzPts val="2000"/>
              <a:buChar char="•"/>
            </a:pPr>
            <a:r>
              <a:rPr lang="en-US" sz="2000"/>
              <a:t>Can complete similar tasks</a:t>
            </a:r>
            <a:endParaRPr/>
          </a:p>
          <a:p>
            <a:pPr indent="-285750" lvl="1" marL="742950" rtl="0" algn="l">
              <a:spcBef>
                <a:spcPts val="600"/>
              </a:spcBef>
              <a:spcAft>
                <a:spcPts val="0"/>
              </a:spcAft>
              <a:buClr>
                <a:schemeClr val="dk1"/>
              </a:buClr>
              <a:buSzPts val="1700"/>
              <a:buChar char="–"/>
            </a:pPr>
            <a:r>
              <a:rPr lang="en-US" sz="1700"/>
              <a:t>There are Linux programs that function like to Microsoft Office (LibreOffice), Outlook (Thunderbird), etc.</a:t>
            </a:r>
            <a:endParaRPr/>
          </a:p>
          <a:p>
            <a:pPr indent="-228600" lvl="0" marL="228600" rtl="0" algn="l">
              <a:spcBef>
                <a:spcPts val="600"/>
              </a:spcBef>
              <a:spcAft>
                <a:spcPts val="0"/>
              </a:spcAft>
              <a:buClr>
                <a:schemeClr val="dk1"/>
              </a:buClr>
              <a:buSzPts val="2000"/>
              <a:buChar char="•"/>
            </a:pPr>
            <a:r>
              <a:rPr lang="en-US" sz="2000"/>
              <a:t>Are stable and have significant support</a:t>
            </a:r>
            <a:endParaRPr/>
          </a:p>
          <a:p>
            <a:pPr indent="-228600" lvl="0" marL="228600" rtl="0" algn="l">
              <a:spcBef>
                <a:spcPts val="600"/>
              </a:spcBef>
              <a:spcAft>
                <a:spcPts val="0"/>
              </a:spcAft>
              <a:buClr>
                <a:schemeClr val="dk1"/>
              </a:buClr>
              <a:buSzPts val="2000"/>
              <a:buChar char="•"/>
            </a:pPr>
            <a:r>
              <a:rPr lang="en-US" sz="2000"/>
              <a:t>Subject to very similar vulnerabilities</a:t>
            </a:r>
            <a:endParaRPr/>
          </a:p>
          <a:p>
            <a:pPr indent="-285750" lvl="1" marL="742950" rtl="0" algn="l">
              <a:spcBef>
                <a:spcPts val="600"/>
              </a:spcBef>
              <a:spcAft>
                <a:spcPts val="0"/>
              </a:spcAft>
              <a:buClr>
                <a:schemeClr val="dk1"/>
              </a:buClr>
              <a:buSzPts val="1700"/>
              <a:buChar char="–"/>
            </a:pPr>
            <a:r>
              <a:rPr lang="en-US" sz="1700"/>
              <a:t>Linux systems are targeted less frequently by malware, but still have many of the same vulnerabilities and patches (firewalls, password policy, etc.)</a:t>
            </a:r>
            <a:endParaRPr/>
          </a:p>
        </p:txBody>
      </p:sp>
      <p:sp>
        <p:nvSpPr>
          <p:cNvPr id="214" name="Google Shape;214;p22"/>
          <p:cNvSpPr txBox="1"/>
          <p:nvPr>
            <p:ph idx="12" type="sldNum"/>
          </p:nvPr>
        </p:nvSpPr>
        <p:spPr>
          <a:xfrm>
            <a:off x="11265428" y="6338948"/>
            <a:ext cx="6780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pSp>
        <p:nvGrpSpPr>
          <p:cNvPr id="215" name="Google Shape;215;p22"/>
          <p:cNvGrpSpPr/>
          <p:nvPr/>
        </p:nvGrpSpPr>
        <p:grpSpPr>
          <a:xfrm>
            <a:off x="6957379" y="3729076"/>
            <a:ext cx="3200400" cy="1893063"/>
            <a:chOff x="5484102" y="4304684"/>
            <a:chExt cx="3200400" cy="1893063"/>
          </a:xfrm>
        </p:grpSpPr>
        <p:pic>
          <p:nvPicPr>
            <p:cNvPr descr="http://upload.wikimedia.org/wikipedia/commons/d/db/Mozilla_thunderbird_empty_screenshot.png" id="216" name="Google Shape;216;p22"/>
            <p:cNvPicPr preferRelativeResize="0"/>
            <p:nvPr/>
          </p:nvPicPr>
          <p:blipFill rotWithShape="1">
            <a:blip r:embed="rId3">
              <a:alphaModFix/>
            </a:blip>
            <a:srcRect b="0" l="0" r="0" t="0"/>
            <a:stretch/>
          </p:blipFill>
          <p:spPr>
            <a:xfrm>
              <a:off x="5956224" y="4304684"/>
              <a:ext cx="2256595" cy="1737360"/>
            </a:xfrm>
            <a:prstGeom prst="rect">
              <a:avLst/>
            </a:prstGeom>
            <a:noFill/>
            <a:ln>
              <a:noFill/>
            </a:ln>
          </p:spPr>
        </p:pic>
        <p:sp>
          <p:nvSpPr>
            <p:cNvPr id="217" name="Google Shape;217;p22"/>
            <p:cNvSpPr/>
            <p:nvPr/>
          </p:nvSpPr>
          <p:spPr>
            <a:xfrm>
              <a:off x="5484102" y="6013081"/>
              <a:ext cx="3200400" cy="18466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Calibri"/>
                  <a:ea typeface="Calibri"/>
                  <a:cs typeface="Calibri"/>
                  <a:sym typeface="Calibri"/>
                </a:rPr>
                <a:t>Source: </a:t>
              </a:r>
              <a:r>
                <a:rPr lang="en-US" sz="600" u="sng">
                  <a:solidFill>
                    <a:schemeClr val="hlink"/>
                  </a:solidFill>
                  <a:latin typeface="Calibri"/>
                  <a:ea typeface="Calibri"/>
                  <a:cs typeface="Calibri"/>
                  <a:sym typeface="Calibri"/>
                  <a:hlinkClick r:id="rId4"/>
                </a:rPr>
                <a:t>http://commons.wikimedia.org/wiki/File:Mozilla_thunderbird_empty_screenshot.png</a:t>
              </a:r>
              <a:r>
                <a:rPr lang="en-US" sz="600">
                  <a:solidFill>
                    <a:schemeClr val="dk1"/>
                  </a:solidFill>
                  <a:latin typeface="Calibri"/>
                  <a:ea typeface="Calibri"/>
                  <a:cs typeface="Calibri"/>
                  <a:sym typeface="Calibri"/>
                </a:rPr>
                <a:t> </a:t>
              </a:r>
              <a:endParaRPr/>
            </a:p>
          </p:txBody>
        </p:sp>
      </p:grpSp>
      <p:grpSp>
        <p:nvGrpSpPr>
          <p:cNvPr id="218" name="Google Shape;218;p22"/>
          <p:cNvGrpSpPr/>
          <p:nvPr/>
        </p:nvGrpSpPr>
        <p:grpSpPr>
          <a:xfrm>
            <a:off x="7085213" y="1486010"/>
            <a:ext cx="2944735" cy="1903025"/>
            <a:chOff x="5421512" y="1757476"/>
            <a:chExt cx="2944735" cy="1903025"/>
          </a:xfrm>
        </p:grpSpPr>
        <p:pic>
          <p:nvPicPr>
            <p:cNvPr descr="http://es.libreoffice.org/assets/Uploads/EN-Project_images/4.0NewFeatures/Writer/Comment-text-range.png?r=45758" id="219" name="Google Shape;219;p22"/>
            <p:cNvPicPr preferRelativeResize="0"/>
            <p:nvPr/>
          </p:nvPicPr>
          <p:blipFill rotWithShape="1">
            <a:blip r:embed="rId5">
              <a:alphaModFix/>
            </a:blip>
            <a:srcRect b="0" l="0" r="0" t="0"/>
            <a:stretch/>
          </p:blipFill>
          <p:spPr>
            <a:xfrm>
              <a:off x="5608871" y="1757476"/>
              <a:ext cx="2570016" cy="1740326"/>
            </a:xfrm>
            <a:prstGeom prst="rect">
              <a:avLst/>
            </a:prstGeom>
            <a:noFill/>
            <a:ln>
              <a:noFill/>
            </a:ln>
          </p:spPr>
        </p:pic>
        <p:sp>
          <p:nvSpPr>
            <p:cNvPr id="220" name="Google Shape;220;p22"/>
            <p:cNvSpPr/>
            <p:nvPr/>
          </p:nvSpPr>
          <p:spPr>
            <a:xfrm>
              <a:off x="5421512" y="3383502"/>
              <a:ext cx="2944735" cy="27699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600">
                  <a:solidFill>
                    <a:schemeClr val="dk1"/>
                  </a:solidFill>
                  <a:latin typeface="Calibri"/>
                  <a:ea typeface="Calibri"/>
                  <a:cs typeface="Calibri"/>
                  <a:sym typeface="Calibri"/>
                </a:rPr>
                <a:t>Source: </a:t>
              </a:r>
              <a:r>
                <a:rPr lang="en-US" sz="600" u="sng">
                  <a:solidFill>
                    <a:schemeClr val="hlink"/>
                  </a:solidFill>
                  <a:latin typeface="Calibri"/>
                  <a:ea typeface="Calibri"/>
                  <a:cs typeface="Calibri"/>
                  <a:sym typeface="Calibri"/>
                  <a:hlinkClick r:id="rId6"/>
                </a:rPr>
                <a:t>http://es.libreoffice.org/assets/Uploads/EN-Project_images/4.0NewFeatures/Writer/Comment-text-range.png?r=45758</a:t>
              </a:r>
              <a:r>
                <a:rPr lang="en-US" sz="600">
                  <a:solidFill>
                    <a:schemeClr val="dk1"/>
                  </a:solidFill>
                  <a:latin typeface="Calibri"/>
                  <a:ea typeface="Calibri"/>
                  <a:cs typeface="Calibri"/>
                  <a:sym typeface="Calibri"/>
                </a:rPr>
                <a:t> </a:t>
              </a:r>
              <a:endParaRPr/>
            </a:p>
          </p:txBody>
        </p:sp>
      </p:grpSp>
      <p:sp>
        <p:nvSpPr>
          <p:cNvPr id="221" name="Google Shape;221;p22"/>
          <p:cNvSpPr/>
          <p:nvPr/>
        </p:nvSpPr>
        <p:spPr>
          <a:xfrm>
            <a:off x="3352800" y="6073140"/>
            <a:ext cx="5486400" cy="338554"/>
          </a:xfrm>
          <a:prstGeom prst="rect">
            <a:avLst/>
          </a:prstGeom>
          <a:noFill/>
          <a:ln>
            <a:noFill/>
          </a:ln>
        </p:spPr>
        <p:txBody>
          <a:bodyPr anchorCtr="0" anchor="t" bIns="45700" lIns="91425" spcFirstLastPara="1" rIns="91425" wrap="square" tIns="45700">
            <a:noAutofit/>
          </a:bodyPr>
          <a:lstStyle/>
          <a:p>
            <a:pPr indent="0" lvl="2" marL="0" marR="0" rtl="0" algn="ctr">
              <a:spcBef>
                <a:spcPts val="0"/>
              </a:spcBef>
              <a:spcAft>
                <a:spcPts val="0"/>
              </a:spcAft>
              <a:buNone/>
            </a:pPr>
            <a:r>
              <a:rPr b="0" i="0" lang="en-US" sz="800" u="none" cap="none" strike="noStrike">
                <a:solidFill>
                  <a:schemeClr val="dk1"/>
                </a:solidFill>
                <a:latin typeface="Calibri"/>
                <a:ea typeface="Calibri"/>
                <a:cs typeface="Calibri"/>
                <a:sym typeface="Calibri"/>
              </a:rPr>
              <a:t>Sources: </a:t>
            </a:r>
            <a:r>
              <a:rPr b="0" i="0" lang="en-US" sz="800" u="sng" cap="none" strike="noStrike">
                <a:solidFill>
                  <a:schemeClr val="hlink"/>
                </a:solidFill>
                <a:latin typeface="Calibri"/>
                <a:ea typeface="Calibri"/>
                <a:cs typeface="Calibri"/>
                <a:sym typeface="Calibri"/>
                <a:hlinkClick r:id="rId7"/>
              </a:rPr>
              <a:t>https://help.ubuntu.com/community/ServerFaq#What.27s_the_difference_between_desktop_and_server.3F</a:t>
            </a:r>
            <a:r>
              <a:rPr b="0" i="0" lang="en-US" sz="800" u="none" cap="none" strike="noStrike">
                <a:solidFill>
                  <a:schemeClr val="dk1"/>
                </a:solidFill>
                <a:latin typeface="Calibri"/>
                <a:ea typeface="Calibri"/>
                <a:cs typeface="Calibri"/>
                <a:sym typeface="Calibri"/>
              </a:rPr>
              <a:t>,  </a:t>
            </a:r>
            <a:r>
              <a:rPr b="0" i="0" lang="en-US" sz="800" u="sng" cap="none" strike="noStrike">
                <a:solidFill>
                  <a:schemeClr val="hlink"/>
                </a:solidFill>
                <a:latin typeface="Calibri"/>
                <a:ea typeface="Calibri"/>
                <a:cs typeface="Calibri"/>
                <a:sym typeface="Calibri"/>
                <a:hlinkClick r:id="rId8"/>
              </a:rPr>
              <a:t>http://blog.computerlagoon.com/2013/04/07/similarities-of-windows-and-linux/</a:t>
            </a:r>
            <a:r>
              <a:rPr b="0" i="0" lang="en-US" sz="800" u="none" cap="none" strike="noStrike">
                <a:solidFill>
                  <a:schemeClr val="dk1"/>
                </a:solidFill>
                <a:latin typeface="Calibri"/>
                <a:ea typeface="Calibri"/>
                <a:cs typeface="Calibri"/>
                <a:sym typeface="Calibri"/>
              </a:rPr>
              <a:t> </a:t>
            </a:r>
            <a:endParaRPr/>
          </a:p>
        </p:txBody>
      </p:sp>
      <p:sp>
        <p:nvSpPr>
          <p:cNvPr id="222" name="Google Shape;222;p22"/>
          <p:cNvSpPr txBox="1"/>
          <p:nvPr/>
        </p:nvSpPr>
        <p:spPr>
          <a:xfrm>
            <a:off x="7552016" y="3464361"/>
            <a:ext cx="2011129" cy="2923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300">
                <a:solidFill>
                  <a:schemeClr val="accent4"/>
                </a:solidFill>
                <a:latin typeface="Calibri"/>
                <a:ea typeface="Calibri"/>
                <a:cs typeface="Calibri"/>
                <a:sym typeface="Calibri"/>
              </a:rPr>
              <a:t>Mozilla Thunderbird</a:t>
            </a:r>
            <a:endParaRPr/>
          </a:p>
        </p:txBody>
      </p:sp>
      <p:sp>
        <p:nvSpPr>
          <p:cNvPr id="223" name="Google Shape;223;p22"/>
          <p:cNvSpPr txBox="1"/>
          <p:nvPr/>
        </p:nvSpPr>
        <p:spPr>
          <a:xfrm>
            <a:off x="7714742" y="1252428"/>
            <a:ext cx="1584074" cy="2923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300">
                <a:solidFill>
                  <a:schemeClr val="accent4"/>
                </a:solidFill>
                <a:latin typeface="Calibri"/>
                <a:ea typeface="Calibri"/>
                <a:cs typeface="Calibri"/>
                <a:sym typeface="Calibri"/>
              </a:rPr>
              <a:t>LibreOffice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3"/>
          <p:cNvSpPr txBox="1"/>
          <p:nvPr>
            <p:ph type="ctrTitle"/>
          </p:nvPr>
        </p:nvSpPr>
        <p:spPr>
          <a:xfrm>
            <a:off x="1625600" y="2800351"/>
            <a:ext cx="8940800" cy="117740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UNIT 9 – SECTION 2</a:t>
            </a:r>
            <a:br>
              <a:rPr lang="en-US"/>
            </a:br>
            <a:br>
              <a:rPr lang="en-US" sz="1050"/>
            </a:br>
            <a:r>
              <a:rPr b="0" lang="en-US" sz="2400">
                <a:solidFill>
                  <a:schemeClr val="dk1"/>
                </a:solidFill>
              </a:rPr>
              <a:t>Ubuntu Terminology and Concepts</a:t>
            </a:r>
            <a:endParaRPr b="0">
              <a:solidFill>
                <a:schemeClr val="dk1"/>
              </a:solidFill>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Bernies Brief">
      <a:dk1>
        <a:srgbClr val="000000"/>
      </a:dk1>
      <a:lt1>
        <a:srgbClr val="FFFFFF"/>
      </a:lt1>
      <a:dk2>
        <a:srgbClr val="013F7F"/>
      </a:dk2>
      <a:lt2>
        <a:srgbClr val="001374"/>
      </a:lt2>
      <a:accent1>
        <a:srgbClr val="329998"/>
      </a:accent1>
      <a:accent2>
        <a:srgbClr val="494949"/>
      </a:accent2>
      <a:accent3>
        <a:srgbClr val="027EFF"/>
      </a:accent3>
      <a:accent4>
        <a:srgbClr val="241CC4"/>
      </a:accent4>
      <a:accent5>
        <a:srgbClr val="027EFF"/>
      </a:accent5>
      <a:accent6>
        <a:srgbClr val="81CFFF"/>
      </a:accent6>
      <a:hlink>
        <a:srgbClr val="005EC0"/>
      </a:hlink>
      <a:folHlink>
        <a:srgbClr val="005E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