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1e1da711f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21e1da711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24cd18074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24cd1807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4cd18074b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24cd1807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4cd18074b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4cd1807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4cd18074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24cd1807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1e1da711f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21e1da711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2518ffce6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2518ffce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1e1da711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21e1da71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21e1da711f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21e1da71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1e1da711f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1e1da711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1e1da711f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21e1da71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1e1da711f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21e1da711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21e1da711f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21e1da711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Lists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By: Arnav Kadam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Configure Extended ACLs</a:t>
            </a:r>
            <a:endParaRPr sz="2800"/>
          </a:p>
        </p:txBody>
      </p:sp>
      <p:sp>
        <p:nvSpPr>
          <p:cNvPr id="543" name="Google Shape;543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22"/>
          <p:cNvSpPr txBox="1"/>
          <p:nvPr>
            <p:ph idx="1" type="body"/>
          </p:nvPr>
        </p:nvSpPr>
        <p:spPr>
          <a:xfrm>
            <a:off x="132450" y="816525"/>
            <a:ext cx="9011700" cy="3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Structure: </a:t>
            </a:r>
            <a:r>
              <a:rPr lang="en" sz="1900"/>
              <a:t>Router(config)# access-list access-list-number {deny | permit | remark text} protocol source source-wildcard [operator {port}] destination destination-wildcard [operator {port}] [established] [log]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Example</a:t>
            </a:r>
            <a:r>
              <a:rPr lang="en" sz="1900"/>
              <a:t>: Router (config) # access-list 111 permit tcp 192.168.150.0 0.0.0.255 host 66.66.66.66 eq www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What it does: </a:t>
            </a:r>
            <a:r>
              <a:rPr lang="en" sz="1900"/>
              <a:t>ACL 111 permits tcp traffic from the source network 192.168.150.0/24 that are headed to the host address 66.66.66.66 through port 80 (www).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/>
          <p:nvPr>
            <p:ph type="ctrTitle"/>
          </p:nvPr>
        </p:nvSpPr>
        <p:spPr>
          <a:xfrm>
            <a:off x="3342175" y="28994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Practice!</a:t>
            </a:r>
            <a:endParaRPr/>
          </a:p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32751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: 5 Questions</a:t>
            </a:r>
            <a:endParaRPr/>
          </a:p>
        </p:txBody>
      </p:sp>
      <p:sp>
        <p:nvSpPr>
          <p:cNvPr id="551" name="Google Shape;551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"/>
          <p:cNvSpPr txBox="1"/>
          <p:nvPr>
            <p:ph idx="4294967295" type="body"/>
          </p:nvPr>
        </p:nvSpPr>
        <p:spPr>
          <a:xfrm>
            <a:off x="520800" y="1825875"/>
            <a:ext cx="48174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 1:</a:t>
            </a:r>
            <a:endParaRPr b="1" sz="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does ACE stand for?</a:t>
            </a:r>
            <a:endParaRPr b="1" sz="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24"/>
          <p:cNvSpPr txBox="1"/>
          <p:nvPr>
            <p:ph idx="4294967295" type="body"/>
          </p:nvPr>
        </p:nvSpPr>
        <p:spPr>
          <a:xfrm>
            <a:off x="520800" y="2627700"/>
            <a:ext cx="35754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Access Control Entries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/>
          <p:nvPr>
            <p:ph idx="4294967295" type="body"/>
          </p:nvPr>
        </p:nvSpPr>
        <p:spPr>
          <a:xfrm>
            <a:off x="444600" y="1748375"/>
            <a:ext cx="8459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 2:</a:t>
            </a:r>
            <a:endParaRPr b="1" sz="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are two differences between standard and extended ACLs?</a:t>
            </a:r>
            <a:endParaRPr b="1" sz="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25"/>
          <p:cNvSpPr txBox="1"/>
          <p:nvPr>
            <p:ph idx="4294967295" type="body"/>
          </p:nvPr>
        </p:nvSpPr>
        <p:spPr>
          <a:xfrm>
            <a:off x="392625" y="2983625"/>
            <a:ext cx="8290200" cy="3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Oswald"/>
              <a:buAutoNum type="arabi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Standard ACL’s only filter using source ip address, while extended also filter using the destination ip address.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rabi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Standard ACL’s filter at Layer 3 of the OSI Model, while extended filter at both Layer 3 and Layer 4.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6"/>
          <p:cNvSpPr txBox="1"/>
          <p:nvPr>
            <p:ph idx="4294967295" type="body"/>
          </p:nvPr>
        </p:nvSpPr>
        <p:spPr>
          <a:xfrm>
            <a:off x="418650" y="1663950"/>
            <a:ext cx="8459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 3:</a:t>
            </a:r>
            <a:endParaRPr b="1" sz="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source ip address would be permitted based off this standard ACL?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Router (config) # access-list 6 permit 192.43.21.33 0.0.255.255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26"/>
          <p:cNvSpPr txBox="1"/>
          <p:nvPr>
            <p:ph idx="4294967295" type="body"/>
          </p:nvPr>
        </p:nvSpPr>
        <p:spPr>
          <a:xfrm>
            <a:off x="387925" y="2964100"/>
            <a:ext cx="8290200" cy="3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192.168.33.42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192.43.12.10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168.60.47.0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192.158.1.38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6"/>
          <p:cNvSpPr/>
          <p:nvPr/>
        </p:nvSpPr>
        <p:spPr>
          <a:xfrm>
            <a:off x="2441875" y="3423675"/>
            <a:ext cx="915600" cy="25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/>
          <p:nvPr>
            <p:ph idx="4294967295" type="body"/>
          </p:nvPr>
        </p:nvSpPr>
        <p:spPr>
          <a:xfrm>
            <a:off x="418650" y="1663950"/>
            <a:ext cx="8459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 4:</a:t>
            </a:r>
            <a:endParaRPr b="1" sz="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statements makes an extended ACL that denies packets with the host address 74.96.218.90 and destination address 192.168.10.0 through port 72?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27"/>
          <p:cNvSpPr txBox="1"/>
          <p:nvPr>
            <p:ph idx="4294967295" type="body"/>
          </p:nvPr>
        </p:nvSpPr>
        <p:spPr>
          <a:xfrm>
            <a:off x="387925" y="2964100"/>
            <a:ext cx="8290200" cy="3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access-list 10 permit host 74.96.218.90 192.168.10.0 0.0.255.255 eq 72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access-list 10 deny host 74.96.218.90 host 192.168.10.0 eq 68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ccess-list 10 deny host 74.96.218.90 host 192.168.10.0 eq 72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access-list 10 permit host 74.96.218.90 any gt 34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7502725" y="3878300"/>
            <a:ext cx="783900" cy="25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"/>
          <p:cNvSpPr txBox="1"/>
          <p:nvPr>
            <p:ph idx="4294967295" type="body"/>
          </p:nvPr>
        </p:nvSpPr>
        <p:spPr>
          <a:xfrm>
            <a:off x="418650" y="1663950"/>
            <a:ext cx="8459100" cy="26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Question 5:</a:t>
            </a:r>
            <a:endParaRPr b="1" sz="2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Which commands applies Access-list 10 to the outbound interface</a:t>
            </a: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?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28"/>
          <p:cNvSpPr txBox="1"/>
          <p:nvPr>
            <p:ph idx="4294967295" type="body"/>
          </p:nvPr>
        </p:nvSpPr>
        <p:spPr>
          <a:xfrm>
            <a:off x="387925" y="2964100"/>
            <a:ext cx="8290200" cy="3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ip access-group 10 out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ip access-group 10 in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p access-list in 10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AutoNum type="alphaLcPeriod"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ut access-list 10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3450281" y="2983567"/>
            <a:ext cx="783900" cy="25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 txBox="1"/>
          <p:nvPr>
            <p:ph idx="4294967295" type="ctrTitle"/>
          </p:nvPr>
        </p:nvSpPr>
        <p:spPr>
          <a:xfrm>
            <a:off x="1275150" y="633750"/>
            <a:ext cx="6593700" cy="18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595" name="Google Shape;595;p29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596" name="Google Shape;596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are access control lists?</a:t>
            </a:r>
            <a:endParaRPr sz="2800"/>
          </a:p>
        </p:txBody>
      </p:sp>
      <p:sp>
        <p:nvSpPr>
          <p:cNvPr id="470" name="Google Shape;470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14"/>
          <p:cNvSpPr txBox="1"/>
          <p:nvPr>
            <p:ph idx="1" type="body"/>
          </p:nvPr>
        </p:nvSpPr>
        <p:spPr>
          <a:xfrm>
            <a:off x="185625" y="1027175"/>
            <a:ext cx="44919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Series of IOS commands used for packet filtration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Uses information located in packet header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ACL’s use ACE’s → Access Control </a:t>
            </a:r>
            <a:r>
              <a:rPr lang="en"/>
              <a:t>Entries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Sequential lists of permit and deny statements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4"/>
          <p:cNvSpPr txBox="1"/>
          <p:nvPr>
            <p:ph idx="1" type="body"/>
          </p:nvPr>
        </p:nvSpPr>
        <p:spPr>
          <a:xfrm>
            <a:off x="4807075" y="844638"/>
            <a:ext cx="44919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Examples of Uses: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 Network traffic to increase network </a:t>
            </a:r>
            <a:r>
              <a:rPr lang="en"/>
              <a:t>performance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traffic flow control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basic level of security for network access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traffic based on type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8" name="Google Shape;4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6509"/>
            <a:ext cx="9144001" cy="3095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Packet Filtering</a:t>
            </a:r>
            <a:endParaRPr sz="2800"/>
          </a:p>
        </p:txBody>
      </p:sp>
      <p:sp>
        <p:nvSpPr>
          <p:cNvPr id="484" name="Google Shape;484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16"/>
          <p:cNvSpPr txBox="1"/>
          <p:nvPr>
            <p:ph idx="1" type="body"/>
          </p:nvPr>
        </p:nvSpPr>
        <p:spPr>
          <a:xfrm>
            <a:off x="185625" y="1027175"/>
            <a:ext cx="85662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6"/>
          <p:cNvSpPr txBox="1"/>
          <p:nvPr>
            <p:ph idx="1" type="body"/>
          </p:nvPr>
        </p:nvSpPr>
        <p:spPr>
          <a:xfrm>
            <a:off x="185625" y="1027175"/>
            <a:ext cx="54426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6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Packet Filtering controls access to a network</a:t>
            </a:r>
            <a:endParaRPr/>
          </a:p>
          <a:p>
            <a:pPr indent="-342900" lvl="0" marL="457200" rtl="0" algn="l">
              <a:lnSpc>
                <a:spcPct val="26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Either forwards or discards incoming packets</a:t>
            </a:r>
            <a:endParaRPr/>
          </a:p>
          <a:p>
            <a:pPr indent="-342900" lvl="0" marL="457200" rtl="0" algn="l">
              <a:lnSpc>
                <a:spcPct val="26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Occurs at Layer 3 or Layer 4 in the OSI model</a:t>
            </a:r>
            <a:endParaRPr/>
          </a:p>
          <a:p>
            <a:pPr indent="-342900" lvl="1" marL="914400" rtl="0" algn="l">
              <a:lnSpc>
                <a:spcPct val="26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Open Systems Interconnection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350" y="900100"/>
            <a:ext cx="283845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6"/>
          <p:cNvSpPr/>
          <p:nvPr/>
        </p:nvSpPr>
        <p:spPr>
          <a:xfrm rot="-1037639">
            <a:off x="5085069" y="2603397"/>
            <a:ext cx="905223" cy="905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CEF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6"/>
          <p:cNvSpPr/>
          <p:nvPr/>
        </p:nvSpPr>
        <p:spPr>
          <a:xfrm rot="628991">
            <a:off x="5085074" y="3072494"/>
            <a:ext cx="905209" cy="903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CEF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/>
          <p:nvPr>
            <p:ph type="title"/>
          </p:nvPr>
        </p:nvSpPr>
        <p:spPr>
          <a:xfrm>
            <a:off x="150900" y="437600"/>
            <a:ext cx="8842200" cy="11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CEF6"/>
                </a:solidFill>
              </a:rPr>
              <a:t>Standard ACLs</a:t>
            </a:r>
            <a:r>
              <a:rPr lang="en" sz="3900">
                <a:solidFill>
                  <a:srgbClr val="00CEF6"/>
                </a:solidFill>
              </a:rPr>
              <a:t>        </a:t>
            </a:r>
            <a:r>
              <a:rPr lang="en" sz="3900">
                <a:solidFill>
                  <a:srgbClr val="3C78D8"/>
                </a:solidFill>
              </a:rPr>
              <a:t>VS        </a:t>
            </a:r>
            <a:r>
              <a:rPr lang="en" sz="3900">
                <a:solidFill>
                  <a:srgbClr val="00CEF6"/>
                </a:solidFill>
              </a:rPr>
              <a:t>Extended ACLs</a:t>
            </a:r>
            <a:endParaRPr sz="3900">
              <a:solidFill>
                <a:srgbClr val="00CEF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95" name="Google Shape;495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17"/>
          <p:cNvSpPr txBox="1"/>
          <p:nvPr>
            <p:ph idx="1" type="body"/>
          </p:nvPr>
        </p:nvSpPr>
        <p:spPr>
          <a:xfrm>
            <a:off x="253600" y="1283725"/>
            <a:ext cx="40467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Only filter at Layer 3 of the OSI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Use only the source IPv4 Address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Less useful than extended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access-list 10 permit 192.168.10.0 0.0.0.255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7"/>
          <p:cNvSpPr txBox="1"/>
          <p:nvPr>
            <p:ph idx="1" type="body"/>
          </p:nvPr>
        </p:nvSpPr>
        <p:spPr>
          <a:xfrm>
            <a:off x="5180200" y="1238458"/>
            <a:ext cx="39639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Filters at Layer 3 or Layer 4 of OSI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Can use both the source and destination ip address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/>
              <a:t>Allow for port specifications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access-list 100 permit tcp 192.168.10.0 0.0.0.255 any eq www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ACL Operation</a:t>
            </a:r>
            <a:endParaRPr sz="2800"/>
          </a:p>
        </p:txBody>
      </p:sp>
      <p:sp>
        <p:nvSpPr>
          <p:cNvPr id="503" name="Google Shape;503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18"/>
          <p:cNvSpPr txBox="1"/>
          <p:nvPr>
            <p:ph idx="1" type="body"/>
          </p:nvPr>
        </p:nvSpPr>
        <p:spPr>
          <a:xfrm>
            <a:off x="246075" y="1027175"/>
            <a:ext cx="50502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Router extract source ip address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Starts at the top, and compares source address to each ACE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If there is a match, the router follows the instructions of the ACL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If no match is made, the packet is discarded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"/>
          <p:cNvSpPr txBox="1"/>
          <p:nvPr>
            <p:ph idx="1" type="body"/>
          </p:nvPr>
        </p:nvSpPr>
        <p:spPr>
          <a:xfrm>
            <a:off x="6802826" y="1200025"/>
            <a:ext cx="1891800" cy="585900"/>
          </a:xfrm>
          <a:prstGeom prst="rect">
            <a:avLst/>
          </a:prstGeom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Inbound ACL</a:t>
            </a:r>
            <a:endParaRPr b="1"/>
          </a:p>
        </p:txBody>
      </p:sp>
      <p:sp>
        <p:nvSpPr>
          <p:cNvPr id="506" name="Google Shape;506;p18"/>
          <p:cNvSpPr/>
          <p:nvPr/>
        </p:nvSpPr>
        <p:spPr>
          <a:xfrm>
            <a:off x="5935944" y="1070550"/>
            <a:ext cx="150900" cy="78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594" y="1887459"/>
            <a:ext cx="13716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8"/>
          <p:cNvSpPr/>
          <p:nvPr/>
        </p:nvSpPr>
        <p:spPr>
          <a:xfrm>
            <a:off x="5935944" y="3044803"/>
            <a:ext cx="150900" cy="78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8"/>
          <p:cNvSpPr txBox="1"/>
          <p:nvPr>
            <p:ph idx="1" type="body"/>
          </p:nvPr>
        </p:nvSpPr>
        <p:spPr>
          <a:xfrm>
            <a:off x="6802826" y="3146310"/>
            <a:ext cx="1891800" cy="5859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Outbound </a:t>
            </a:r>
            <a:r>
              <a:rPr b="1" lang="en"/>
              <a:t>ACL</a:t>
            </a:r>
            <a:endParaRPr b="1"/>
          </a:p>
        </p:txBody>
      </p:sp>
      <p:sp>
        <p:nvSpPr>
          <p:cNvPr id="510" name="Google Shape;510;p18"/>
          <p:cNvSpPr txBox="1"/>
          <p:nvPr>
            <p:ph idx="1" type="body"/>
          </p:nvPr>
        </p:nvSpPr>
        <p:spPr>
          <a:xfrm>
            <a:off x="6802826" y="2127900"/>
            <a:ext cx="1891800" cy="585900"/>
          </a:xfrm>
          <a:prstGeom prst="rect">
            <a:avLst/>
          </a:prstGeom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Router → R1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9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Wildcard Mask</a:t>
            </a:r>
            <a:endParaRPr sz="2800"/>
          </a:p>
        </p:txBody>
      </p:sp>
      <p:sp>
        <p:nvSpPr>
          <p:cNvPr id="516" name="Google Shape;516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19"/>
          <p:cNvSpPr txBox="1"/>
          <p:nvPr>
            <p:ph idx="1" type="body"/>
          </p:nvPr>
        </p:nvSpPr>
        <p:spPr>
          <a:xfrm>
            <a:off x="149100" y="1017600"/>
            <a:ext cx="86229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IPv4 Address Structure  →  </a:t>
            </a:r>
            <a:r>
              <a:rPr lang="en" sz="1900">
                <a:solidFill>
                  <a:srgbClr val="0000FF"/>
                </a:solidFill>
              </a:rPr>
              <a:t> </a:t>
            </a:r>
            <a:r>
              <a:rPr lang="en" sz="1900"/>
              <a:t>192.168.10.0         11000000.10101000.00001010.00000000              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Wildcard Mask   →   0.0.0.255</a:t>
            </a:r>
            <a:r>
              <a:rPr lang="en" sz="1900"/>
              <a:t>                                 </a:t>
            </a:r>
            <a:r>
              <a:rPr lang="en" sz="1900"/>
              <a:t>00000000.00000000.00000000.11111111</a:t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 See which bits correspond to the 0’s in the Wildcard Mask.</a:t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9"/>
          <p:cNvSpPr txBox="1"/>
          <p:nvPr/>
        </p:nvSpPr>
        <p:spPr>
          <a:xfrm>
            <a:off x="1841602" y="3143875"/>
            <a:ext cx="3636600" cy="477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11000000.10101000.00001010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9" name="Google Shape;519;p19"/>
          <p:cNvSpPr txBox="1"/>
          <p:nvPr/>
        </p:nvSpPr>
        <p:spPr>
          <a:xfrm>
            <a:off x="5625802" y="3143875"/>
            <a:ext cx="1444800" cy="47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00000000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0" name="Google Shape;520;p19"/>
          <p:cNvSpPr txBox="1"/>
          <p:nvPr>
            <p:ph idx="1" type="body"/>
          </p:nvPr>
        </p:nvSpPr>
        <p:spPr>
          <a:xfrm>
            <a:off x="7608126" y="3063450"/>
            <a:ext cx="15240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Unimportant</a:t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9"/>
          <p:cNvSpPr txBox="1"/>
          <p:nvPr>
            <p:ph idx="1" type="body"/>
          </p:nvPr>
        </p:nvSpPr>
        <p:spPr>
          <a:xfrm>
            <a:off x="-30271" y="3064672"/>
            <a:ext cx="1524000" cy="756900"/>
          </a:xfrm>
          <a:prstGeom prst="rect">
            <a:avLst/>
          </a:prstGeom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Important</a:t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9"/>
          <p:cNvSpPr/>
          <p:nvPr/>
        </p:nvSpPr>
        <p:spPr>
          <a:xfrm>
            <a:off x="1407948" y="3349923"/>
            <a:ext cx="318300" cy="90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9"/>
          <p:cNvSpPr/>
          <p:nvPr/>
        </p:nvSpPr>
        <p:spPr>
          <a:xfrm rot="10800000">
            <a:off x="7246831" y="3336925"/>
            <a:ext cx="376200" cy="90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Configure Standard ACLs</a:t>
            </a:r>
            <a:endParaRPr sz="2800"/>
          </a:p>
        </p:txBody>
      </p:sp>
      <p:sp>
        <p:nvSpPr>
          <p:cNvPr id="529" name="Google Shape;529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20"/>
          <p:cNvSpPr txBox="1"/>
          <p:nvPr>
            <p:ph idx="1" type="body"/>
          </p:nvPr>
        </p:nvSpPr>
        <p:spPr>
          <a:xfrm>
            <a:off x="308575" y="934550"/>
            <a:ext cx="87969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Structure: </a:t>
            </a:r>
            <a:r>
              <a:rPr lang="en" sz="1900"/>
              <a:t>Router(config)# access-list access-list-number { deny | permit | remark } source [ source-wildcard ][ log ]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Example</a:t>
            </a:r>
            <a:r>
              <a:rPr lang="en" sz="1900"/>
              <a:t>: </a:t>
            </a:r>
            <a:r>
              <a:rPr lang="en" sz="1900"/>
              <a:t>Router (config) # access-list 10 permit 192.168.10.0 0.0.0.255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What it does: </a:t>
            </a:r>
            <a:r>
              <a:rPr lang="en" sz="1900"/>
              <a:t>ACL 10 permits hosts on the source network 192.168.10.0/24.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Example</a:t>
            </a:r>
            <a:r>
              <a:rPr lang="en" sz="1900"/>
              <a:t>: Router (config) # access-list 2 deny 192.168.0.0 0.0.255.255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What it does: </a:t>
            </a:r>
            <a:r>
              <a:rPr lang="en" sz="1900"/>
              <a:t>ACL 2 denies hosts from the source network 192.168.10.0/16</a:t>
            </a:r>
            <a:endParaRPr b="1"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1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Configure Standard ACLs</a:t>
            </a:r>
            <a:endParaRPr sz="2800"/>
          </a:p>
        </p:txBody>
      </p:sp>
      <p:sp>
        <p:nvSpPr>
          <p:cNvPr id="536" name="Google Shape;536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21"/>
          <p:cNvSpPr txBox="1"/>
          <p:nvPr>
            <p:ph idx="1" type="body"/>
          </p:nvPr>
        </p:nvSpPr>
        <p:spPr>
          <a:xfrm>
            <a:off x="257075" y="934650"/>
            <a:ext cx="9011700" cy="3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Keywords</a:t>
            </a:r>
            <a:r>
              <a:rPr lang="en" sz="1900"/>
              <a:t>: “host” → 0.0.0.0  and “any” → 255.255.255.255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“permit host 192.168.10.10”  is the same as “permit 192.168.10.10 0.0.0.0”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u="sng"/>
              <a:t>One an ACL is made, it must be configured to an inbound or outbound interface:</a:t>
            </a:r>
            <a:endParaRPr sz="1900" u="sng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Router(config-if)# ip access-group { access-list-number | access-list-name } { in | out }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/>
              <a:t>Example</a:t>
            </a:r>
            <a:r>
              <a:rPr lang="en" sz="1900"/>
              <a:t>: Router(config) # access-list 10 permit 192.168.10.0 0.0.0.255 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Router(config-if) # ip access-group 10 in         or         ip access-group 10 out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