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ousin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usin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usine-italic.fntdata"/><Relationship Id="rId14" Type="http://schemas.openxmlformats.org/officeDocument/2006/relationships/font" Target="fonts/Cousine-bold.fntdata"/><Relationship Id="rId16" Type="http://schemas.openxmlformats.org/officeDocument/2006/relationships/font" Target="fonts/Cousin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d61e39fc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d61e39fc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d61e39fc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d61e39fc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going over both languages in the tutorial. Most of the stuff will be about bash just because if you script in Python, you will end up importing commands from bash to Python.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d61e39fc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d61e39fc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Shebang in bash should look </a:t>
            </a:r>
            <a:r>
              <a:rPr lang="en"/>
              <a:t>turquoise</a:t>
            </a:r>
            <a:r>
              <a:rPr lang="en"/>
              <a:t>. I </a:t>
            </a:r>
            <a:r>
              <a:rPr lang="en"/>
              <a:t>didn't</a:t>
            </a:r>
            <a:r>
              <a:rPr lang="en"/>
              <a:t> color it in for this slid bc you wouldn’t see it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d61e39fc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d61e39fc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commands below the shebang line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d61e39fc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d61e39fc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Vars as nums won’t be really useful for scripting</a:t>
            </a:r>
            <a:endParaRPr/>
          </a:p>
          <a:p>
            <a:pPr indent="0" lvl="0" marL="0" rtl="0" algn="l">
              <a:spcBef>
                <a:spcPts val="0"/>
              </a:spcBef>
              <a:spcAft>
                <a:spcPts val="0"/>
              </a:spcAft>
              <a:buNone/>
            </a:pPr>
            <a:r>
              <a:rPr lang="en"/>
              <a:t>We aren’t going over math operations in this tutorial</a:t>
            </a:r>
            <a:endParaRPr/>
          </a:p>
          <a:p>
            <a:pPr indent="0" lvl="0" marL="0" rtl="0" algn="l">
              <a:spcBef>
                <a:spcPts val="0"/>
              </a:spcBef>
              <a:spcAft>
                <a:spcPts val="0"/>
              </a:spcAft>
              <a:buNone/>
            </a:pPr>
            <a:r>
              <a:rPr lang="en"/>
              <a:t>Explain indexes if necessary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d61e39fc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d61e39fc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d61e39fc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d61e39fc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Yeah ik stale meme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
        <p:nvSpPr>
          <p:cNvPr id="13" name="Google Shape;13;p2"/>
          <p:cNvSpPr/>
          <p:nvPr/>
        </p:nvSpPr>
        <p:spPr>
          <a:xfrm rot="5400000">
            <a:off x="4527178"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sm" w="sm" type="none"/>
            <a:tailEnd len="sm" w="sm"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1" name="Shape 61"/>
        <p:cNvGrpSpPr/>
        <p:nvPr/>
      </p:nvGrpSpPr>
      <p:grpSpPr>
        <a:xfrm>
          <a:off x="0" y="0"/>
          <a:ext cx="0" cy="0"/>
          <a:chOff x="0" y="0"/>
          <a:chExt cx="0" cy="0"/>
        </a:xfrm>
      </p:grpSpPr>
      <p:sp>
        <p:nvSpPr>
          <p:cNvPr id="62" name="Google Shape;62;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8" name="Shape 18"/>
        <p:cNvGrpSpPr/>
        <p:nvPr/>
      </p:nvGrpSpPr>
      <p:grpSpPr>
        <a:xfrm>
          <a:off x="0" y="0"/>
          <a:ext cx="0" cy="0"/>
          <a:chOff x="0" y="0"/>
          <a:chExt cx="0" cy="0"/>
        </a:xfrm>
      </p:grpSpPr>
      <p:sp>
        <p:nvSpPr>
          <p:cNvPr id="19" name="Google Shape;19;p3"/>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0" name="Google Shape;20;p3"/>
          <p:cNvSpPr txBox="1"/>
          <p:nvPr>
            <p:ph idx="1" type="body"/>
          </p:nvPr>
        </p:nvSpPr>
        <p:spPr>
          <a:xfrm>
            <a:off x="420778" y="1239803"/>
            <a:ext cx="39945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1" name="Google Shape;21;p3"/>
          <p:cNvSpPr txBox="1"/>
          <p:nvPr>
            <p:ph idx="2" type="body"/>
          </p:nvPr>
        </p:nvSpPr>
        <p:spPr>
          <a:xfrm>
            <a:off x="4731381" y="1239803"/>
            <a:ext cx="39945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2" name="Google Shape;22;p3"/>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5" name="Shape 25"/>
        <p:cNvGrpSpPr/>
        <p:nvPr/>
      </p:nvGrpSpPr>
      <p:grpSpPr>
        <a:xfrm>
          <a:off x="0" y="0"/>
          <a:ext cx="0" cy="0"/>
          <a:chOff x="0" y="0"/>
          <a:chExt cx="0" cy="0"/>
        </a:xfrm>
      </p:grpSpPr>
      <p:sp>
        <p:nvSpPr>
          <p:cNvPr id="26" name="Google Shape;26;p5"/>
          <p:cNvSpPr/>
          <p:nvPr/>
        </p:nvSpPr>
        <p:spPr>
          <a:xfrm rot="5400000">
            <a:off x="4527178"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27" name="Google Shape;27;p5"/>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5"/>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9" name="Google Shape;29;p5"/>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sm" w="sm" type="none"/>
            <a:tailEnd len="sm" w="sm" type="none"/>
          </a:ln>
        </p:spPr>
      </p:sp>
      <p:sp>
        <p:nvSpPr>
          <p:cNvPr id="30" name="Google Shape;30;p5"/>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ctrTitle"/>
          </p:nvPr>
        </p:nvSpPr>
        <p:spPr>
          <a:xfrm>
            <a:off x="921200" y="1509206"/>
            <a:ext cx="7205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b="1" sz="3600"/>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32" name="Google Shape;32;p5"/>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800"/>
              <a:buNone/>
              <a:defRPr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2400"/>
              <a:buNone/>
              <a:defRPr>
                <a:solidFill>
                  <a:srgbClr val="FFFFFF"/>
                </a:solidFill>
              </a:defRPr>
            </a:lvl4pPr>
            <a:lvl5pPr lvl="4" algn="r">
              <a:lnSpc>
                <a:spcPct val="100000"/>
              </a:lnSpc>
              <a:spcBef>
                <a:spcPts val="0"/>
              </a:spcBef>
              <a:spcAft>
                <a:spcPts val="0"/>
              </a:spcAft>
              <a:buClr>
                <a:srgbClr val="FFFFFF"/>
              </a:buClr>
              <a:buSzPts val="2400"/>
              <a:buNone/>
              <a:defRPr>
                <a:solidFill>
                  <a:srgbClr val="FFFFFF"/>
                </a:solidFill>
              </a:defRPr>
            </a:lvl5pPr>
            <a:lvl6pPr lvl="5" algn="r">
              <a:lnSpc>
                <a:spcPct val="100000"/>
              </a:lnSpc>
              <a:spcBef>
                <a:spcPts val="0"/>
              </a:spcBef>
              <a:spcAft>
                <a:spcPts val="0"/>
              </a:spcAft>
              <a:buClr>
                <a:srgbClr val="FFFFFF"/>
              </a:buClr>
              <a:buSzPts val="2400"/>
              <a:buNone/>
              <a:defRPr>
                <a:solidFill>
                  <a:srgbClr val="FFFFFF"/>
                </a:solidFill>
              </a:defRPr>
            </a:lvl6pPr>
            <a:lvl7pPr lvl="6" algn="r">
              <a:lnSpc>
                <a:spcPct val="100000"/>
              </a:lnSpc>
              <a:spcBef>
                <a:spcPts val="0"/>
              </a:spcBef>
              <a:spcAft>
                <a:spcPts val="0"/>
              </a:spcAft>
              <a:buClr>
                <a:srgbClr val="FFFFFF"/>
              </a:buClr>
              <a:buSzPts val="2400"/>
              <a:buNone/>
              <a:defRPr>
                <a:solidFill>
                  <a:srgbClr val="FFFFFF"/>
                </a:solidFill>
              </a:defRPr>
            </a:lvl7pPr>
            <a:lvl8pPr lvl="7" algn="r">
              <a:lnSpc>
                <a:spcPct val="100000"/>
              </a:lnSpc>
              <a:spcBef>
                <a:spcPts val="0"/>
              </a:spcBef>
              <a:spcAft>
                <a:spcPts val="0"/>
              </a:spcAft>
              <a:buClr>
                <a:srgbClr val="FFFFFF"/>
              </a:buClr>
              <a:buSzPts val="2400"/>
              <a:buNone/>
              <a:defRPr>
                <a:solidFill>
                  <a:srgbClr val="FFFFFF"/>
                </a:solidFill>
              </a:defRPr>
            </a:lvl8pPr>
            <a:lvl9pPr lvl="8" algn="r">
              <a:lnSpc>
                <a:spcPct val="100000"/>
              </a:lnSpc>
              <a:spcBef>
                <a:spcPts val="0"/>
              </a:spcBef>
              <a:spcAft>
                <a:spcPts val="0"/>
              </a:spcAft>
              <a:buClr>
                <a:srgbClr val="FFFFFF"/>
              </a:buClr>
              <a:buSzPts val="2400"/>
              <a:buNone/>
              <a:defRPr>
                <a:solidFill>
                  <a:srgbClr val="FFFFFF"/>
                </a:solidFill>
              </a:defRPr>
            </a:lvl9pPr>
          </a:lstStyle>
          <a:p/>
        </p:txBody>
      </p:sp>
      <p:sp>
        <p:nvSpPr>
          <p:cNvPr id="33" name="Google Shape;33;p5"/>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4" name="Shape 34"/>
        <p:cNvGrpSpPr/>
        <p:nvPr/>
      </p:nvGrpSpPr>
      <p:grpSpPr>
        <a:xfrm>
          <a:off x="0" y="0"/>
          <a:ext cx="0" cy="0"/>
          <a:chOff x="0" y="0"/>
          <a:chExt cx="0" cy="0"/>
        </a:xfrm>
      </p:grpSpPr>
      <p:sp>
        <p:nvSpPr>
          <p:cNvPr id="35" name="Google Shape;35;p6"/>
          <p:cNvSpPr txBox="1"/>
          <p:nvPr>
            <p:ph idx="1" type="body"/>
          </p:nvPr>
        </p:nvSpPr>
        <p:spPr>
          <a:xfrm>
            <a:off x="1413600" y="2466600"/>
            <a:ext cx="6316800" cy="8199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Char char="▪"/>
              <a:defRPr b="1" sz="2400"/>
            </a:lvl1pPr>
            <a:lvl2pPr indent="-381000" lvl="1" marL="914400" algn="ctr">
              <a:lnSpc>
                <a:spcPct val="100000"/>
              </a:lnSpc>
              <a:spcBef>
                <a:spcPts val="0"/>
              </a:spcBef>
              <a:spcAft>
                <a:spcPts val="0"/>
              </a:spcAft>
              <a:buSzPts val="2400"/>
              <a:buChar char="▫"/>
              <a:defRPr b="1"/>
            </a:lvl2pPr>
            <a:lvl3pPr indent="-381000" lvl="2" marL="1371600" algn="ctr">
              <a:lnSpc>
                <a:spcPct val="100000"/>
              </a:lnSpc>
              <a:spcBef>
                <a:spcPts val="0"/>
              </a:spcBef>
              <a:spcAft>
                <a:spcPts val="0"/>
              </a:spcAft>
              <a:buSzPts val="2400"/>
              <a:buChar char="■"/>
              <a:defRPr b="1"/>
            </a:lvl3pPr>
            <a:lvl4pPr indent="-381000" lvl="3" marL="1828800" algn="ctr">
              <a:lnSpc>
                <a:spcPct val="100000"/>
              </a:lnSpc>
              <a:spcBef>
                <a:spcPts val="0"/>
              </a:spcBef>
              <a:spcAft>
                <a:spcPts val="0"/>
              </a:spcAft>
              <a:buSzPts val="2400"/>
              <a:buChar char="●"/>
              <a:defRPr b="1" sz="2400"/>
            </a:lvl4pPr>
            <a:lvl5pPr indent="-381000" lvl="4" marL="2286000" algn="ctr">
              <a:lnSpc>
                <a:spcPct val="100000"/>
              </a:lnSpc>
              <a:spcBef>
                <a:spcPts val="0"/>
              </a:spcBef>
              <a:spcAft>
                <a:spcPts val="0"/>
              </a:spcAft>
              <a:buSzPts val="2400"/>
              <a:buChar char="○"/>
              <a:defRPr b="1" sz="2400"/>
            </a:lvl5pPr>
            <a:lvl6pPr indent="-381000" lvl="5" marL="2743200" algn="ctr">
              <a:lnSpc>
                <a:spcPct val="100000"/>
              </a:lnSpc>
              <a:spcBef>
                <a:spcPts val="0"/>
              </a:spcBef>
              <a:spcAft>
                <a:spcPts val="0"/>
              </a:spcAft>
              <a:buSzPts val="2400"/>
              <a:buChar char="■"/>
              <a:defRPr b="1" sz="2400"/>
            </a:lvl6pPr>
            <a:lvl7pPr indent="-381000" lvl="6" marL="3200400" algn="ctr">
              <a:lnSpc>
                <a:spcPct val="100000"/>
              </a:lnSpc>
              <a:spcBef>
                <a:spcPts val="0"/>
              </a:spcBef>
              <a:spcAft>
                <a:spcPts val="0"/>
              </a:spcAft>
              <a:buSzPts val="2400"/>
              <a:buChar char="●"/>
              <a:defRPr b="1" sz="2400"/>
            </a:lvl7pPr>
            <a:lvl8pPr indent="-381000" lvl="7" marL="3657600" algn="ctr">
              <a:lnSpc>
                <a:spcPct val="100000"/>
              </a:lnSpc>
              <a:spcBef>
                <a:spcPts val="0"/>
              </a:spcBef>
              <a:spcAft>
                <a:spcPts val="0"/>
              </a:spcAft>
              <a:buSzPts val="2400"/>
              <a:buChar char="○"/>
              <a:defRPr b="1" sz="2400"/>
            </a:lvl8pPr>
            <a:lvl9pPr indent="-381000" lvl="8" marL="4114800" algn="ctr">
              <a:lnSpc>
                <a:spcPct val="100000"/>
              </a:lnSpc>
              <a:spcBef>
                <a:spcPts val="0"/>
              </a:spcBef>
              <a:spcAft>
                <a:spcPts val="0"/>
              </a:spcAft>
              <a:buSzPts val="2400"/>
              <a:buChar char="■"/>
              <a:defRPr b="1" sz="2400"/>
            </a:lvl9pPr>
          </a:lstStyle>
          <a:p/>
        </p:txBody>
      </p:sp>
      <p:grpSp>
        <p:nvGrpSpPr>
          <p:cNvPr id="36" name="Google Shape;36;p6"/>
          <p:cNvGrpSpPr/>
          <p:nvPr/>
        </p:nvGrpSpPr>
        <p:grpSpPr>
          <a:xfrm>
            <a:off x="3954441" y="1078294"/>
            <a:ext cx="1212106" cy="1158543"/>
            <a:chOff x="3754950" y="1132925"/>
            <a:chExt cx="1580939" cy="1544725"/>
          </a:xfrm>
        </p:grpSpPr>
        <p:sp>
          <p:nvSpPr>
            <p:cNvPr id="37" name="Google Shape;37;p6"/>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6"/>
            <p:cNvCxnSpPr>
              <a:endCxn id="37" idx="1"/>
            </p:cNvCxnSpPr>
            <p:nvPr/>
          </p:nvCxnSpPr>
          <p:spPr>
            <a:xfrm>
              <a:off x="3890221" y="1267892"/>
              <a:ext cx="211800" cy="212100"/>
            </a:xfrm>
            <a:prstGeom prst="straightConnector1">
              <a:avLst/>
            </a:prstGeom>
            <a:noFill/>
            <a:ln cap="flat" cmpd="sng" w="9525">
              <a:solidFill>
                <a:srgbClr val="FFFFFF"/>
              </a:solidFill>
              <a:prstDash val="dash"/>
              <a:round/>
              <a:headEnd len="sm" w="sm" type="none"/>
              <a:tailEnd len="sm" w="sm" type="none"/>
            </a:ln>
          </p:spPr>
        </p:cxnSp>
        <p:cxnSp>
          <p:nvCxnSpPr>
            <p:cNvPr id="40" name="Google Shape;40;p6"/>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41" name="Google Shape;41;p6"/>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42" name="Google Shape;42;p6"/>
            <p:cNvCxnSpPr>
              <a:stCxn id="37" idx="5"/>
            </p:cNvCxnSpPr>
            <p:nvPr/>
          </p:nvCxnSpPr>
          <p:spPr>
            <a:xfrm>
              <a:off x="5041979" y="2419950"/>
              <a:ext cx="253800" cy="257700"/>
            </a:xfrm>
            <a:prstGeom prst="straightConnector1">
              <a:avLst/>
            </a:prstGeom>
            <a:noFill/>
            <a:ln cap="flat" cmpd="sng" w="9525">
              <a:solidFill>
                <a:srgbClr val="FFFFFF"/>
              </a:solidFill>
              <a:prstDash val="dash"/>
              <a:round/>
              <a:headEnd len="sm" w="sm" type="none"/>
              <a:tailEnd len="sm" w="sm" type="none"/>
            </a:ln>
          </p:spPr>
        </p:cxnSp>
        <p:cxnSp>
          <p:nvCxnSpPr>
            <p:cNvPr id="43" name="Google Shape;43;p6"/>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44" name="Google Shape;44;p6"/>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5" name="Shape 45"/>
        <p:cNvGrpSpPr/>
        <p:nvPr/>
      </p:nvGrpSpPr>
      <p:grpSpPr>
        <a:xfrm>
          <a:off x="0" y="0"/>
          <a:ext cx="0" cy="0"/>
          <a:chOff x="0" y="0"/>
          <a:chExt cx="0" cy="0"/>
        </a:xfrm>
      </p:grpSpPr>
      <p:sp>
        <p:nvSpPr>
          <p:cNvPr id="46" name="Google Shape;46;p7"/>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7" name="Google Shape;47;p7"/>
          <p:cNvSpPr txBox="1"/>
          <p:nvPr>
            <p:ph idx="1" type="body"/>
          </p:nvPr>
        </p:nvSpPr>
        <p:spPr>
          <a:xfrm>
            <a:off x="343225" y="1125000"/>
            <a:ext cx="8290800" cy="3639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48" name="Google Shape;48;p7"/>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8"/>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1" name="Google Shape;51;p8"/>
          <p:cNvSpPr txBox="1"/>
          <p:nvPr>
            <p:ph idx="1" type="body"/>
          </p:nvPr>
        </p:nvSpPr>
        <p:spPr>
          <a:xfrm>
            <a:off x="457200"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2" name="Google Shape;52;p8"/>
          <p:cNvSpPr txBox="1"/>
          <p:nvPr>
            <p:ph idx="2" type="body"/>
          </p:nvPr>
        </p:nvSpPr>
        <p:spPr>
          <a:xfrm>
            <a:off x="3223964"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3" name="Google Shape;53;p8"/>
          <p:cNvSpPr txBox="1"/>
          <p:nvPr>
            <p:ph idx="3" type="body"/>
          </p:nvPr>
        </p:nvSpPr>
        <p:spPr>
          <a:xfrm>
            <a:off x="5990727"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4" name="Google Shape;54;p8"/>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7" name="Google Shape;57;p9"/>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0" name="Google Shape;60;p10"/>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1pPr>
            <a:lvl2pPr lvl="1"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2pPr>
            <a:lvl3pPr lvl="2"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3pPr>
            <a:lvl4pPr lvl="3"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4pPr>
            <a:lvl5pPr lvl="4"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5pPr>
            <a:lvl6pPr lvl="5"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6pPr>
            <a:lvl7pPr lvl="6"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7pPr>
            <a:lvl8pPr lvl="7"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8pPr>
            <a:lvl9pPr lvl="8"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1pPr>
            <a:lvl2pPr indent="-381000" lvl="1" marL="9144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2pPr>
            <a:lvl3pPr indent="-381000" lvl="2" marL="13716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3pPr>
            <a:lvl4pPr indent="-381000" lvl="3" marL="18288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4pPr>
            <a:lvl5pPr indent="-381000" lvl="4" marL="22860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5pPr>
            <a:lvl6pPr indent="-381000" lvl="5" marL="27432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6pPr>
            <a:lvl7pPr indent="-381000" lvl="6" marL="32004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7pPr>
            <a:lvl8pPr indent="-381000" lvl="7" marL="36576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8pPr>
            <a:lvl9pPr indent="-381000" lvl="8" marL="41148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ctrTitle"/>
          </p:nvPr>
        </p:nvSpPr>
        <p:spPr>
          <a:xfrm>
            <a:off x="914400" y="2274825"/>
            <a:ext cx="7212600" cy="20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Decently Script</a:t>
            </a:r>
            <a:endParaRPr/>
          </a:p>
          <a:p>
            <a:pPr indent="0" lvl="0" marL="0" rtl="0" algn="l">
              <a:spcBef>
                <a:spcPts val="0"/>
              </a:spcBef>
              <a:spcAft>
                <a:spcPts val="0"/>
              </a:spcAft>
              <a:buNone/>
            </a:pPr>
            <a:r>
              <a:rPr lang="en" sz="1200"/>
              <a:t>flag{thequickbrownfoxjumpedoverthelazydogandlearnedhowtoautomatecommands}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languages that you can use to script in:</a:t>
            </a:r>
            <a:endParaRPr/>
          </a:p>
        </p:txBody>
      </p:sp>
      <p:sp>
        <p:nvSpPr>
          <p:cNvPr id="75" name="Google Shape;75;p13"/>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Bash - that’s the language that has the cmds that you always run in Linux</a:t>
            </a:r>
            <a:endParaRPr/>
          </a:p>
        </p:txBody>
      </p:sp>
      <p:sp>
        <p:nvSpPr>
          <p:cNvPr id="76" name="Google Shape;76;p13"/>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Python - more common among programmers</a:t>
            </a:r>
            <a:endParaRPr/>
          </a:p>
          <a:p>
            <a:pPr indent="-342900" lvl="0" marL="457200" rtl="0" algn="l">
              <a:spcBef>
                <a:spcPts val="600"/>
              </a:spcBef>
              <a:spcAft>
                <a:spcPts val="0"/>
              </a:spcAft>
              <a:buSzPts val="1800"/>
              <a:buChar char="▪"/>
            </a:pPr>
            <a:r>
              <a:rPr lang="en"/>
              <a:t>Versatile in the fact that you can import modules</a:t>
            </a:r>
            <a:endParaRPr/>
          </a:p>
        </p:txBody>
      </p:sp>
      <p:pic>
        <p:nvPicPr>
          <p:cNvPr id="77" name="Google Shape;77;p13"/>
          <p:cNvPicPr preferRelativeResize="0"/>
          <p:nvPr/>
        </p:nvPicPr>
        <p:blipFill>
          <a:blip r:embed="rId3">
            <a:alphaModFix/>
          </a:blip>
          <a:stretch>
            <a:fillRect/>
          </a:stretch>
        </p:blipFill>
        <p:spPr>
          <a:xfrm>
            <a:off x="404325" y="2424700"/>
            <a:ext cx="3832800" cy="2150900"/>
          </a:xfrm>
          <a:prstGeom prst="rect">
            <a:avLst/>
          </a:prstGeom>
          <a:noFill/>
          <a:ln>
            <a:noFill/>
          </a:ln>
        </p:spPr>
      </p:pic>
      <p:pic>
        <p:nvPicPr>
          <p:cNvPr id="78" name="Google Shape;78;p13"/>
          <p:cNvPicPr preferRelativeResize="0"/>
          <p:nvPr/>
        </p:nvPicPr>
        <p:blipFill>
          <a:blip r:embed="rId4">
            <a:alphaModFix/>
          </a:blip>
          <a:stretch>
            <a:fillRect/>
          </a:stretch>
        </p:blipFill>
        <p:spPr>
          <a:xfrm>
            <a:off x="5228550" y="2920771"/>
            <a:ext cx="3180275" cy="176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a:t>
            </a:r>
            <a:r>
              <a:rPr lang="en"/>
              <a:t> Let’s make our script file</a:t>
            </a:r>
            <a:endParaRPr/>
          </a:p>
        </p:txBody>
      </p:sp>
      <p:sp>
        <p:nvSpPr>
          <p:cNvPr id="84" name="Google Shape;84;p14"/>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In terminal, type in:</a:t>
            </a:r>
            <a:endParaRPr sz="2000"/>
          </a:p>
          <a:p>
            <a:pPr indent="0" lvl="0" marL="0" rtl="0" algn="l">
              <a:spcBef>
                <a:spcPts val="600"/>
              </a:spcBef>
              <a:spcAft>
                <a:spcPts val="0"/>
              </a:spcAft>
              <a:buNone/>
            </a:pPr>
            <a:r>
              <a:rPr lang="en" sz="2000"/>
              <a:t>[you favorite editor] [filename].sh/.py</a:t>
            </a:r>
            <a:endParaRPr sz="2000"/>
          </a:p>
          <a:p>
            <a:pPr indent="-355600" lvl="0" marL="457200" rtl="0" algn="l">
              <a:spcBef>
                <a:spcPts val="600"/>
              </a:spcBef>
              <a:spcAft>
                <a:spcPts val="0"/>
              </a:spcAft>
              <a:buSzPts val="2000"/>
              <a:buChar char="▪"/>
            </a:pPr>
            <a:r>
              <a:rPr lang="en" sz="2000"/>
              <a:t>The “.sh/.py” will allow your computer to recognize the contents of your file as code</a:t>
            </a:r>
            <a:endParaRPr sz="2000"/>
          </a:p>
          <a:p>
            <a:pPr indent="0" lvl="0" marL="0" rtl="0" algn="l">
              <a:spcBef>
                <a:spcPts val="600"/>
              </a:spcBef>
              <a:spcAft>
                <a:spcPts val="0"/>
              </a:spcAft>
              <a:buNone/>
            </a:pPr>
            <a:r>
              <a:rPr lang="en" sz="2000"/>
              <a:t>Now for the “shebang”</a:t>
            </a:r>
            <a:endParaRPr sz="2000"/>
          </a:p>
          <a:p>
            <a:pPr indent="-355600" lvl="0" marL="457200" rtl="0" algn="l">
              <a:spcBef>
                <a:spcPts val="600"/>
              </a:spcBef>
              <a:spcAft>
                <a:spcPts val="0"/>
              </a:spcAft>
              <a:buSzPts val="2000"/>
              <a:buChar char="▪"/>
            </a:pPr>
            <a:r>
              <a:rPr lang="en" sz="2000"/>
              <a:t>Allows computer to identify what language you coded in</a:t>
            </a:r>
            <a:endParaRPr sz="2000"/>
          </a:p>
          <a:p>
            <a:pPr indent="-355600" lvl="1" marL="914400" rtl="0" algn="l">
              <a:spcBef>
                <a:spcPts val="0"/>
              </a:spcBef>
              <a:spcAft>
                <a:spcPts val="0"/>
              </a:spcAft>
              <a:buSzPts val="2000"/>
              <a:buChar char="▫"/>
            </a:pPr>
            <a:r>
              <a:rPr lang="en" sz="2000"/>
              <a:t>If Bash: </a:t>
            </a:r>
            <a:r>
              <a:rPr lang="en" sz="2000">
                <a:solidFill>
                  <a:srgbClr val="FFFFFF"/>
                </a:solidFill>
              </a:rPr>
              <a:t>#!/bin/bash</a:t>
            </a:r>
            <a:r>
              <a:rPr lang="en" sz="2000"/>
              <a:t> or #!/bin/sh</a:t>
            </a:r>
            <a:endParaRPr sz="2000"/>
          </a:p>
          <a:p>
            <a:pPr indent="-355600" lvl="1" marL="914400" rtl="0" algn="l">
              <a:spcBef>
                <a:spcPts val="0"/>
              </a:spcBef>
              <a:spcAft>
                <a:spcPts val="0"/>
              </a:spcAft>
              <a:buSzPts val="2000"/>
              <a:buChar char="▫"/>
            </a:pPr>
            <a:r>
              <a:rPr lang="en" sz="2000"/>
              <a:t>If Python: </a:t>
            </a:r>
            <a:r>
              <a:rPr lang="en" sz="2000">
                <a:solidFill>
                  <a:srgbClr val="FF0000"/>
                </a:solidFill>
              </a:rPr>
              <a:t>#!/usr/bin/env python3</a:t>
            </a:r>
            <a:endParaRPr sz="20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the Programs Run</a:t>
            </a:r>
            <a:endParaRPr/>
          </a:p>
        </p:txBody>
      </p:sp>
      <p:sp>
        <p:nvSpPr>
          <p:cNvPr id="90" name="Google Shape;90;p15"/>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Bash: type commands into file like you would in the terminal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2400"/>
              <a:t>Yay! No extra work for you!</a:t>
            </a:r>
            <a:endParaRPr sz="2400"/>
          </a:p>
        </p:txBody>
      </p:sp>
      <p:sp>
        <p:nvSpPr>
          <p:cNvPr id="91" name="Google Shape;91;p15"/>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Python: import your Bash commands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import os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Execute Bash commands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os.system(‘[cmd]’)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and Arrays</a:t>
            </a:r>
            <a:endParaRPr/>
          </a:p>
        </p:txBody>
      </p:sp>
      <p:sp>
        <p:nvSpPr>
          <p:cNvPr id="97" name="Google Shape;97;p1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Both Bash and Python initiate vars in the same way: [var]=[val]</a:t>
            </a:r>
            <a:endParaRPr sz="1600"/>
          </a:p>
          <a:p>
            <a:pPr indent="0" lvl="0" marL="0" rtl="0" algn="l">
              <a:spcBef>
                <a:spcPts val="600"/>
              </a:spcBef>
              <a:spcAft>
                <a:spcPts val="0"/>
              </a:spcAft>
              <a:buNone/>
            </a:pPr>
            <a:r>
              <a:rPr lang="en" sz="1600"/>
              <a:t>Bash: have to put $ in front of var name to call var</a:t>
            </a:r>
            <a:endParaRPr sz="1600"/>
          </a:p>
          <a:p>
            <a:pPr indent="0" lvl="0" marL="0" rtl="0" algn="l">
              <a:spcBef>
                <a:spcPts val="600"/>
              </a:spcBef>
              <a:spcAft>
                <a:spcPts val="0"/>
              </a:spcAft>
              <a:buNone/>
            </a:pPr>
            <a:r>
              <a:rPr lang="en" sz="1600"/>
              <a:t>Python: call var by just typing name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*Tip: Use vars and arrays only to represent strings*</a:t>
            </a:r>
            <a:endParaRPr sz="1600"/>
          </a:p>
        </p:txBody>
      </p:sp>
      <p:sp>
        <p:nvSpPr>
          <p:cNvPr id="98" name="Google Shape;98;p1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Concepts of array use same, different ways of use</a:t>
            </a:r>
            <a:endParaRPr sz="1600"/>
          </a:p>
          <a:p>
            <a:pPr indent="0" lvl="0" marL="0" rtl="0" algn="l">
              <a:spcBef>
                <a:spcPts val="600"/>
              </a:spcBef>
              <a:spcAft>
                <a:spcPts val="0"/>
              </a:spcAft>
              <a:buNone/>
            </a:pPr>
            <a:r>
              <a:rPr lang="en" sz="1600"/>
              <a:t>Bash: arr=(item1 item2)</a:t>
            </a:r>
            <a:endParaRPr sz="1600"/>
          </a:p>
          <a:p>
            <a:pPr indent="0" lvl="0" marL="0" rtl="0" algn="l">
              <a:spcBef>
                <a:spcPts val="600"/>
              </a:spcBef>
              <a:spcAft>
                <a:spcPts val="0"/>
              </a:spcAft>
              <a:buNone/>
            </a:pPr>
            <a:r>
              <a:rPr lang="en" sz="1600"/>
              <a:t>-items separated by spaces</a:t>
            </a:r>
            <a:endParaRPr sz="1600"/>
          </a:p>
          <a:p>
            <a:pPr indent="0" lvl="0" marL="0" rtl="0" algn="l">
              <a:spcBef>
                <a:spcPts val="600"/>
              </a:spcBef>
              <a:spcAft>
                <a:spcPts val="0"/>
              </a:spcAft>
              <a:buNone/>
            </a:pPr>
            <a:r>
              <a:rPr lang="en" sz="1600"/>
              <a:t>Python: arr=[item1, item2]</a:t>
            </a:r>
            <a:endParaRPr sz="1600"/>
          </a:p>
          <a:p>
            <a:pPr indent="-330200" lvl="0" marL="457200" rtl="0" algn="l">
              <a:spcBef>
                <a:spcPts val="600"/>
              </a:spcBef>
              <a:spcAft>
                <a:spcPts val="0"/>
              </a:spcAft>
              <a:buSzPts val="1600"/>
              <a:buChar char="-"/>
            </a:pPr>
            <a:r>
              <a:rPr lang="en" sz="1600"/>
              <a:t>Separated by commas</a:t>
            </a:r>
            <a:endParaRPr sz="1600"/>
          </a:p>
          <a:p>
            <a:pPr indent="0" lvl="0" marL="0" rtl="0" algn="l">
              <a:spcBef>
                <a:spcPts val="600"/>
              </a:spcBef>
              <a:spcAft>
                <a:spcPts val="0"/>
              </a:spcAft>
              <a:buNone/>
            </a:pPr>
            <a:r>
              <a:rPr lang="en" sz="1600"/>
              <a:t>To call element of array by index: arr[index]</a:t>
            </a:r>
            <a:endParaRPr sz="1600"/>
          </a:p>
          <a:p>
            <a:pPr indent="0" lvl="0" marL="0" rtl="0" algn="l">
              <a:spcBef>
                <a:spcPts val="600"/>
              </a:spcBef>
              <a:spcAft>
                <a:spcPts val="0"/>
              </a:spcAft>
              <a:buNone/>
            </a:pPr>
            <a:r>
              <a:rPr lang="en" sz="1600"/>
              <a:t>Call array: arr</a:t>
            </a:r>
            <a:endParaRPr sz="1600"/>
          </a:p>
          <a:p>
            <a:pPr indent="-330200" lvl="0" marL="457200" rtl="0" algn="l">
              <a:spcBef>
                <a:spcPts val="600"/>
              </a:spcBef>
              <a:spcAft>
                <a:spcPts val="0"/>
              </a:spcAft>
              <a:buSzPts val="1600"/>
              <a:buChar char="-"/>
            </a:pPr>
            <a:r>
              <a:rPr lang="en" sz="1600"/>
              <a:t>Add $ if Bash</a:t>
            </a:r>
            <a:endParaRPr sz="1600"/>
          </a:p>
          <a:p>
            <a:pPr indent="0" lvl="0" marL="0" rtl="0" algn="l">
              <a:spcBef>
                <a:spcPts val="600"/>
              </a:spcBef>
              <a:spcAft>
                <a:spcPts val="0"/>
              </a:spcAft>
              <a:buNone/>
            </a:pPr>
            <a:r>
              <a:rPr lang="en" sz="1600"/>
              <a:t>*Tip: arrays are useful in for loops*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a:t>
            </a:r>
            <a:endParaRPr/>
          </a:p>
        </p:txBody>
      </p:sp>
      <p:sp>
        <p:nvSpPr>
          <p:cNvPr id="104" name="Google Shape;104;p17"/>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Bash:</a:t>
            </a:r>
            <a:endParaRPr sz="1600"/>
          </a:p>
          <a:p>
            <a:pPr indent="0" lvl="0" marL="0" rtl="0" algn="l">
              <a:spcBef>
                <a:spcPts val="600"/>
              </a:spcBef>
              <a:spcAft>
                <a:spcPts val="0"/>
              </a:spcAft>
              <a:buNone/>
            </a:pPr>
            <a:r>
              <a:rPr lang="en" sz="1600"/>
              <a:t>i</a:t>
            </a:r>
            <a:r>
              <a:rPr lang="en" sz="1600"/>
              <a:t>f [condition]</a:t>
            </a:r>
            <a:endParaRPr sz="1600"/>
          </a:p>
          <a:p>
            <a:pPr indent="0" lvl="0" marL="0" rtl="0" algn="l">
              <a:spcBef>
                <a:spcPts val="600"/>
              </a:spcBef>
              <a:spcAft>
                <a:spcPts val="0"/>
              </a:spcAft>
              <a:buNone/>
            </a:pPr>
            <a:r>
              <a:rPr lang="en" sz="1600"/>
              <a:t>t</a:t>
            </a:r>
            <a:r>
              <a:rPr lang="en" sz="1600"/>
              <a:t>hen</a:t>
            </a:r>
            <a:endParaRPr sz="1600"/>
          </a:p>
          <a:p>
            <a:pPr indent="0" lvl="0" marL="0" rtl="0" algn="l">
              <a:spcBef>
                <a:spcPts val="600"/>
              </a:spcBef>
              <a:spcAft>
                <a:spcPts val="0"/>
              </a:spcAft>
              <a:buNone/>
            </a:pPr>
            <a:r>
              <a:rPr lang="en" sz="1600"/>
              <a:t>	[cmds]</a:t>
            </a:r>
            <a:endParaRPr sz="1600"/>
          </a:p>
          <a:p>
            <a:pPr indent="0" lvl="0" marL="0" rtl="0" algn="l">
              <a:spcBef>
                <a:spcPts val="600"/>
              </a:spcBef>
              <a:spcAft>
                <a:spcPts val="0"/>
              </a:spcAft>
              <a:buNone/>
            </a:pPr>
            <a:r>
              <a:rPr lang="en" sz="1600"/>
              <a:t>e</a:t>
            </a:r>
            <a:r>
              <a:rPr lang="en" sz="1600"/>
              <a:t>lse</a:t>
            </a:r>
            <a:endParaRPr sz="1600"/>
          </a:p>
          <a:p>
            <a:pPr indent="0" lvl="0" marL="0" rtl="0" algn="l">
              <a:spcBef>
                <a:spcPts val="600"/>
              </a:spcBef>
              <a:spcAft>
                <a:spcPts val="0"/>
              </a:spcAft>
              <a:buNone/>
            </a:pPr>
            <a:r>
              <a:rPr lang="en" sz="1600"/>
              <a:t>	[cmds]</a:t>
            </a:r>
            <a:endParaRPr sz="1600"/>
          </a:p>
          <a:p>
            <a:pPr indent="0" lvl="0" marL="0" rtl="0" algn="l">
              <a:spcBef>
                <a:spcPts val="600"/>
              </a:spcBef>
              <a:spcAft>
                <a:spcPts val="0"/>
              </a:spcAft>
              <a:buNone/>
            </a:pPr>
            <a:r>
              <a:rPr lang="en" sz="1600"/>
              <a:t>f</a:t>
            </a:r>
            <a:r>
              <a:rPr lang="en" sz="1600"/>
              <a:t>i</a:t>
            </a:r>
            <a:endParaRPr sz="1600"/>
          </a:p>
          <a:p>
            <a:pPr indent="-330200" lvl="0" marL="457200" rtl="0" algn="l">
              <a:spcBef>
                <a:spcPts val="600"/>
              </a:spcBef>
              <a:spcAft>
                <a:spcPts val="0"/>
              </a:spcAft>
              <a:buSzPts val="1600"/>
              <a:buChar char="▪"/>
            </a:pPr>
            <a:r>
              <a:rPr lang="en" sz="1600"/>
              <a:t>Condition is a cmd </a:t>
            </a:r>
            <a:endParaRPr sz="1600"/>
          </a:p>
          <a:p>
            <a:pPr indent="-330200" lvl="1" marL="914400" rtl="0" algn="l">
              <a:spcBef>
                <a:spcPts val="0"/>
              </a:spcBef>
              <a:spcAft>
                <a:spcPts val="0"/>
              </a:spcAft>
              <a:buSzPts val="1600"/>
              <a:buChar char="▫"/>
            </a:pPr>
            <a:r>
              <a:rPr lang="en" sz="1600"/>
              <a:t>If there is output w/ no error, do stuff nested in “then” section</a:t>
            </a:r>
            <a:endParaRPr sz="1600"/>
          </a:p>
        </p:txBody>
      </p:sp>
      <p:sp>
        <p:nvSpPr>
          <p:cNvPr id="105" name="Google Shape;105;p17"/>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Python:</a:t>
            </a:r>
            <a:endParaRPr sz="1600"/>
          </a:p>
          <a:p>
            <a:pPr indent="0" lvl="0" marL="0" rtl="0" algn="l">
              <a:spcBef>
                <a:spcPts val="600"/>
              </a:spcBef>
              <a:spcAft>
                <a:spcPts val="0"/>
              </a:spcAft>
              <a:buNone/>
            </a:pPr>
            <a:r>
              <a:rPr lang="en" sz="1600"/>
              <a:t>if (condition):</a:t>
            </a:r>
            <a:endParaRPr sz="1600"/>
          </a:p>
          <a:p>
            <a:pPr indent="0" lvl="0" marL="0" rtl="0" algn="l">
              <a:spcBef>
                <a:spcPts val="600"/>
              </a:spcBef>
              <a:spcAft>
                <a:spcPts val="0"/>
              </a:spcAft>
              <a:buNone/>
            </a:pPr>
            <a:r>
              <a:rPr lang="en" sz="1600"/>
              <a:t>	[cmds]</a:t>
            </a:r>
            <a:endParaRPr sz="1600"/>
          </a:p>
          <a:p>
            <a:pPr indent="0" lvl="0" marL="0" rtl="0" algn="l">
              <a:spcBef>
                <a:spcPts val="600"/>
              </a:spcBef>
              <a:spcAft>
                <a:spcPts val="0"/>
              </a:spcAft>
              <a:buNone/>
            </a:pPr>
            <a:r>
              <a:rPr lang="en" sz="1600"/>
              <a:t>e</a:t>
            </a:r>
            <a:r>
              <a:rPr lang="en" sz="1600"/>
              <a:t>lse:</a:t>
            </a:r>
            <a:endParaRPr sz="1600"/>
          </a:p>
          <a:p>
            <a:pPr indent="0" lvl="0" marL="0" rtl="0" algn="l">
              <a:spcBef>
                <a:spcPts val="600"/>
              </a:spcBef>
              <a:spcAft>
                <a:spcPts val="0"/>
              </a:spcAft>
              <a:buNone/>
            </a:pPr>
            <a:r>
              <a:rPr lang="en" sz="1600"/>
              <a:t>	[cmds]</a:t>
            </a:r>
            <a:endParaRPr sz="1600"/>
          </a:p>
          <a:p>
            <a:pPr indent="-323850" lvl="0" marL="457200" rtl="0" algn="l">
              <a:spcBef>
                <a:spcPts val="600"/>
              </a:spcBef>
              <a:spcAft>
                <a:spcPts val="0"/>
              </a:spcAft>
              <a:buSzPts val="1500"/>
              <a:buChar char="▪"/>
            </a:pPr>
            <a:r>
              <a:rPr lang="en" sz="1500"/>
              <a:t>Conditions is a Boolean expression</a:t>
            </a:r>
            <a:endParaRPr sz="1500"/>
          </a:p>
          <a:p>
            <a:pPr indent="-323850" lvl="1" marL="914400" rtl="0" algn="l">
              <a:spcBef>
                <a:spcPts val="0"/>
              </a:spcBef>
              <a:spcAft>
                <a:spcPts val="0"/>
              </a:spcAft>
              <a:buSzPts val="1500"/>
              <a:buChar char="▫"/>
            </a:pPr>
            <a:r>
              <a:rPr lang="en" sz="1500"/>
              <a:t>I.e. item1 == item2</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Loops </a:t>
            </a:r>
            <a:r>
              <a:rPr lang="en" sz="1400"/>
              <a:t>(this is where the array sauce is)</a:t>
            </a:r>
            <a:endParaRPr sz="1400"/>
          </a:p>
        </p:txBody>
      </p:sp>
      <p:sp>
        <p:nvSpPr>
          <p:cNvPr id="111" name="Google Shape;111;p18"/>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Bash:</a:t>
            </a:r>
            <a:endParaRPr/>
          </a:p>
          <a:p>
            <a:pPr indent="0" lvl="0" marL="0" rtl="0" algn="l">
              <a:spcBef>
                <a:spcPts val="600"/>
              </a:spcBef>
              <a:spcAft>
                <a:spcPts val="0"/>
              </a:spcAft>
              <a:buNone/>
            </a:pPr>
            <a:r>
              <a:rPr lang="en"/>
              <a:t>f</a:t>
            </a:r>
            <a:r>
              <a:rPr lang="en"/>
              <a:t>or i in $[arr]:</a:t>
            </a:r>
            <a:endParaRPr/>
          </a:p>
          <a:p>
            <a:pPr indent="0" lvl="0" marL="0" rtl="0" algn="l">
              <a:spcBef>
                <a:spcPts val="600"/>
              </a:spcBef>
              <a:spcAft>
                <a:spcPts val="0"/>
              </a:spcAft>
              <a:buNone/>
            </a:pPr>
            <a:r>
              <a:rPr lang="en"/>
              <a:t>do</a:t>
            </a:r>
            <a:endParaRPr/>
          </a:p>
          <a:p>
            <a:pPr indent="0" lvl="0" marL="0" rtl="0" algn="l">
              <a:spcBef>
                <a:spcPts val="600"/>
              </a:spcBef>
              <a:spcAft>
                <a:spcPts val="0"/>
              </a:spcAft>
              <a:buNone/>
            </a:pPr>
            <a:r>
              <a:rPr lang="en"/>
              <a:t>	[cmds]</a:t>
            </a:r>
            <a:endParaRPr/>
          </a:p>
          <a:p>
            <a:pPr indent="0" lvl="0" marL="0" rtl="0" algn="l">
              <a:spcBef>
                <a:spcPts val="600"/>
              </a:spcBef>
              <a:spcAft>
                <a:spcPts val="0"/>
              </a:spcAft>
              <a:buNone/>
            </a:pPr>
            <a:r>
              <a:rPr lang="en"/>
              <a:t>d</a:t>
            </a:r>
            <a:r>
              <a:rPr lang="en"/>
              <a:t>one</a:t>
            </a:r>
            <a:endParaRPr/>
          </a:p>
        </p:txBody>
      </p:sp>
      <p:sp>
        <p:nvSpPr>
          <p:cNvPr id="112" name="Google Shape;112;p18"/>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Python:</a:t>
            </a:r>
            <a:endParaRPr/>
          </a:p>
          <a:p>
            <a:pPr indent="0" lvl="0" marL="0" rtl="0" algn="l">
              <a:spcBef>
                <a:spcPts val="600"/>
              </a:spcBef>
              <a:spcAft>
                <a:spcPts val="0"/>
              </a:spcAft>
              <a:buNone/>
            </a:pPr>
            <a:r>
              <a:rPr lang="en"/>
              <a:t>f</a:t>
            </a:r>
            <a:r>
              <a:rPr lang="en"/>
              <a:t>or i in [arr]:</a:t>
            </a:r>
            <a:endParaRPr/>
          </a:p>
          <a:p>
            <a:pPr indent="457200" lvl="0" marL="0" rtl="0" algn="l">
              <a:spcBef>
                <a:spcPts val="600"/>
              </a:spcBef>
              <a:spcAft>
                <a:spcPts val="0"/>
              </a:spcAft>
              <a:buNone/>
            </a:pPr>
            <a:r>
              <a:rPr lang="en"/>
              <a:t>[cmds]</a:t>
            </a:r>
            <a:endParaRPr/>
          </a:p>
        </p:txBody>
      </p:sp>
      <p:pic>
        <p:nvPicPr>
          <p:cNvPr id="113" name="Google Shape;113;p18"/>
          <p:cNvPicPr preferRelativeResize="0"/>
          <p:nvPr/>
        </p:nvPicPr>
        <p:blipFill rotWithShape="1">
          <a:blip r:embed="rId3">
            <a:alphaModFix/>
          </a:blip>
          <a:srcRect b="0" l="0" r="0" t="0"/>
          <a:stretch/>
        </p:blipFill>
        <p:spPr>
          <a:xfrm>
            <a:off x="2071100" y="2190925"/>
            <a:ext cx="2892075" cy="277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