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Ubuntu Mon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UbuntuMon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UbuntuMon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UbuntuMono-italic.fntdata"/><Relationship Id="rId16" Type="http://schemas.openxmlformats.org/officeDocument/2006/relationships/slide" Target="slides/slide11.xml"/><Relationship Id="rId38" Type="http://schemas.openxmlformats.org/officeDocument/2006/relationships/font" Target="fonts/UbuntuMon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6c3b69afd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6c3b69afd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6c3b69afd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6c3b69afd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6c3b69afd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6c3b69afd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6c3b69afd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6c3b69afd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you’re curious, this just looks through each file in /home/neville and prints the names of files which contain “Cat Caro”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6c3b69afd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6c3b69afd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6c3b69afd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6c3b69afd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6c3b69afd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6c3b69afd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6c3b69afd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6c3b69afd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6c3b69afd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6c3b69afd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6c3b69afd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6c3b69afd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Indicator to use this is whether or not permission denied error show up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6c3b69af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6c3b69af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6c3b69afd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6c3b69afd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6c3b69afd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6c3b69afd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6c3b69afd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6c3b69afd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6c3b69afd_1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6c3b69afd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6c3b69afd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96c3b69afd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96c3b69afd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96c3b69afd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6c3b69afd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6c3b69afd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actually look up config files using this as well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3cb1383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3cb1383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something with this slide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96c3b69afd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96c3b69afd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have to cover anything after this if you don’t have time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6c3b69afd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6c3b69afd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6c3b69af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6c3b69af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96c3b69afd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96c3b69afd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6c3b69af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96c3b69af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6c3b69af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6c3b69af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6c3b69afd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6c3b69afd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6c3b69afd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6c3b69afd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3b69afd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6c3b69afd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6c3b69afd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6c3b69afd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0957d36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0957d36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 General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singular of which is command general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formatting on this one was a real headache, so I hope you guys appreciate it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&lt;cmd&gt; &lt;-p&lt;={}&gt; or--param&lt;={}&gt;&gt; &lt;--&gt; &lt;inputs&gt;</a:t>
            </a:r>
            <a:endParaRPr>
              <a:solidFill>
                <a:schemeClr val="dk2"/>
              </a:solidFill>
              <a:highlight>
                <a:srgbClr val="D9D9D9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Parameters that exist for one command might not exist for another or might have a different meaning</a:t>
            </a:r>
            <a:endParaRPr sz="24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Mono"/>
              <a:buChar char="-"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ls --recursive</a:t>
            </a:r>
            <a:r>
              <a:rPr lang="en" sz="1800">
                <a:solidFill>
                  <a:schemeClr val="dk1"/>
                </a:solidFill>
              </a:rPr>
              <a:t> will look through each directory recursively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Mono"/>
              <a:buChar char="-"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tar --recursive</a:t>
            </a:r>
            <a:r>
              <a:rPr lang="en" sz="1800">
                <a:solidFill>
                  <a:schemeClr val="dk1"/>
                </a:solidFill>
              </a:rPr>
              <a:t> does not exist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Mono"/>
              <a:buChar char="-"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ls -R</a:t>
            </a:r>
            <a:r>
              <a:rPr lang="en" sz="1800">
                <a:solidFill>
                  <a:schemeClr val="dk1"/>
                </a:solidFill>
              </a:rPr>
              <a:t> is equivalent to </a:t>
            </a: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ls --recursive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Mono"/>
              <a:buChar char="-"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tar -R</a:t>
            </a:r>
            <a:r>
              <a:rPr lang="en" sz="1800">
                <a:solidFill>
                  <a:schemeClr val="dk1"/>
                </a:solidFill>
              </a:rPr>
              <a:t> exists but is something else</a:t>
            </a:r>
            <a:endParaRPr sz="18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Arguments don’t require the </a:t>
            </a:r>
            <a:r>
              <a:rPr lang="en" sz="2400">
                <a:solidFill>
                  <a:schemeClr val="dk1"/>
                </a:solidFill>
                <a:highlight>
                  <a:srgbClr val="D9D9D9"/>
                </a:highlight>
              </a:rPr>
              <a:t>=</a:t>
            </a:r>
            <a:endParaRPr sz="24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head -n 16</a:t>
            </a:r>
            <a:r>
              <a:rPr lang="en" sz="1800">
                <a:solidFill>
                  <a:schemeClr val="dk1"/>
                </a:solidFill>
              </a:rPr>
              <a:t> is equivalent to </a:t>
            </a: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head -n=16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&lt;cmd&gt; &lt;-p&lt;={}&gt; or--param&lt;={}&gt;&gt; &lt;--&gt; &lt;inputs&gt;</a:t>
            </a:r>
            <a:endParaRPr>
              <a:solidFill>
                <a:schemeClr val="dk2"/>
              </a:solidFill>
              <a:highlight>
                <a:srgbClr val="D9D9D9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rgbClr val="D9D9D9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rgbClr val="D9D9D9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9D9D9"/>
              </a:highlight>
            </a:endParaRPr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Input types vary from command to command</a:t>
            </a:r>
            <a:endParaRPr sz="24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2000">
                <a:solidFill>
                  <a:srgbClr val="000000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pwd</a:t>
            </a:r>
            <a:r>
              <a:rPr lang="en" sz="2000">
                <a:solidFill>
                  <a:srgbClr val="000000"/>
                </a:solidFill>
              </a:rPr>
              <a:t> runs without using inputs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2000">
                <a:solidFill>
                  <a:srgbClr val="000000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ls</a:t>
            </a:r>
            <a:r>
              <a:rPr lang="en" sz="2000">
                <a:solidFill>
                  <a:srgbClr val="000000"/>
                </a:solidFill>
              </a:rPr>
              <a:t> can run without an input, but will assume the input is the current directory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2000">
                <a:solidFill>
                  <a:srgbClr val="000000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printf</a:t>
            </a:r>
            <a:r>
              <a:rPr lang="en" sz="2000">
                <a:solidFill>
                  <a:srgbClr val="000000"/>
                </a:solidFill>
              </a:rPr>
              <a:t> requires a textual input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grep -rl --max-count=1 -- “Cat Caro” /home/neville/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440100" y="701375"/>
            <a:ext cx="20904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Command?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440100" y="1320275"/>
            <a:ext cx="20904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Arguments?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2530500" y="701375"/>
            <a:ext cx="20904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Parameters?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2530500" y="1320275"/>
            <a:ext cx="20904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Inputs?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440100" y="82475"/>
            <a:ext cx="41808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What/where is/are the...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grep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FF00FF"/>
                </a:solidFill>
                <a:latin typeface="Ubuntu Mono"/>
                <a:ea typeface="Ubuntu Mono"/>
                <a:cs typeface="Ubuntu Mono"/>
                <a:sym typeface="Ubuntu Mono"/>
              </a:rPr>
              <a:t>-rl --max-count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=</a:t>
            </a:r>
            <a:r>
              <a:rPr lang="en">
                <a:solidFill>
                  <a:srgbClr val="00FFFF"/>
                </a:solidFill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 -- </a:t>
            </a:r>
            <a:r>
              <a:rPr lang="en">
                <a:solidFill>
                  <a:srgbClr val="00FF00"/>
                </a:solidFill>
                <a:latin typeface="Ubuntu Mono"/>
                <a:ea typeface="Ubuntu Mono"/>
                <a:cs typeface="Ubuntu Mono"/>
                <a:sym typeface="Ubuntu Mono"/>
              </a:rPr>
              <a:t>“Cat Caro” /home/neville/</a:t>
            </a:r>
            <a:endParaRPr>
              <a:solidFill>
                <a:srgbClr val="00FF00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440100" y="701375"/>
            <a:ext cx="20904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Command?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2530500" y="701375"/>
            <a:ext cx="20904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</a:rPr>
              <a:t>Parameters?</a:t>
            </a:r>
            <a:endParaRPr sz="1800">
              <a:solidFill>
                <a:srgbClr val="FF00FF"/>
              </a:solidFill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440100" y="1320275"/>
            <a:ext cx="20904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FF"/>
                </a:solidFill>
              </a:rPr>
              <a:t>Arguments?</a:t>
            </a:r>
            <a:endParaRPr sz="1800">
              <a:solidFill>
                <a:srgbClr val="00FFFF"/>
              </a:solidFill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2530500" y="1320275"/>
            <a:ext cx="20904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Inputs?</a:t>
            </a:r>
            <a:endParaRPr sz="1800">
              <a:solidFill>
                <a:srgbClr val="00FF00"/>
              </a:solidFill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440100" y="82475"/>
            <a:ext cx="41808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What/where </a:t>
            </a:r>
            <a:r>
              <a:rPr lang="en" sz="1800">
                <a:solidFill>
                  <a:schemeClr val="dk2"/>
                </a:solidFill>
              </a:rPr>
              <a:t>is/are the...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Parameters can be put anywhere in the command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--</a:t>
            </a:r>
            <a:r>
              <a:rPr lang="en">
                <a:solidFill>
                  <a:schemeClr val="dk1"/>
                </a:solidFill>
              </a:rPr>
              <a:t> helps clarify the command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Why the </a:t>
            </a:r>
            <a:r>
              <a:rPr lang="en">
                <a:solidFill>
                  <a:schemeClr val="dk2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--</a:t>
            </a:r>
            <a:r>
              <a:rPr lang="en">
                <a:solidFill>
                  <a:schemeClr val="dk2"/>
                </a:solidFill>
              </a:rPr>
              <a:t>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311663" y="1926525"/>
            <a:ext cx="4260300" cy="21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  <a:latin typeface="Ubuntu Mono"/>
                <a:ea typeface="Ubuntu Mono"/>
                <a:cs typeface="Ubuntu Mono"/>
                <a:sym typeface="Ubuntu Mono"/>
              </a:rPr>
              <a:t>grep --max-count=1 “Cat Caro” -r /home/neville/ -l</a:t>
            </a:r>
            <a:endParaRPr sz="3600">
              <a:solidFill>
                <a:schemeClr val="dk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4572038" y="1926525"/>
            <a:ext cx="4260300" cy="21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2"/>
                </a:solidFill>
                <a:latin typeface="Ubuntu Mono"/>
                <a:ea typeface="Ubuntu Mono"/>
                <a:cs typeface="Ubuntu Mono"/>
                <a:sym typeface="Ubuntu Mono"/>
              </a:rPr>
              <a:t>grep -rl --max-count=1 -- “Cat Caro” /home/neville/</a:t>
            </a:r>
            <a:endParaRPr sz="3600">
              <a:solidFill>
                <a:schemeClr val="dk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2779900" y="4568875"/>
            <a:ext cx="35721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Which would you rather parse?</a:t>
            </a:r>
            <a:endParaRPr sz="1800"/>
          </a:p>
        </p:txBody>
      </p:sp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6"/>
          <p:cNvSpPr txBox="1"/>
          <p:nvPr/>
        </p:nvSpPr>
        <p:spPr>
          <a:xfrm>
            <a:off x="4240650" y="519825"/>
            <a:ext cx="33378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(This title was unintentional btw)</a:t>
            </a:r>
            <a:endParaRPr sz="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Other notes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Linux commands, parameters, arguments, and inputs are all CASE SENSITIVE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You can precede a command with as many spaces or tab characters as you want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You can end commands with semicolons</a:t>
            </a:r>
            <a:r>
              <a:rPr lang="en" sz="24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2400">
              <a:solidFill>
                <a:schemeClr val="dk1"/>
              </a:solidFill>
              <a:highlight>
                <a:srgbClr val="D9D9D9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Tab completion exists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specific commands</a:t>
            </a:r>
            <a:endParaRPr/>
          </a:p>
        </p:txBody>
      </p:sp>
      <p:sp>
        <p:nvSpPr>
          <p:cNvPr id="173" name="Google Shape;173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Lotta notes incoming!</a:t>
            </a:r>
            <a:endParaRPr/>
          </a:p>
        </p:txBody>
      </p:sp>
      <p:sp>
        <p:nvSpPr>
          <p:cNvPr id="174" name="Google Shape;174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ls</a:t>
            </a:r>
            <a:r>
              <a:rPr lang="en"/>
              <a:t> (there’s still more to mention)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sudo</a:t>
            </a:r>
            <a:r>
              <a:rPr lang="en"/>
              <a:t> and </a:t>
            </a:r>
            <a:r>
              <a:rPr lang="en"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su</a:t>
            </a:r>
            <a:endParaRPr>
              <a:highlight>
                <a:srgbClr val="D9D9D9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touch</a:t>
            </a:r>
            <a:r>
              <a:rPr lang="en"/>
              <a:t> and </a:t>
            </a:r>
            <a:r>
              <a:rPr lang="en"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mkdir</a:t>
            </a:r>
            <a:endParaRPr>
              <a:highlight>
                <a:srgbClr val="D9D9D9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mv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cp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"/>
              <a:t> </a:t>
            </a:r>
            <a:r>
              <a:rPr lang="en">
                <a:highlight>
                  <a:srgbClr val="D9D9D9"/>
                </a:highlight>
              </a:rPr>
              <a:t>rm</a:t>
            </a:r>
            <a:r>
              <a:rPr lang="en"/>
              <a:t>, and </a:t>
            </a:r>
            <a:r>
              <a:rPr lang="en"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rmdir</a:t>
            </a:r>
            <a:endParaRPr>
              <a:highlight>
                <a:srgbClr val="D9D9D9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cat</a:t>
            </a:r>
            <a:endParaRPr>
              <a:highlight>
                <a:srgbClr val="D9D9D9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nano</a:t>
            </a:r>
            <a:r>
              <a:rPr lang="en"/>
              <a:t> and </a:t>
            </a:r>
            <a:r>
              <a:rPr lang="en"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gedit</a:t>
            </a:r>
            <a:endParaRPr>
              <a:highlight>
                <a:srgbClr val="D9D9D9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man</a:t>
            </a:r>
            <a:endParaRPr>
              <a:highlight>
                <a:srgbClr val="D9D9D9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 others if we have time</a:t>
            </a:r>
            <a:endParaRPr/>
          </a:p>
        </p:txBody>
      </p:sp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2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 tmptmp/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ls &lt;file or directory&gt;</a:t>
            </a:r>
            <a:endParaRPr>
              <a:solidFill>
                <a:schemeClr val="dk2"/>
              </a:solidFill>
              <a:highlight>
                <a:srgbClr val="D9D9D9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“list”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Input can be a file or a directory or blank</a:t>
            </a:r>
            <a:endParaRPr sz="24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If input is blank, will infer you mean current directory</a:t>
            </a:r>
            <a:endParaRPr sz="20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-a</a:t>
            </a:r>
            <a:r>
              <a:rPr lang="en" sz="2400">
                <a:solidFill>
                  <a:schemeClr val="dk1"/>
                </a:solidFill>
              </a:rPr>
              <a:t> or </a:t>
            </a:r>
            <a:r>
              <a:rPr lang="en" sz="24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--all</a:t>
            </a:r>
            <a:r>
              <a:rPr lang="en" sz="2400">
                <a:solidFill>
                  <a:schemeClr val="dk1"/>
                </a:solidFill>
              </a:rPr>
              <a:t>- lists all files, including hidden files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-l</a:t>
            </a:r>
            <a:r>
              <a:rPr lang="en" sz="2400">
                <a:solidFill>
                  <a:schemeClr val="dk1"/>
                </a:solidFill>
              </a:rPr>
              <a:t>- lists files in a long listed format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-R</a:t>
            </a:r>
            <a:r>
              <a:rPr lang="en" sz="2400">
                <a:solidFill>
                  <a:schemeClr val="dk1"/>
                </a:solidFill>
              </a:rPr>
              <a:t> or </a:t>
            </a:r>
            <a:r>
              <a:rPr lang="en" sz="24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--recursive</a:t>
            </a:r>
            <a:r>
              <a:rPr lang="en" sz="2400">
                <a:solidFill>
                  <a:schemeClr val="dk1"/>
                </a:solidFill>
              </a:rPr>
              <a:t>- lists recursively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ls -al</a:t>
            </a:r>
            <a:r>
              <a:rPr lang="en" sz="2400">
                <a:solidFill>
                  <a:schemeClr val="dk1"/>
                </a:solidFill>
              </a:rPr>
              <a:t>?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find &lt;directory&gt;</a:t>
            </a:r>
            <a:endParaRPr>
              <a:solidFill>
                <a:schemeClr val="dk2"/>
              </a:solidFill>
              <a:highlight>
                <a:srgbClr val="D9D9D9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Lists all files in the directory recursively</a:t>
            </a:r>
            <a:endParaRPr sz="24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Goes through each directory inside</a:t>
            </a:r>
            <a:endParaRPr sz="20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-type=</a:t>
            </a:r>
            <a:r>
              <a:rPr lang="en" sz="2400">
                <a:solidFill>
                  <a:schemeClr val="dk1"/>
                </a:solidFill>
              </a:rPr>
              <a:t>(</a:t>
            </a:r>
            <a:r>
              <a:rPr lang="en" sz="24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f</a:t>
            </a:r>
            <a:r>
              <a:rPr lang="en" sz="2400">
                <a:solidFill>
                  <a:schemeClr val="dk1"/>
                </a:solidFill>
              </a:rPr>
              <a:t> or </a:t>
            </a:r>
            <a:r>
              <a:rPr lang="en" sz="24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d</a:t>
            </a:r>
            <a:r>
              <a:rPr lang="en" sz="2400">
                <a:solidFill>
                  <a:schemeClr val="dk1"/>
                </a:solidFill>
              </a:rPr>
              <a:t>)</a:t>
            </a:r>
            <a:r>
              <a:rPr lang="en" sz="2400">
                <a:solidFill>
                  <a:schemeClr val="dk1"/>
                </a:solidFill>
              </a:rPr>
              <a:t>- only lists certain types of files</a:t>
            </a:r>
            <a:endParaRPr sz="24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f</a:t>
            </a:r>
            <a:r>
              <a:rPr lang="en" sz="2000">
                <a:solidFill>
                  <a:schemeClr val="dk1"/>
                </a:solidFill>
              </a:rPr>
              <a:t> is for files, </a:t>
            </a: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d</a:t>
            </a:r>
            <a:r>
              <a:rPr lang="en" sz="2000">
                <a:solidFill>
                  <a:schemeClr val="dk1"/>
                </a:solidFill>
              </a:rPr>
              <a:t> is for directories</a:t>
            </a:r>
            <a:endParaRPr sz="20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Same as </a:t>
            </a:r>
            <a:r>
              <a:rPr lang="en" sz="24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ls -R</a:t>
            </a:r>
            <a:r>
              <a:rPr lang="en" sz="2400">
                <a:solidFill>
                  <a:schemeClr val="dk1"/>
                </a:solidFill>
              </a:rPr>
              <a:t> but faster and with worse graphics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90" name="Google Shape;19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sudo &lt;a full-on command&gt;</a:t>
            </a:r>
            <a:r>
              <a:rPr lang="en">
                <a:solidFill>
                  <a:schemeClr val="dk2"/>
                </a:solidFill>
              </a:rPr>
              <a:t> and </a:t>
            </a:r>
            <a:r>
              <a:rPr lang="en">
                <a:solidFill>
                  <a:schemeClr val="dk2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su</a:t>
            </a:r>
            <a:endParaRPr>
              <a:solidFill>
                <a:schemeClr val="dk2"/>
              </a:solidFill>
              <a:highlight>
                <a:srgbClr val="D9D9D9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s</a:t>
            </a:r>
            <a:r>
              <a:rPr lang="en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udo</a:t>
            </a:r>
            <a:r>
              <a:rPr lang="en">
                <a:solidFill>
                  <a:schemeClr val="dk1"/>
                </a:solidFill>
              </a:rPr>
              <a:t>: provides higher privileges for a user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Super User DO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Allows them to run commands as the omnipotent root user</a:t>
            </a:r>
            <a:endParaRPr>
              <a:solidFill>
                <a:schemeClr val="dk1"/>
              </a:solidFill>
              <a:highlight>
                <a:srgbClr val="D9D9D9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Really useful when configuring files, as they may have pretty secure file permissions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-i</a:t>
            </a:r>
            <a:r>
              <a:rPr lang="en">
                <a:solidFill>
                  <a:schemeClr val="dk1"/>
                </a:solidFill>
              </a:rPr>
              <a:t>- equivalent to </a:t>
            </a:r>
            <a:r>
              <a:rPr lang="en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su</a:t>
            </a:r>
            <a:r>
              <a:rPr lang="en">
                <a:solidFill>
                  <a:schemeClr val="dk1"/>
                </a:solidFill>
              </a:rPr>
              <a:t> but asks for your password and not root’s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s</a:t>
            </a:r>
            <a:r>
              <a:rPr lang="en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u</a:t>
            </a:r>
            <a:r>
              <a:rPr lang="en">
                <a:solidFill>
                  <a:schemeClr val="dk1"/>
                </a:solidFill>
              </a:rPr>
              <a:t>: you are root now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Switch user or super user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Everything you run will be run as root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Can also pass another username as input to switch to a different user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Try not to run these 100% of the time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Can be dangerous if you screw stuff up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So only use it if you need to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Also a vulnerability if used by others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65500" y="12405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Structure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Office of the President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Secretary of Defense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Secretary of the Navy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Area 11 Manager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Principal of Troy HS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Senior Naval Science Instructor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Naval Science Instructor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Naval Science Instructor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Naval Science Instructor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Commanding Officer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Executive Officer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Master Chief Petty Officer</a:t>
            </a:r>
            <a:endParaRPr sz="1800"/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Commands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Arguments</a:t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touch &lt;file path&gt;</a:t>
            </a:r>
            <a:r>
              <a:rPr lang="en">
                <a:solidFill>
                  <a:schemeClr val="dk2"/>
                </a:solidFill>
              </a:rPr>
              <a:t> and </a:t>
            </a:r>
            <a:r>
              <a:rPr lang="en">
                <a:solidFill>
                  <a:schemeClr val="dk2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mkdir &lt;directory&gt;</a:t>
            </a:r>
            <a:endParaRPr>
              <a:solidFill>
                <a:schemeClr val="dk2"/>
              </a:solidFill>
              <a:highlight>
                <a:srgbClr val="D9D9D9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Commands for making files</a:t>
            </a:r>
            <a:endParaRPr sz="24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t</a:t>
            </a: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ouch</a:t>
            </a:r>
            <a:r>
              <a:rPr lang="en" sz="2000">
                <a:solidFill>
                  <a:schemeClr val="dk1"/>
                </a:solidFill>
              </a:rPr>
              <a:t> makes files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m</a:t>
            </a: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kdir</a:t>
            </a:r>
            <a:r>
              <a:rPr lang="en" sz="2000">
                <a:solidFill>
                  <a:schemeClr val="dk1"/>
                </a:solidFill>
              </a:rPr>
              <a:t> makes directories</a:t>
            </a:r>
            <a:endParaRPr sz="20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None of the files or directories made will have content</a:t>
            </a:r>
            <a:endParaRPr sz="24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You’ll have to fill that in if you want stuff to be in there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04" name="Google Shape;20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mv</a:t>
            </a:r>
            <a:r>
              <a:rPr lang="en">
                <a:solidFill>
                  <a:schemeClr val="dk2"/>
                </a:solidFill>
              </a:rPr>
              <a:t>, </a:t>
            </a:r>
            <a:r>
              <a:rPr lang="en">
                <a:solidFill>
                  <a:schemeClr val="dk2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cp</a:t>
            </a:r>
            <a:r>
              <a:rPr lang="en">
                <a:solidFill>
                  <a:schemeClr val="dk2"/>
                </a:solidFill>
              </a:rPr>
              <a:t>, </a:t>
            </a:r>
            <a:r>
              <a:rPr lang="en">
                <a:solidFill>
                  <a:schemeClr val="dk2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rm</a:t>
            </a:r>
            <a:r>
              <a:rPr lang="en">
                <a:solidFill>
                  <a:schemeClr val="dk2"/>
                </a:solidFill>
              </a:rPr>
              <a:t> and </a:t>
            </a:r>
            <a:r>
              <a:rPr lang="en">
                <a:solidFill>
                  <a:schemeClr val="dk2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rmdir</a:t>
            </a:r>
            <a:endParaRPr>
              <a:solidFill>
                <a:schemeClr val="dk2"/>
              </a:solidFill>
              <a:highlight>
                <a:srgbClr val="D9D9D9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mv &lt;file&gt; &lt;destination file or directory&gt;</a:t>
            </a:r>
            <a:endParaRPr>
              <a:solidFill>
                <a:schemeClr val="dk1"/>
              </a:solidFill>
              <a:highlight>
                <a:srgbClr val="D9D9D9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move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Moves files from one location to another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If moving to a directory, will keep the same filename in new directory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cp &lt;file&gt; &lt;destination file or directory&gt;</a:t>
            </a:r>
            <a:endParaRPr>
              <a:solidFill>
                <a:schemeClr val="dk1"/>
              </a:solidFill>
              <a:highlight>
                <a:srgbClr val="D9D9D9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copy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Behaves the same as mv but copies the file instead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1" name="Google Shape;21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mv</a:t>
            </a:r>
            <a:r>
              <a:rPr lang="en">
                <a:solidFill>
                  <a:schemeClr val="dk2"/>
                </a:solidFill>
              </a:rPr>
              <a:t>, </a:t>
            </a:r>
            <a:r>
              <a:rPr lang="en">
                <a:solidFill>
                  <a:schemeClr val="dk2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cp</a:t>
            </a:r>
            <a:r>
              <a:rPr lang="en">
                <a:solidFill>
                  <a:schemeClr val="dk2"/>
                </a:solidFill>
              </a:rPr>
              <a:t>, </a:t>
            </a:r>
            <a:r>
              <a:rPr lang="en">
                <a:solidFill>
                  <a:schemeClr val="dk2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rm</a:t>
            </a:r>
            <a:r>
              <a:rPr lang="en">
                <a:solidFill>
                  <a:schemeClr val="dk2"/>
                </a:solidFill>
              </a:rPr>
              <a:t> and </a:t>
            </a:r>
            <a:r>
              <a:rPr lang="en">
                <a:solidFill>
                  <a:schemeClr val="dk2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rmdir</a:t>
            </a:r>
            <a:r>
              <a:rPr lang="en">
                <a:solidFill>
                  <a:schemeClr val="dk2"/>
                </a:solidFill>
              </a:rPr>
              <a:t> (cont.)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rm &lt;file path&gt;</a:t>
            </a:r>
            <a:endParaRPr>
              <a:solidFill>
                <a:schemeClr val="dk1"/>
              </a:solidFill>
              <a:highlight>
                <a:srgbClr val="D9D9D9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remove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Removes this file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rmdir &lt;directory&gt;</a:t>
            </a:r>
            <a:endParaRPr>
              <a:solidFill>
                <a:schemeClr val="dk1"/>
              </a:solidFill>
              <a:highlight>
                <a:srgbClr val="D9D9D9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remove directory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Removes this EMPTY directory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Directories with files in them require a different command...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rm -rf &lt;directory&gt;</a:t>
            </a:r>
            <a:endParaRPr>
              <a:solidFill>
                <a:schemeClr val="dk2"/>
              </a:solidFill>
              <a:highlight>
                <a:srgbClr val="D9D9D9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Deletes directories with files in them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Very strong, try to avoid if you can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Don’t do </a:t>
            </a:r>
            <a:r>
              <a:rPr lang="en" sz="24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rm -rf /</a:t>
            </a:r>
            <a:r>
              <a:rPr lang="en" sz="2400">
                <a:solidFill>
                  <a:schemeClr val="dk1"/>
                </a:solidFill>
              </a:rPr>
              <a:t>, I will be very disappointed in you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25" name="Google Shape;22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cat &lt;file&gt;</a:t>
            </a:r>
            <a:r>
              <a:rPr lang="en">
                <a:solidFill>
                  <a:schemeClr val="dk2"/>
                </a:solidFill>
              </a:rPr>
              <a:t>, </a:t>
            </a:r>
            <a:r>
              <a:rPr lang="en">
                <a:solidFill>
                  <a:schemeClr val="dk2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head &lt;file&gt;</a:t>
            </a:r>
            <a:r>
              <a:rPr lang="en">
                <a:solidFill>
                  <a:schemeClr val="dk2"/>
                </a:solidFill>
              </a:rPr>
              <a:t>, and </a:t>
            </a:r>
            <a:r>
              <a:rPr lang="en">
                <a:solidFill>
                  <a:schemeClr val="dk2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tail &lt;file&gt;</a:t>
            </a:r>
            <a:endParaRPr>
              <a:solidFill>
                <a:schemeClr val="dk2"/>
              </a:solidFill>
              <a:highlight>
                <a:srgbClr val="D9D9D9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31" name="Google Shape;23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Throws up contents of file onto the terminal as output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head</a:t>
            </a:r>
            <a:r>
              <a:rPr lang="en" sz="2400">
                <a:solidFill>
                  <a:schemeClr val="dk1"/>
                </a:solidFill>
              </a:rPr>
              <a:t> prints the first 10 lines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tail</a:t>
            </a:r>
            <a:r>
              <a:rPr lang="en" sz="2400">
                <a:solidFill>
                  <a:schemeClr val="dk1"/>
                </a:solidFill>
              </a:rPr>
              <a:t> prints the last 10 lines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cat</a:t>
            </a:r>
            <a:r>
              <a:rPr lang="en" sz="2400">
                <a:solidFill>
                  <a:schemeClr val="dk1"/>
                </a:solidFill>
              </a:rPr>
              <a:t> prints the whole file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head</a:t>
            </a:r>
            <a:r>
              <a:rPr lang="en" sz="2400">
                <a:solidFill>
                  <a:schemeClr val="dk1"/>
                </a:solidFill>
              </a:rPr>
              <a:t> and </a:t>
            </a:r>
            <a:r>
              <a:rPr lang="en" sz="24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tail</a:t>
            </a:r>
            <a:r>
              <a:rPr lang="en" sz="2400">
                <a:solidFill>
                  <a:schemeClr val="dk1"/>
                </a:solidFill>
              </a:rPr>
              <a:t> both have the </a:t>
            </a:r>
            <a:r>
              <a:rPr lang="en" sz="24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-n=&lt;N&gt;</a:t>
            </a:r>
            <a:r>
              <a:rPr lang="en" sz="2400">
                <a:solidFill>
                  <a:schemeClr val="dk1"/>
                </a:solidFill>
              </a:rPr>
              <a:t> parameters to print the first or last </a:t>
            </a:r>
            <a:r>
              <a:rPr lang="en" sz="24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N</a:t>
            </a:r>
            <a:r>
              <a:rPr lang="en" sz="2400">
                <a:solidFill>
                  <a:schemeClr val="dk1"/>
                </a:solidFill>
              </a:rPr>
              <a:t> lines instead of the first or last 10 lines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32" name="Google Shape;23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nano &lt;file&gt;</a:t>
            </a:r>
            <a:r>
              <a:rPr lang="en">
                <a:solidFill>
                  <a:schemeClr val="dk2"/>
                </a:solidFill>
              </a:rPr>
              <a:t> and </a:t>
            </a:r>
            <a:r>
              <a:rPr lang="en">
                <a:solidFill>
                  <a:schemeClr val="dk2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gedit &lt;file&gt;</a:t>
            </a:r>
            <a:endParaRPr>
              <a:solidFill>
                <a:schemeClr val="dk2"/>
              </a:solidFill>
              <a:highlight>
                <a:srgbClr val="D9D9D9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Most-used text editors by Linux users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g</a:t>
            </a:r>
            <a:r>
              <a:rPr lang="en" sz="2400">
                <a:solidFill>
                  <a:srgbClr val="000000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edit</a:t>
            </a:r>
            <a:r>
              <a:rPr lang="en" sz="2400">
                <a:solidFill>
                  <a:srgbClr val="000000"/>
                </a:solidFill>
              </a:rPr>
              <a:t> is graphical, </a:t>
            </a:r>
            <a:r>
              <a:rPr lang="en" sz="2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nano</a:t>
            </a:r>
            <a:r>
              <a:rPr lang="en" sz="2400">
                <a:solidFill>
                  <a:srgbClr val="000000"/>
                </a:solidFill>
              </a:rPr>
              <a:t> stays inside terminal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Type up stuff up in the files here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You will edit config files through here (unless you like other editors </a:t>
            </a:r>
            <a:r>
              <a:rPr lang="en" sz="2400" strike="sngStrike">
                <a:solidFill>
                  <a:srgbClr val="000000"/>
                </a:solidFill>
              </a:rPr>
              <a:t>(SUBLIME TEXT)</a:t>
            </a:r>
            <a:r>
              <a:rPr lang="en" sz="2400">
                <a:solidFill>
                  <a:srgbClr val="000000"/>
                </a:solidFill>
              </a:rPr>
              <a:t>)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39" name="Google Shape;23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man &lt;command&gt;</a:t>
            </a:r>
            <a:endParaRPr>
              <a:solidFill>
                <a:schemeClr val="dk2"/>
              </a:solidFill>
              <a:highlight>
                <a:srgbClr val="D9D9D9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45" name="Google Shape;24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Manual pages/man pages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Tell you everything you need to know about a command</a:t>
            </a:r>
            <a:endParaRPr sz="24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It’s called documentation kids</a:t>
            </a:r>
            <a:endParaRPr sz="20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Lists out what the command does along with its options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May documents bugs and fixes, but don’t worry about that for now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46" name="Google Shape;24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apt-get and apt</a:t>
            </a:r>
            <a:endParaRPr/>
          </a:p>
        </p:txBody>
      </p:sp>
      <p:sp>
        <p:nvSpPr>
          <p:cNvPr id="252" name="Google Shape;25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Install packages</a:t>
            </a:r>
            <a:endParaRPr/>
          </a:p>
        </p:txBody>
      </p:sp>
      <p:sp>
        <p:nvSpPr>
          <p:cNvPr id="253" name="Google Shape;25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Some others if we have time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clear</a:t>
            </a:r>
            <a:r>
              <a:rPr lang="en" sz="2400">
                <a:solidFill>
                  <a:schemeClr val="dk1"/>
                </a:solidFill>
              </a:rPr>
              <a:t>- clears all the junk in your terminal so it looks clean :)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exit</a:t>
            </a:r>
            <a:r>
              <a:rPr lang="en" sz="2400">
                <a:solidFill>
                  <a:schemeClr val="dk1"/>
                </a:solidFill>
              </a:rPr>
              <a:t>- exits the terminal and closes it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shutdown</a:t>
            </a:r>
            <a:r>
              <a:rPr lang="en" sz="2400">
                <a:solidFill>
                  <a:schemeClr val="dk1"/>
                </a:solidFill>
              </a:rPr>
              <a:t>-</a:t>
            </a:r>
            <a:r>
              <a:rPr lang="en" sz="2400">
                <a:solidFill>
                  <a:schemeClr val="dk1"/>
                </a:solidFill>
              </a:rPr>
              <a:t> turns off the computer*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reboot</a:t>
            </a:r>
            <a:r>
              <a:rPr lang="en" sz="2400">
                <a:solidFill>
                  <a:schemeClr val="dk1"/>
                </a:solidFill>
              </a:rPr>
              <a:t>- restarts the computer*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*- Requires </a:t>
            </a:r>
            <a:r>
              <a:rPr lang="en" sz="24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sudo</a:t>
            </a:r>
            <a:r>
              <a:rPr lang="en" sz="2400">
                <a:solidFill>
                  <a:schemeClr val="dk1"/>
                </a:solidFill>
                <a:highlight>
                  <a:srgbClr val="D9D9D9"/>
                </a:highlight>
              </a:rPr>
              <a:t> </a:t>
            </a:r>
            <a:r>
              <a:rPr lang="en" sz="2400">
                <a:solidFill>
                  <a:schemeClr val="dk1"/>
                </a:solidFill>
              </a:rPr>
              <a:t>or </a:t>
            </a:r>
            <a:r>
              <a:rPr lang="en" sz="24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su</a:t>
            </a:r>
            <a:endParaRPr sz="2400">
              <a:solidFill>
                <a:schemeClr val="dk1"/>
              </a:solidFill>
              <a:highlight>
                <a:srgbClr val="D9D9D9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60" name="Google Shape;26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less &lt;file path&gt;</a:t>
            </a:r>
            <a:endParaRPr>
              <a:solidFill>
                <a:schemeClr val="dk2"/>
              </a:solidFill>
              <a:highlight>
                <a:srgbClr val="D9D9D9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66" name="Google Shape;26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Pipe output to this make it scrollable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Mostly used for viewing but can be used to edit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67" name="Google Shape;26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grep -rl --max-count=1 -- “-Cat Caro” /home/neville/</a:t>
            </a:r>
            <a:endParaRPr>
              <a:highlight>
                <a:srgbClr val="D9D9D9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068950" y="4236000"/>
            <a:ext cx="5006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Don’t worry about this just yet</a:t>
            </a:r>
            <a:endParaRPr sz="1900"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g</a:t>
            </a:r>
            <a:r>
              <a:rPr lang="en">
                <a:solidFill>
                  <a:schemeClr val="dk2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rep “search term” [filename or directory]</a:t>
            </a:r>
            <a:endParaRPr>
              <a:solidFill>
                <a:schemeClr val="dk2"/>
              </a:solidFill>
              <a:highlight>
                <a:srgbClr val="D9D9D9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73" name="Google Shape;27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Searches for terms in a file</a:t>
            </a:r>
            <a:endParaRPr sz="24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Returns lines in the file with the search term</a:t>
            </a:r>
            <a:endParaRPr sz="20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-r</a:t>
            </a:r>
            <a:r>
              <a:rPr lang="en" sz="2400">
                <a:solidFill>
                  <a:schemeClr val="dk1"/>
                </a:solidFill>
              </a:rPr>
              <a:t>- </a:t>
            </a:r>
            <a:r>
              <a:rPr lang="en" sz="2400">
                <a:solidFill>
                  <a:schemeClr val="dk1"/>
                </a:solidFill>
              </a:rPr>
              <a:t>read through directories for a file with the search term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-i</a:t>
            </a:r>
            <a:r>
              <a:rPr lang="en" sz="2400">
                <a:solidFill>
                  <a:schemeClr val="dk1"/>
                </a:solidFill>
              </a:rPr>
              <a:t>- </a:t>
            </a:r>
            <a:r>
              <a:rPr lang="en" sz="2400">
                <a:solidFill>
                  <a:schemeClr val="dk1"/>
                </a:solidFill>
              </a:rPr>
              <a:t>ignore case (upper/lower case doesn’t matter anymore!)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-v</a:t>
            </a:r>
            <a:r>
              <a:rPr lang="en" sz="2400">
                <a:solidFill>
                  <a:schemeClr val="dk1"/>
                </a:solidFill>
              </a:rPr>
              <a:t>- </a:t>
            </a:r>
            <a:r>
              <a:rPr lang="en" sz="2400">
                <a:solidFill>
                  <a:schemeClr val="dk1"/>
                </a:solidFill>
              </a:rPr>
              <a:t>invert match</a:t>
            </a:r>
            <a:endParaRPr sz="24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Basically outputs lines that DO NOT have the search term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74" name="Google Shape;27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Piping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Takes output of one command turn into input of another command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Very, very useful if you don’t want to run extra commands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Use the </a:t>
            </a:r>
            <a:r>
              <a:rPr lang="en" sz="24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|</a:t>
            </a:r>
            <a:r>
              <a:rPr lang="en" sz="2400">
                <a:solidFill>
                  <a:schemeClr val="dk1"/>
                </a:solidFill>
              </a:rPr>
              <a:t> character (under the backspace button) to signal shell to use this technique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Ex: </a:t>
            </a:r>
            <a:r>
              <a:rPr lang="en" sz="24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cat hello.txt | grep hello</a:t>
            </a:r>
            <a:endParaRPr sz="2400">
              <a:solidFill>
                <a:schemeClr val="dk1"/>
              </a:solidFill>
              <a:highlight>
                <a:srgbClr val="D9D9D9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 Mono"/>
              <a:buChar char="-"/>
            </a:pPr>
            <a:r>
              <a:rPr lang="en" sz="2400">
                <a:solidFill>
                  <a:schemeClr val="dk1"/>
                </a:solidFill>
              </a:rPr>
              <a:t>Ex: </a:t>
            </a:r>
            <a:r>
              <a:rPr lang="en" sz="24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find / | less</a:t>
            </a:r>
            <a:endParaRPr sz="2400">
              <a:solidFill>
                <a:schemeClr val="dk1"/>
              </a:solidFill>
              <a:highlight>
                <a:srgbClr val="D9D9D9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pic>
        <p:nvPicPr>
          <p:cNvPr id="281" name="Google Shape;28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8400" y="2885150"/>
            <a:ext cx="295275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&lt;cmd&gt; &lt;-p&lt;={}&gt; or--param&lt;={}&gt;&gt; &lt;--&gt; &lt;inputs&gt;</a:t>
            </a:r>
            <a:endParaRPr>
              <a:solidFill>
                <a:schemeClr val="dk2"/>
              </a:solidFill>
              <a:highlight>
                <a:srgbClr val="D9D9D9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cmd</a:t>
            </a:r>
            <a:r>
              <a:rPr lang="en" sz="2400">
                <a:solidFill>
                  <a:schemeClr val="dk1"/>
                </a:solidFill>
              </a:rPr>
              <a:t>- the command itself</a:t>
            </a:r>
            <a:endParaRPr sz="24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Could be </a:t>
            </a: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ls</a:t>
            </a:r>
            <a:r>
              <a:rPr lang="en" sz="2000">
                <a:solidFill>
                  <a:schemeClr val="dk1"/>
                </a:solidFill>
              </a:rPr>
              <a:t>, </a:t>
            </a: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cd</a:t>
            </a:r>
            <a:r>
              <a:rPr lang="en" sz="2000">
                <a:solidFill>
                  <a:schemeClr val="dk1"/>
                </a:solidFill>
              </a:rPr>
              <a:t>, </a:t>
            </a: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pwd</a:t>
            </a:r>
            <a:r>
              <a:rPr lang="en" sz="2000">
                <a:solidFill>
                  <a:schemeClr val="dk1"/>
                </a:solidFill>
              </a:rPr>
              <a:t>, </a:t>
            </a: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nano</a:t>
            </a:r>
            <a:r>
              <a:rPr lang="en" sz="2000">
                <a:solidFill>
                  <a:schemeClr val="dk1"/>
                </a:solidFill>
              </a:rPr>
              <a:t>, </a:t>
            </a: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sudo</a:t>
            </a:r>
            <a:r>
              <a:rPr lang="en" sz="2000">
                <a:solidFill>
                  <a:schemeClr val="dk1"/>
                </a:solidFill>
              </a:rPr>
              <a:t>, </a:t>
            </a: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sublime_text</a:t>
            </a:r>
            <a:r>
              <a:rPr lang="en" sz="2000">
                <a:solidFill>
                  <a:schemeClr val="dk1"/>
                </a:solidFill>
              </a:rPr>
              <a:t>, etc.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Refers to the actual command run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Can also be a filepath, e.g. </a:t>
            </a: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/usr/bin/ls</a:t>
            </a:r>
            <a:endParaRPr sz="2000">
              <a:solidFill>
                <a:schemeClr val="dk1"/>
              </a:solidFill>
              <a:highlight>
                <a:srgbClr val="D9D9D9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&lt;cmd&gt; &lt;-p&lt;={}&gt; or--param&lt;={}&gt;&gt; &lt;--&gt; &lt;inputs&gt;</a:t>
            </a:r>
            <a:endParaRPr>
              <a:solidFill>
                <a:schemeClr val="dk2"/>
              </a:solidFill>
              <a:highlight>
                <a:srgbClr val="D9D9D9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-p</a:t>
            </a:r>
            <a:r>
              <a:rPr lang="en" sz="2400">
                <a:solidFill>
                  <a:schemeClr val="dk1"/>
                </a:solidFill>
              </a:rPr>
              <a:t> and </a:t>
            </a:r>
            <a:r>
              <a:rPr lang="en" sz="24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--param</a:t>
            </a:r>
            <a:r>
              <a:rPr lang="en" sz="2400">
                <a:solidFill>
                  <a:schemeClr val="dk1"/>
                </a:solidFill>
              </a:rPr>
              <a:t>: parameters passed into the command</a:t>
            </a:r>
            <a:endParaRPr sz="24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e.g. </a:t>
            </a: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-r</a:t>
            </a:r>
            <a:r>
              <a:rPr lang="en" sz="2000">
                <a:solidFill>
                  <a:schemeClr val="dk1"/>
                </a:solidFill>
              </a:rPr>
              <a:t>, </a:t>
            </a: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-l</a:t>
            </a:r>
            <a:r>
              <a:rPr lang="en" sz="2000">
                <a:solidFill>
                  <a:schemeClr val="dk1"/>
                </a:solidFill>
              </a:rPr>
              <a:t>, </a:t>
            </a: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--ignore-case</a:t>
            </a:r>
            <a:r>
              <a:rPr lang="en" sz="2000">
                <a:solidFill>
                  <a:schemeClr val="dk1"/>
                </a:solidFill>
              </a:rPr>
              <a:t>, </a:t>
            </a: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--num-lines=4</a:t>
            </a:r>
            <a:r>
              <a:rPr lang="en" sz="2000">
                <a:solidFill>
                  <a:schemeClr val="dk1"/>
                </a:solidFill>
              </a:rPr>
              <a:t>, etc.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“</a:t>
            </a: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-</a:t>
            </a:r>
            <a:r>
              <a:rPr lang="en" sz="2000">
                <a:solidFill>
                  <a:schemeClr val="dk1"/>
                </a:solidFill>
              </a:rPr>
              <a:t>” can combine multiple params (e.g. </a:t>
            </a: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-qv</a:t>
            </a:r>
            <a:r>
              <a:rPr lang="en" sz="2000">
                <a:solidFill>
                  <a:schemeClr val="dk1"/>
                </a:solidFill>
              </a:rPr>
              <a:t> is equivalent to </a:t>
            </a: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-q -v</a:t>
            </a:r>
            <a:r>
              <a:rPr lang="en" sz="2000">
                <a:solidFill>
                  <a:schemeClr val="dk1"/>
                </a:solidFill>
              </a:rPr>
              <a:t>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Modify the way the command runs</a:t>
            </a:r>
            <a:endParaRPr sz="20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Might make it run recursively or silently or similar</a:t>
            </a:r>
            <a:endParaRPr sz="16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=</a:t>
            </a:r>
            <a:r>
              <a:rPr lang="en" sz="2000">
                <a:solidFill>
                  <a:schemeClr val="dk1"/>
                </a:solidFill>
              </a:rPr>
              <a:t> allows an argument to the parameter, e.g. </a:t>
            </a: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--num-lines=4</a:t>
            </a:r>
            <a:endParaRPr sz="2000">
              <a:solidFill>
                <a:schemeClr val="dk1"/>
              </a:solidFill>
              <a:highlight>
                <a:srgbClr val="D9D9D9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 Mono"/>
              <a:buChar char="-"/>
            </a:pP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--</a:t>
            </a:r>
            <a:r>
              <a:rPr lang="en" sz="2000">
                <a:solidFill>
                  <a:schemeClr val="dk1"/>
                </a:solidFill>
              </a:rPr>
              <a:t> is for long form parameters: e.g. </a:t>
            </a: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--extract</a:t>
            </a:r>
            <a:r>
              <a:rPr lang="en" sz="2000">
                <a:solidFill>
                  <a:schemeClr val="dk1"/>
                </a:solidFill>
              </a:rPr>
              <a:t> instead of </a:t>
            </a: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-x</a:t>
            </a:r>
            <a:endParaRPr sz="2000">
              <a:solidFill>
                <a:schemeClr val="dk1"/>
              </a:solidFill>
              <a:highlight>
                <a:srgbClr val="D9D9D9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These can not be merged like the short form parameters can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&lt;cmd&gt; &lt;-p&lt;={}&gt; or--param&lt;={}&gt;&gt; &lt;--&gt; &lt;inputs&gt;</a:t>
            </a:r>
            <a:endParaRPr>
              <a:solidFill>
                <a:schemeClr val="dk2"/>
              </a:solidFill>
              <a:highlight>
                <a:srgbClr val="D9D9D9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--</a:t>
            </a:r>
            <a:r>
              <a:rPr lang="en" sz="2400">
                <a:solidFill>
                  <a:schemeClr val="dk1"/>
                </a:solidFill>
              </a:rPr>
              <a:t> - </a:t>
            </a:r>
            <a:r>
              <a:rPr lang="en" sz="2400">
                <a:solidFill>
                  <a:schemeClr val="dk1"/>
                </a:solidFill>
              </a:rPr>
              <a:t>Separates</a:t>
            </a:r>
            <a:r>
              <a:rPr lang="en" sz="2400">
                <a:solidFill>
                  <a:schemeClr val="dk1"/>
                </a:solidFill>
              </a:rPr>
              <a:t> the parameters from the input</a:t>
            </a:r>
            <a:endParaRPr sz="24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That’s it, that’s the slide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&lt;cmd&gt; &lt;-p&lt;={}&gt; or--param&lt;={}&gt;&gt; &lt;--&gt; &lt;inputs&gt;</a:t>
            </a:r>
            <a:endParaRPr>
              <a:solidFill>
                <a:schemeClr val="dk2"/>
              </a:solidFill>
              <a:highlight>
                <a:srgbClr val="D9D9D9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inputs- the input to the actual command</a:t>
            </a:r>
            <a:endParaRPr sz="24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This is what the command actually uses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Input can be a file path, string, number, etc.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These are the same types that apply to an argument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&lt;cmd&gt; &lt;-p&lt;={}&gt; or--param&lt;={}&gt;&gt; &lt;--&gt; &lt;inputs&gt;</a:t>
            </a:r>
            <a:endParaRPr>
              <a:solidFill>
                <a:schemeClr val="dk2"/>
              </a:solidFill>
              <a:highlight>
                <a:srgbClr val="D9D9D9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Command is obviously necessary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Some commands might not use parameters at all, some require them</a:t>
            </a:r>
            <a:endParaRPr sz="24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 Mono"/>
              <a:buChar char="-"/>
            </a:pP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ls</a:t>
            </a:r>
            <a:r>
              <a:rPr lang="en" sz="2000">
                <a:solidFill>
                  <a:schemeClr val="dk1"/>
                </a:solidFill>
              </a:rPr>
              <a:t> can run without parameters, </a:t>
            </a: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tar</a:t>
            </a:r>
            <a:r>
              <a:rPr lang="en" sz="2000">
                <a:solidFill>
                  <a:schemeClr val="dk1"/>
                </a:solidFill>
              </a:rPr>
              <a:t> doesn’t do much without them</a:t>
            </a:r>
            <a:endParaRPr sz="20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Not all parameters require arguments</a:t>
            </a:r>
            <a:endParaRPr sz="24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ls</a:t>
            </a:r>
            <a:r>
              <a:rPr lang="en" sz="2000">
                <a:solidFill>
                  <a:schemeClr val="dk1"/>
                </a:solidFill>
              </a:rPr>
              <a:t>’s </a:t>
            </a: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-h</a:t>
            </a:r>
            <a:r>
              <a:rPr lang="en" sz="2000">
                <a:solidFill>
                  <a:schemeClr val="dk1"/>
                </a:solidFill>
              </a:rPr>
              <a:t> doesn’t need an option, </a:t>
            </a: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head</a:t>
            </a:r>
            <a:r>
              <a:rPr lang="en" sz="2000">
                <a:solidFill>
                  <a:schemeClr val="dk1"/>
                </a:solidFill>
              </a:rPr>
              <a:t>’s </a:t>
            </a: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-n</a:t>
            </a:r>
            <a:r>
              <a:rPr lang="en" sz="2000">
                <a:solidFill>
                  <a:schemeClr val="dk1"/>
                </a:solidFill>
              </a:rPr>
              <a:t> does</a:t>
            </a:r>
            <a:endParaRPr sz="20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--</a:t>
            </a:r>
            <a:r>
              <a:rPr lang="en" sz="2400">
                <a:solidFill>
                  <a:schemeClr val="dk1"/>
                </a:solidFill>
              </a:rPr>
              <a:t> is optional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