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5143500" cx="9144000"/>
  <p:notesSz cx="6858000" cy="9144000"/>
  <p:embeddedFontLst>
    <p:embeddedFont>
      <p:font typeface="Roboto"/>
      <p:regular r:id="rId32"/>
      <p:bold r:id="rId33"/>
      <p:italic r:id="rId34"/>
      <p:boldItalic r:id="rId35"/>
    </p:embeddedFont>
    <p:embeddedFont>
      <p:font typeface="Montserrat"/>
      <p:regular r:id="rId36"/>
      <p:bold r:id="rId37"/>
      <p:italic r:id="rId38"/>
      <p:boldItalic r:id="rId39"/>
    </p:embeddedFont>
    <p:embeddedFont>
      <p:font typeface="Montserrat Light"/>
      <p:regular r:id="rId40"/>
      <p:bold r:id="rId41"/>
      <p:italic r:id="rId42"/>
      <p:boldItalic r:id="rId43"/>
    </p:embeddedFont>
    <p:embeddedFont>
      <p:font typeface="Montserrat ExtraBold"/>
      <p:bold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Light-regular.fntdata"/><Relationship Id="rId20" Type="http://schemas.openxmlformats.org/officeDocument/2006/relationships/slide" Target="slides/slide16.xml"/><Relationship Id="rId42" Type="http://schemas.openxmlformats.org/officeDocument/2006/relationships/font" Target="fonts/MontserratLight-italic.fntdata"/><Relationship Id="rId41" Type="http://schemas.openxmlformats.org/officeDocument/2006/relationships/font" Target="fonts/MontserratLight-bold.fntdata"/><Relationship Id="rId22" Type="http://schemas.openxmlformats.org/officeDocument/2006/relationships/slide" Target="slides/slide18.xml"/><Relationship Id="rId44" Type="http://schemas.openxmlformats.org/officeDocument/2006/relationships/font" Target="fonts/MontserratExtraBold-bold.fntdata"/><Relationship Id="rId21" Type="http://schemas.openxmlformats.org/officeDocument/2006/relationships/slide" Target="slides/slide17.xml"/><Relationship Id="rId43" Type="http://schemas.openxmlformats.org/officeDocument/2006/relationships/font" Target="fonts/MontserratLight-boldItalic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45" Type="http://schemas.openxmlformats.org/officeDocument/2006/relationships/font" Target="fonts/MontserratExtraBold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Roboto-bold.fntdata"/><Relationship Id="rId10" Type="http://schemas.openxmlformats.org/officeDocument/2006/relationships/slide" Target="slides/slide6.xml"/><Relationship Id="rId32" Type="http://schemas.openxmlformats.org/officeDocument/2006/relationships/font" Target="fonts/Roboto-regular.fntdata"/><Relationship Id="rId13" Type="http://schemas.openxmlformats.org/officeDocument/2006/relationships/slide" Target="slides/slide9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8.xml"/><Relationship Id="rId34" Type="http://schemas.openxmlformats.org/officeDocument/2006/relationships/font" Target="fonts/Roboto-italic.fntdata"/><Relationship Id="rId15" Type="http://schemas.openxmlformats.org/officeDocument/2006/relationships/slide" Target="slides/slide11.xml"/><Relationship Id="rId37" Type="http://schemas.openxmlformats.org/officeDocument/2006/relationships/font" Target="fonts/Montserrat-bold.fntdata"/><Relationship Id="rId14" Type="http://schemas.openxmlformats.org/officeDocument/2006/relationships/slide" Target="slides/slide10.xml"/><Relationship Id="rId36" Type="http://schemas.openxmlformats.org/officeDocument/2006/relationships/font" Target="fonts/Montserrat-regular.fntdata"/><Relationship Id="rId17" Type="http://schemas.openxmlformats.org/officeDocument/2006/relationships/slide" Target="slides/slide13.xml"/><Relationship Id="rId39" Type="http://schemas.openxmlformats.org/officeDocument/2006/relationships/font" Target="fonts/Montserrat-boldItalic.fntdata"/><Relationship Id="rId16" Type="http://schemas.openxmlformats.org/officeDocument/2006/relationships/slide" Target="slides/slide12.xml"/><Relationship Id="rId38" Type="http://schemas.openxmlformats.org/officeDocument/2006/relationships/font" Target="fonts/Montserrat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medium.com/@Imesha94/enabling-public-key-ssh-authentication-on-your-vps-fe5bfbf94822" TargetMode="Externa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15d03bb08_0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15d03bb0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457aa3955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457aa39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4a61b8700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4a61b870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4a61b8700_1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4a61b8700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https://medium.com/@Imesha94/enabling-public-key-ssh-authentication-on-your-vps-fe5bfbf94822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4a61b8700_1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4a61b8700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4a61b8700_1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4a61b8700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 talk about why these should not exist on the system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4a61b8700_1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4a61b8700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4a61b8700_1_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4a61b8700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 talk about why these should not exist on the system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4a61b8700_1_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4a61b8700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Bypassing of proper </a:t>
            </a:r>
            <a:r>
              <a:rPr lang="en"/>
              <a:t>authentication</a:t>
            </a:r>
            <a:r>
              <a:rPr lang="en"/>
              <a:t> steps 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457aa3955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6457aa395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to password authentication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505050"/>
                </a:solidFill>
                <a:latin typeface="Roboto"/>
                <a:ea typeface="Roboto"/>
                <a:cs typeface="Roboto"/>
                <a:sym typeface="Roboto"/>
              </a:rPr>
              <a:t>Because the key pair is mathematically related, whatever is encrypted with a Public Key may only be decrypted by its corresponding Private Key and vice versa.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6457aa3955_0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6457aa395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~/.ssh/authorized_keys → specifies the SSH keys that can be used for logging into the user account for which the file is configured 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6457aa3955_0_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6457aa395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default the keys will be stored in ~/.ssh directory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64a61b8691_1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64a61b8691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64a61b8691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64a61b869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6457aa3955_0_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6457aa395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15d03bb08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15d03bb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15d03bb08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15d03bb0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15d03bb08_0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15d03bb0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6"/>
            <a:ext cx="91440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2302050" y="1223200"/>
            <a:ext cx="4539900" cy="2697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" name="Google Shape;5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BLANK_1">
    <p:bg>
      <p:bgPr>
        <a:solidFill>
          <a:srgbClr val="000000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7" name="Google Shape;57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gradFill>
          <a:gsLst>
            <a:gs pos="0">
              <a:srgbClr val="4050E5"/>
            </a:gs>
            <a:gs pos="100000">
              <a:srgbClr val="C833FF"/>
            </a:gs>
          </a:gsLst>
          <a:lin ang="5400700" scaled="0"/>
        </a:gra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6"/>
            <a:ext cx="91440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ctrTitle"/>
          </p:nvPr>
        </p:nvSpPr>
        <p:spPr>
          <a:xfrm>
            <a:off x="2438550" y="1811950"/>
            <a:ext cx="42669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2438550" y="2840054"/>
            <a:ext cx="4266900" cy="7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rgbClr val="FF8700"/>
            </a:gs>
            <a:gs pos="100000">
              <a:srgbClr val="FFD900"/>
            </a:gs>
          </a:gsLst>
          <a:lin ang="5400700" scaled="0"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6"/>
            <a:ext cx="9144000" cy="51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370425" y="1780800"/>
            <a:ext cx="4403100" cy="194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200"/>
              <a:buChar char="◦"/>
              <a:defRPr i="1">
                <a:solidFill>
                  <a:schemeClr val="lt1"/>
                </a:solidFill>
              </a:defRPr>
            </a:lvl1pPr>
            <a:lvl2pPr indent="-368300" lvl="1" marL="914400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◦"/>
              <a:defRPr i="1">
                <a:solidFill>
                  <a:schemeClr val="lt1"/>
                </a:solidFill>
              </a:defRPr>
            </a:lvl2pPr>
            <a:lvl3pPr indent="-368300" lvl="2" marL="1371600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◦"/>
              <a:defRPr i="1">
                <a:solidFill>
                  <a:schemeClr val="lt1"/>
                </a:solidFill>
              </a:defRPr>
            </a:lvl3pPr>
            <a:lvl4pPr indent="-368300" lvl="3" marL="1828800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◦"/>
              <a:defRPr i="1">
                <a:solidFill>
                  <a:schemeClr val="lt1"/>
                </a:solidFill>
              </a:defRPr>
            </a:lvl4pPr>
            <a:lvl5pPr indent="-368300" lvl="4" marL="2286000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◦"/>
              <a:defRPr i="1">
                <a:solidFill>
                  <a:schemeClr val="lt1"/>
                </a:solidFill>
              </a:defRPr>
            </a:lvl5pPr>
            <a:lvl6pPr indent="-368300" lvl="5" marL="2743200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◦"/>
              <a:defRPr i="1">
                <a:solidFill>
                  <a:schemeClr val="lt1"/>
                </a:solidFill>
              </a:defRPr>
            </a:lvl6pPr>
            <a:lvl7pPr indent="-368300" lvl="6" marL="3200400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◦"/>
              <a:defRPr i="1">
                <a:solidFill>
                  <a:schemeClr val="lt1"/>
                </a:solidFill>
              </a:defRPr>
            </a:lvl7pPr>
            <a:lvl8pPr indent="-368300" lvl="7" marL="3657600" rtl="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◦"/>
              <a:defRPr i="1">
                <a:solidFill>
                  <a:schemeClr val="lt1"/>
                </a:solidFill>
              </a:defRPr>
            </a:lvl8pPr>
            <a:lvl9pPr indent="-368300" lvl="8" marL="4114800" algn="ctr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2200"/>
              <a:buChar char="◦"/>
              <a:defRPr i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/>
        </p:nvSpPr>
        <p:spPr>
          <a:xfrm>
            <a:off x="3593400" y="1162369"/>
            <a:ext cx="1957200" cy="6537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rgbClr val="000000">
                <a:alpha val="2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b="1" sz="7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◦"/>
              <a:defRPr/>
            </a:lvl1pPr>
            <a:lvl2pPr indent="-368300" lvl="1" marL="9144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2pPr>
            <a:lvl3pPr indent="-368300" lvl="2" marL="13716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3pPr>
            <a:lvl4pPr indent="-368300" lvl="3" marL="18288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4pPr>
            <a:lvl5pPr indent="-368300" lvl="4" marL="22860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5pPr>
            <a:lvl6pPr indent="-368300" lvl="5" marL="27432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6pPr>
            <a:lvl7pPr indent="-368300" lvl="6" marL="32004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7pPr>
            <a:lvl8pPr indent="-368300" lvl="7" marL="365760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8pPr>
            <a:lvl9pPr indent="-368300" lvl="8" marL="4114800">
              <a:spcBef>
                <a:spcPts val="1000"/>
              </a:spcBef>
              <a:spcAft>
                <a:spcPts val="1000"/>
              </a:spcAft>
              <a:buSzPts val="2200"/>
              <a:buChar char="◦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_AND_BODY_1">
    <p:bg>
      <p:bgPr>
        <a:gradFill>
          <a:gsLst>
            <a:gs pos="0">
              <a:srgbClr val="8790B9"/>
            </a:gs>
            <a:gs pos="100000">
              <a:srgbClr val="D4ECFF"/>
            </a:gs>
          </a:gsLst>
          <a:lin ang="5400700" scaled="0"/>
        </a:gra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/>
          <p:nvPr>
            <p:ph type="title"/>
          </p:nvPr>
        </p:nvSpPr>
        <p:spPr>
          <a:xfrm>
            <a:off x="699000" y="790150"/>
            <a:ext cx="3494700" cy="828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699000" y="1770225"/>
            <a:ext cx="3494700" cy="258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rtl="0">
              <a:spcBef>
                <a:spcPts val="600"/>
              </a:spcBef>
              <a:spcAft>
                <a:spcPts val="0"/>
              </a:spcAft>
              <a:buSzPts val="2200"/>
              <a:buChar char="◦"/>
              <a:defRPr/>
            </a:lvl1pPr>
            <a:lvl2pPr indent="-368300" lvl="1" marL="9144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2pPr>
            <a:lvl3pPr indent="-368300" lvl="2" marL="13716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3pPr>
            <a:lvl4pPr indent="-368300" lvl="3" marL="18288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4pPr>
            <a:lvl5pPr indent="-368300" lvl="4" marL="22860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5pPr>
            <a:lvl6pPr indent="-368300" lvl="5" marL="27432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6pPr>
            <a:lvl7pPr indent="-368300" lvl="6" marL="32004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7pPr>
            <a:lvl8pPr indent="-368300" lvl="7" marL="3657600" rtl="0">
              <a:spcBef>
                <a:spcPts val="1000"/>
              </a:spcBef>
              <a:spcAft>
                <a:spcPts val="0"/>
              </a:spcAft>
              <a:buSzPts val="2200"/>
              <a:buChar char="◦"/>
              <a:defRPr/>
            </a:lvl8pPr>
            <a:lvl9pPr indent="-368300" lvl="8" marL="4114800" rtl="0">
              <a:spcBef>
                <a:spcPts val="1000"/>
              </a:spcBef>
              <a:spcAft>
                <a:spcPts val="1000"/>
              </a:spcAft>
              <a:buSzPts val="2200"/>
              <a:buChar char="◦"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700" scaled="0"/>
        </a:gra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7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844325" y="805325"/>
            <a:ext cx="2250300" cy="354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indent="-342900" lvl="2" marL="13716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indent="-342900" lvl="3" marL="18288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indent="-342900" lvl="4" marL="22860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indent="-342900" lvl="5" marL="27432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indent="-342900" lvl="6" marL="32004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indent="-342900" lvl="7" marL="36576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indent="-342900" lvl="8" marL="41148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/>
        </p:txBody>
      </p:sp>
      <p:sp>
        <p:nvSpPr>
          <p:cNvPr id="35" name="Google Shape;35;p7"/>
          <p:cNvSpPr txBox="1"/>
          <p:nvPr>
            <p:ph idx="2" type="body"/>
          </p:nvPr>
        </p:nvSpPr>
        <p:spPr>
          <a:xfrm>
            <a:off x="6436624" y="805325"/>
            <a:ext cx="2250300" cy="354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indent="-342900" lvl="2" marL="13716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indent="-342900" lvl="3" marL="18288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indent="-342900" lvl="4" marL="22860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indent="-342900" lvl="5" marL="27432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indent="-342900" lvl="6" marL="32004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indent="-342900" lvl="7" marL="36576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indent="-342900" lvl="8" marL="41148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8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" type="body"/>
          </p:nvPr>
        </p:nvSpPr>
        <p:spPr>
          <a:xfrm>
            <a:off x="3844325" y="797725"/>
            <a:ext cx="1481700" cy="354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◦"/>
              <a:defRPr sz="1400"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41" name="Google Shape;41;p8"/>
          <p:cNvSpPr txBox="1"/>
          <p:nvPr>
            <p:ph idx="2" type="body"/>
          </p:nvPr>
        </p:nvSpPr>
        <p:spPr>
          <a:xfrm>
            <a:off x="5524777" y="797725"/>
            <a:ext cx="1481700" cy="354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◦"/>
              <a:defRPr sz="1400"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42" name="Google Shape;42;p8"/>
          <p:cNvSpPr txBox="1"/>
          <p:nvPr>
            <p:ph idx="3" type="body"/>
          </p:nvPr>
        </p:nvSpPr>
        <p:spPr>
          <a:xfrm>
            <a:off x="7205229" y="797725"/>
            <a:ext cx="1481700" cy="354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◦"/>
              <a:defRPr sz="1400"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gradFill>
          <a:gsLst>
            <a:gs pos="0">
              <a:srgbClr val="FF8700"/>
            </a:gs>
            <a:gs pos="100000">
              <a:srgbClr val="FFD900"/>
            </a:gs>
          </a:gsLst>
          <a:lin ang="5400700" scaled="0"/>
        </a:gra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gradFill>
          <a:gsLst>
            <a:gs pos="0">
              <a:srgbClr val="8790B9"/>
            </a:gs>
            <a:gs pos="100000">
              <a:srgbClr val="D4ECFF"/>
            </a:gs>
          </a:gsLst>
          <a:lin ang="5400700" scaled="0"/>
        </a:gra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457200" y="534577"/>
            <a:ext cx="82296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100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rgbClr val="3C78D8"/>
            </a:gs>
            <a:gs pos="100000">
              <a:srgbClr val="00FFFF"/>
            </a:gs>
          </a:gsLst>
          <a:lin ang="54007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rgbClr val="000000">
                <a:alpha val="2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 ExtraBold"/>
              <a:buNone/>
              <a:defRPr sz="26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683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683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683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683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3683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683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3683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3683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3683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200"/>
              <a:buFont typeface="Montserrat Light"/>
              <a:buChar char="◦"/>
              <a:defRPr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snailbook.com/faq/ssh-1-vs-2.auto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302050" y="1223200"/>
            <a:ext cx="4539900" cy="2697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SSH Overview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700" scaled="0"/>
        </a:gra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356525" y="877650"/>
            <a:ext cx="3384900" cy="354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How?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/etc/ssh/sshd_config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/>
              <a:t>Default value</a:t>
            </a:r>
            <a:r>
              <a:rPr lang="en"/>
              <a:t>: none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/>
              <a:t> Add:</a:t>
            </a:r>
            <a:endParaRPr i="1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Montserrat"/>
              <a:buChar char="◦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AllowUsers </a:t>
            </a:r>
            <a:r>
              <a:rPr i="1" lang="en"/>
              <a:t>user1 user2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◦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DenyUsers </a:t>
            </a:r>
            <a:r>
              <a:rPr i="1" lang="en"/>
              <a:t>user1 user2</a:t>
            </a:r>
            <a:endParaRPr i="1"/>
          </a:p>
        </p:txBody>
      </p:sp>
      <p:sp>
        <p:nvSpPr>
          <p:cNvPr id="130" name="Google Shape;130;p22"/>
          <p:cNvSpPr txBox="1"/>
          <p:nvPr>
            <p:ph type="title"/>
          </p:nvPr>
        </p:nvSpPr>
        <p:spPr>
          <a:xfrm>
            <a:off x="546600" y="987900"/>
            <a:ext cx="28218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Allow/Deny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Users</a:t>
            </a:r>
            <a:endParaRPr sz="2500"/>
          </a:p>
        </p:txBody>
      </p:sp>
      <p:sp>
        <p:nvSpPr>
          <p:cNvPr id="131" name="Google Shape;131;p22"/>
          <p:cNvSpPr txBox="1"/>
          <p:nvPr>
            <p:ph idx="2" type="body"/>
          </p:nvPr>
        </p:nvSpPr>
        <p:spPr>
          <a:xfrm>
            <a:off x="6893825" y="729125"/>
            <a:ext cx="2270700" cy="354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Why?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To restrict or grant access to certain users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By default all users are allowed</a:t>
            </a:r>
            <a:endParaRPr/>
          </a:p>
        </p:txBody>
      </p:sp>
      <p:sp>
        <p:nvSpPr>
          <p:cNvPr id="132" name="Google Shape;132;p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Port #</a:t>
            </a:r>
            <a:endParaRPr/>
          </a:p>
        </p:txBody>
      </p:sp>
      <p:sp>
        <p:nvSpPr>
          <p:cNvPr id="138" name="Google Shape;138;p2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3695025" y="683100"/>
            <a:ext cx="3306000" cy="354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How?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/etc/ssh/sshd_config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/>
              <a:t>Default value</a:t>
            </a:r>
            <a:r>
              <a:rPr lang="en"/>
              <a:t>: 22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/>
              <a:t> Modify:</a:t>
            </a:r>
            <a:endParaRPr i="1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◦"/>
            </a:pPr>
            <a:r>
              <a:rPr lang="en"/>
              <a:t>Port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[#]</a:t>
            </a:r>
            <a:endParaRPr/>
          </a:p>
        </p:txBody>
      </p:sp>
      <p:sp>
        <p:nvSpPr>
          <p:cNvPr id="140" name="Google Shape;140;p23"/>
          <p:cNvSpPr txBox="1"/>
          <p:nvPr>
            <p:ph idx="2" type="body"/>
          </p:nvPr>
        </p:nvSpPr>
        <p:spPr>
          <a:xfrm>
            <a:off x="6467625" y="1238375"/>
            <a:ext cx="2434500" cy="2646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Why?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Setting SSH to listen on another port number will make it harder for hackers to attempt to breach your server</a:t>
            </a:r>
            <a:endParaRPr sz="14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700" scaled="0"/>
        </a:gra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3233575" y="877650"/>
            <a:ext cx="3455700" cy="354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How?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/etc/ssh/sshd_config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/>
              <a:t>Default value</a:t>
            </a:r>
            <a:r>
              <a:rPr lang="en"/>
              <a:t>: none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/>
              <a:t> Add:</a:t>
            </a:r>
            <a:endParaRPr i="1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Montserrat"/>
              <a:buChar char="◦"/>
            </a:pPr>
            <a:r>
              <a:rPr lang="en"/>
              <a:t>PermitUserEnvironment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no</a:t>
            </a:r>
            <a:endParaRPr b="1" i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24"/>
          <p:cNvSpPr txBox="1"/>
          <p:nvPr>
            <p:ph type="title"/>
          </p:nvPr>
        </p:nvSpPr>
        <p:spPr>
          <a:xfrm>
            <a:off x="582125" y="984150"/>
            <a:ext cx="28218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User Environment Processing</a:t>
            </a:r>
            <a:endParaRPr sz="2500"/>
          </a:p>
        </p:txBody>
      </p:sp>
      <p:sp>
        <p:nvSpPr>
          <p:cNvPr id="147" name="Google Shape;147;p24"/>
          <p:cNvSpPr txBox="1"/>
          <p:nvPr>
            <p:ph idx="2" type="body"/>
          </p:nvPr>
        </p:nvSpPr>
        <p:spPr>
          <a:xfrm>
            <a:off x="6741425" y="1186325"/>
            <a:ext cx="2270700" cy="354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Why?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May enable users to bypass access restrictions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Can edit environmental variables to point to unwanted files or command</a:t>
            </a:r>
            <a:endParaRPr/>
          </a:p>
        </p:txBody>
      </p:sp>
      <p:sp>
        <p:nvSpPr>
          <p:cNvPr id="148" name="Google Shape;148;p2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557275" y="911700"/>
            <a:ext cx="27540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Public Key Authentication</a:t>
            </a:r>
            <a:endParaRPr sz="2300"/>
          </a:p>
        </p:txBody>
      </p:sp>
      <p:sp>
        <p:nvSpPr>
          <p:cNvPr id="154" name="Google Shape;154;p2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3390225" y="683100"/>
            <a:ext cx="3306000" cy="354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How?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/etc/ssh/sshd_config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/>
              <a:t>Default value</a:t>
            </a:r>
            <a:r>
              <a:rPr lang="en"/>
              <a:t>: yes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/>
              <a:t> Modify:</a:t>
            </a:r>
            <a:endParaRPr i="1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◦"/>
            </a:pPr>
            <a:r>
              <a:rPr lang="en"/>
              <a:t>PubkeyAuthentication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yes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25"/>
          <p:cNvSpPr txBox="1"/>
          <p:nvPr>
            <p:ph idx="2" type="body"/>
          </p:nvPr>
        </p:nvSpPr>
        <p:spPr>
          <a:xfrm>
            <a:off x="6620025" y="1314575"/>
            <a:ext cx="2434500" cy="2646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Why?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To generate a key pair (a private key and a public key) in order to make SSH login more secure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Recommended over password authentication.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700" scaled="0"/>
        </a:gra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3233575" y="877650"/>
            <a:ext cx="3455700" cy="354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How?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/etc/ssh/sshd_config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/>
              <a:t>Default value</a:t>
            </a:r>
            <a:r>
              <a:rPr lang="en"/>
              <a:t>: none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/>
              <a:t> Add:</a:t>
            </a:r>
            <a:endParaRPr i="1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Montserrat"/>
              <a:buChar char="◦"/>
            </a:pPr>
            <a:r>
              <a:rPr lang="en"/>
              <a:t>MaxAuthTries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i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Google Shape;162;p26"/>
          <p:cNvSpPr txBox="1"/>
          <p:nvPr>
            <p:ph type="title"/>
          </p:nvPr>
        </p:nvSpPr>
        <p:spPr>
          <a:xfrm>
            <a:off x="582125" y="984150"/>
            <a:ext cx="28218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Limiting Auth Attempts</a:t>
            </a:r>
            <a:endParaRPr sz="2500"/>
          </a:p>
        </p:txBody>
      </p:sp>
      <p:sp>
        <p:nvSpPr>
          <p:cNvPr id="163" name="Google Shape;163;p26"/>
          <p:cNvSpPr txBox="1"/>
          <p:nvPr>
            <p:ph idx="2" type="body"/>
          </p:nvPr>
        </p:nvSpPr>
        <p:spPr>
          <a:xfrm>
            <a:off x="6741425" y="576725"/>
            <a:ext cx="2270700" cy="354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Why?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Limits the number of auth failures per connection</a:t>
            </a:r>
            <a:endParaRPr/>
          </a:p>
        </p:txBody>
      </p:sp>
      <p:sp>
        <p:nvSpPr>
          <p:cNvPr id="164" name="Google Shape;164;p2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559200" y="911700"/>
            <a:ext cx="24345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Host Based Authentication</a:t>
            </a:r>
            <a:endParaRPr sz="2300"/>
          </a:p>
        </p:txBody>
      </p:sp>
      <p:sp>
        <p:nvSpPr>
          <p:cNvPr id="170" name="Google Shape;170;p2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3352800" y="987900"/>
            <a:ext cx="3572100" cy="354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How?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/etc/ssh/sshd_config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/>
              <a:t>Default value</a:t>
            </a:r>
            <a:r>
              <a:rPr lang="en"/>
              <a:t>: no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/>
              <a:t> Modify:</a:t>
            </a:r>
            <a:endParaRPr i="1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◦"/>
            </a:pPr>
            <a:r>
              <a:rPr lang="en"/>
              <a:t>HostbasedAuthentication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27"/>
          <p:cNvSpPr txBox="1"/>
          <p:nvPr>
            <p:ph idx="2" type="body"/>
          </p:nvPr>
        </p:nvSpPr>
        <p:spPr>
          <a:xfrm>
            <a:off x="6902425" y="1390775"/>
            <a:ext cx="2127000" cy="2646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Why?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Specifies if authentication is allowed through trusted hosts via the user of </a:t>
            </a:r>
            <a:r>
              <a:rPr lang="en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.rhosts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, or </a:t>
            </a:r>
            <a:r>
              <a:rPr lang="en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/etc/hosts.equiv</a:t>
            </a:r>
            <a:endParaRPr>
              <a:solidFill>
                <a:srgbClr val="E06666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.rhost file</a:t>
            </a:r>
            <a:endParaRPr/>
          </a:p>
        </p:txBody>
      </p:sp>
      <p:sp>
        <p:nvSpPr>
          <p:cNvPr id="178" name="Google Shape;178;p28"/>
          <p:cNvSpPr txBox="1"/>
          <p:nvPr>
            <p:ph idx="2" type="body"/>
          </p:nvPr>
        </p:nvSpPr>
        <p:spPr>
          <a:xfrm>
            <a:off x="3686626" y="805325"/>
            <a:ext cx="5000400" cy="354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lang="en"/>
              <a:t>Specifies which users can access specific commands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◦"/>
            </a:pPr>
            <a:r>
              <a:rPr lang="en"/>
              <a:t>Located in specific user’s home directory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◦"/>
            </a:pPr>
            <a:r>
              <a:rPr lang="en"/>
              <a:t>Prime target for malicious attacks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◦"/>
            </a:pPr>
            <a:r>
              <a:rPr lang="en"/>
              <a:t>YOU DON’T WANT THIS FILE ON YOUR SYSTEM!!</a:t>
            </a:r>
            <a:endParaRPr/>
          </a:p>
        </p:txBody>
      </p:sp>
      <p:sp>
        <p:nvSpPr>
          <p:cNvPr id="179" name="Google Shape;179;p2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559200" y="911700"/>
            <a:ext cx="24345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IgnoreRhosts</a:t>
            </a:r>
            <a:endParaRPr sz="2300"/>
          </a:p>
        </p:txBody>
      </p:sp>
      <p:sp>
        <p:nvSpPr>
          <p:cNvPr id="185" name="Google Shape;185;p2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6" name="Google Shape;186;p29"/>
          <p:cNvSpPr txBox="1"/>
          <p:nvPr>
            <p:ph idx="1" type="body"/>
          </p:nvPr>
        </p:nvSpPr>
        <p:spPr>
          <a:xfrm>
            <a:off x="3352800" y="987900"/>
            <a:ext cx="3572100" cy="354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How?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/etc/ssh/sshd_config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/>
              <a:t>Default value</a:t>
            </a:r>
            <a:r>
              <a:rPr lang="en"/>
              <a:t>: yes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/>
              <a:t> Modify:</a:t>
            </a:r>
            <a:endParaRPr i="1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◦"/>
            </a:pPr>
            <a:r>
              <a:rPr lang="en"/>
              <a:t>IgnoreRhosts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yes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p29"/>
          <p:cNvSpPr txBox="1"/>
          <p:nvPr>
            <p:ph idx="2" type="body"/>
          </p:nvPr>
        </p:nvSpPr>
        <p:spPr>
          <a:xfrm>
            <a:off x="6902425" y="1390775"/>
            <a:ext cx="2127000" cy="2646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Why?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.rhosts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files are BAD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 just learned why :)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/etc/hosts.equiv file</a:t>
            </a:r>
            <a:endParaRPr/>
          </a:p>
        </p:txBody>
      </p:sp>
      <p:sp>
        <p:nvSpPr>
          <p:cNvPr id="193" name="Google Shape;193;p30"/>
          <p:cNvSpPr txBox="1"/>
          <p:nvPr>
            <p:ph idx="2" type="body"/>
          </p:nvPr>
        </p:nvSpPr>
        <p:spPr>
          <a:xfrm>
            <a:off x="4059726" y="805325"/>
            <a:ext cx="4627200" cy="354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lang="en"/>
              <a:t>Specifies </a:t>
            </a:r>
            <a:r>
              <a:rPr lang="en"/>
              <a:t>which</a:t>
            </a:r>
            <a:r>
              <a:rPr lang="en"/>
              <a:t> accounts are allowed access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◦"/>
            </a:pPr>
            <a:r>
              <a:rPr lang="en"/>
              <a:t>Hackers can spoof IP addresses &amp; hostnames to gain access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◦"/>
            </a:pPr>
            <a:r>
              <a:rPr lang="en"/>
              <a:t>THIS IS ALSO A BAD FILE!!</a:t>
            </a:r>
            <a:endParaRPr/>
          </a:p>
        </p:txBody>
      </p:sp>
      <p:sp>
        <p:nvSpPr>
          <p:cNvPr id="194" name="Google Shape;194;p3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ctrTitle"/>
          </p:nvPr>
        </p:nvSpPr>
        <p:spPr>
          <a:xfrm>
            <a:off x="2438550" y="1811950"/>
            <a:ext cx="42669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SSH Keys</a:t>
            </a:r>
            <a:endParaRPr/>
          </a:p>
        </p:txBody>
      </p:sp>
      <p:sp>
        <p:nvSpPr>
          <p:cNvPr id="200" name="Google Shape;200;p31"/>
          <p:cNvSpPr txBox="1"/>
          <p:nvPr>
            <p:ph idx="1" type="subTitle"/>
          </p:nvPr>
        </p:nvSpPr>
        <p:spPr>
          <a:xfrm>
            <a:off x="2438550" y="2840054"/>
            <a:ext cx="4266900" cy="7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Key to unlocking the secrets :)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050E5"/>
            </a:gs>
            <a:gs pos="100000">
              <a:srgbClr val="C833FF"/>
            </a:gs>
          </a:gsLst>
          <a:lin ang="5400012" scaled="0"/>
        </a:gra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ctrTitle"/>
          </p:nvPr>
        </p:nvSpPr>
        <p:spPr>
          <a:xfrm>
            <a:off x="2169925" y="1811950"/>
            <a:ext cx="48042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SSH?</a:t>
            </a:r>
            <a:endParaRPr/>
          </a:p>
        </p:txBody>
      </p:sp>
      <p:sp>
        <p:nvSpPr>
          <p:cNvPr id="68" name="Google Shape;68;p14"/>
          <p:cNvSpPr txBox="1"/>
          <p:nvPr>
            <p:ph idx="1" type="subTitle"/>
          </p:nvPr>
        </p:nvSpPr>
        <p:spPr>
          <a:xfrm>
            <a:off x="2169925" y="2840052"/>
            <a:ext cx="4804200" cy="7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Let’s start with a brief refresher!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8700"/>
            </a:gs>
            <a:gs pos="100000">
              <a:srgbClr val="FFD900"/>
            </a:gs>
          </a:gsLst>
          <a:lin ang="5400700" scaled="0"/>
        </a:gra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851400" y="4545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SSH Keys </a:t>
            </a:r>
            <a:endParaRPr/>
          </a:p>
        </p:txBody>
      </p:sp>
      <p:sp>
        <p:nvSpPr>
          <p:cNvPr id="206" name="Google Shape;206;p3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7" name="Google Shape;20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8200" y="2391975"/>
            <a:ext cx="5891075" cy="211408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2"/>
          <p:cNvSpPr txBox="1"/>
          <p:nvPr/>
        </p:nvSpPr>
        <p:spPr>
          <a:xfrm>
            <a:off x="3360500" y="663450"/>
            <a:ext cx="5120100" cy="14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Light"/>
              <a:buChar char="●"/>
            </a:pPr>
            <a:r>
              <a:rPr lang="en" sz="18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Public key and private key</a:t>
            </a:r>
            <a:endParaRPr sz="18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Light"/>
              <a:buChar char="●"/>
            </a:pPr>
            <a:r>
              <a:rPr lang="en" sz="18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Key-based authentication system</a:t>
            </a:r>
            <a:endParaRPr sz="18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09" name="Google Shape;209;p32"/>
          <p:cNvSpPr/>
          <p:nvPr/>
        </p:nvSpPr>
        <p:spPr>
          <a:xfrm>
            <a:off x="1429300" y="2510927"/>
            <a:ext cx="435050" cy="591198"/>
          </a:xfrm>
          <a:custGeom>
            <a:rect b="b" l="l" r="r" t="t"/>
            <a:pathLst>
              <a:path extrusionOk="0" h="18858" w="13554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050E5"/>
            </a:gs>
            <a:gs pos="100000">
              <a:srgbClr val="C833FF"/>
            </a:gs>
          </a:gsLst>
          <a:lin ang="5400700" scaled="0"/>
        </a:gra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vs Private Keys</a:t>
            </a:r>
            <a:endParaRPr/>
          </a:p>
        </p:txBody>
      </p:sp>
      <p:sp>
        <p:nvSpPr>
          <p:cNvPr id="215" name="Google Shape;215;p33"/>
          <p:cNvSpPr txBox="1"/>
          <p:nvPr>
            <p:ph idx="1" type="body"/>
          </p:nvPr>
        </p:nvSpPr>
        <p:spPr>
          <a:xfrm>
            <a:off x="3844325" y="797725"/>
            <a:ext cx="4866900" cy="354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Light"/>
              <a:buChar char="●"/>
            </a:pPr>
            <a:r>
              <a:rPr lang="en" sz="1800"/>
              <a:t>Public key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Light"/>
              <a:buChar char="○"/>
            </a:pPr>
            <a:r>
              <a:rPr lang="en" sz="1800"/>
              <a:t>Made available to anyone 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/>
              <a:t>Private Key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" sz="1800"/>
              <a:t>Retained by the client &amp; should be kept in absolute secrecy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" sz="1800"/>
              <a:t>Can be encrypted on disk w/ a passphrase</a:t>
            </a:r>
            <a:endParaRPr sz="1800"/>
          </a:p>
        </p:txBody>
      </p:sp>
      <p:sp>
        <p:nvSpPr>
          <p:cNvPr id="216" name="Google Shape;216;p3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8700"/>
            </a:gs>
            <a:gs pos="100000">
              <a:srgbClr val="FFD900"/>
            </a:gs>
          </a:gsLst>
          <a:lin ang="5400700" scaled="0"/>
        </a:gra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title"/>
          </p:nvPr>
        </p:nvSpPr>
        <p:spPr>
          <a:xfrm>
            <a:off x="688675" y="9694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Files</a:t>
            </a:r>
            <a:endParaRPr/>
          </a:p>
        </p:txBody>
      </p:sp>
      <p:sp>
        <p:nvSpPr>
          <p:cNvPr id="222" name="Google Shape;222;p3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3" name="Google Shape;223;p34"/>
          <p:cNvSpPr txBox="1"/>
          <p:nvPr/>
        </p:nvSpPr>
        <p:spPr>
          <a:xfrm>
            <a:off x="3360500" y="663450"/>
            <a:ext cx="5120100" cy="14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~/.ssh/authorized_keys </a:t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Light"/>
              <a:buChar char="○"/>
            </a:pPr>
            <a:r>
              <a:rPr lang="en" sz="18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Configures permanent access using SSH keys </a:t>
            </a:r>
            <a:endParaRPr sz="18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~/.ssh/id_rsa </a:t>
            </a:r>
            <a:r>
              <a:rPr lang="en" sz="18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and</a:t>
            </a: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~/.ssh/id_rsa.pub</a:t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Light"/>
              <a:buChar char="○"/>
            </a:pPr>
            <a:r>
              <a:rPr lang="en" sz="18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Will get into these in the next slide</a:t>
            </a:r>
            <a:endParaRPr sz="18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24" name="Google Shape;224;p34"/>
          <p:cNvSpPr/>
          <p:nvPr/>
        </p:nvSpPr>
        <p:spPr>
          <a:xfrm>
            <a:off x="1633656" y="2597674"/>
            <a:ext cx="548692" cy="543663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050E5"/>
            </a:gs>
            <a:gs pos="100000">
              <a:srgbClr val="C833FF"/>
            </a:gs>
          </a:gsLst>
          <a:lin ang="5400700" scaled="0"/>
        </a:gra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SSH Keys</a:t>
            </a:r>
            <a:endParaRPr/>
          </a:p>
        </p:txBody>
      </p:sp>
      <p:sp>
        <p:nvSpPr>
          <p:cNvPr id="230" name="Google Shape;230;p35"/>
          <p:cNvSpPr txBox="1"/>
          <p:nvPr>
            <p:ph idx="1" type="body"/>
          </p:nvPr>
        </p:nvSpPr>
        <p:spPr>
          <a:xfrm>
            <a:off x="3844325" y="797725"/>
            <a:ext cx="4866900" cy="354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Light"/>
              <a:buChar char="●"/>
            </a:pPr>
            <a:r>
              <a:rPr lang="en" sz="1800"/>
              <a:t>ssh-keygen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" sz="1800"/>
              <a:t>Generates an SSH key pair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/>
              <a:t>Private key will be stored in </a:t>
            </a: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~/.ssh/id_rsa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 Light"/>
              <a:buChar char="●"/>
            </a:pPr>
            <a:r>
              <a:rPr lang="en" sz="1800"/>
              <a:t>Public key will be stored in </a:t>
            </a: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~/.ssh/id_rsa.pub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1" name="Google Shape;231;p3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SSH Key Files</a:t>
            </a:r>
            <a:endParaRPr/>
          </a:p>
        </p:txBody>
      </p:sp>
      <p:sp>
        <p:nvSpPr>
          <p:cNvPr id="237" name="Google Shape;237;p3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8" name="Google Shape;23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9350" y="241225"/>
            <a:ext cx="4385051" cy="2708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6"/>
          <p:cNvPicPr preferRelativeResize="0"/>
          <p:nvPr/>
        </p:nvPicPr>
        <p:blipFill rotWithShape="1">
          <a:blip r:embed="rId4">
            <a:alphaModFix/>
          </a:blip>
          <a:srcRect b="30603" l="0" r="0" t="0"/>
          <a:stretch/>
        </p:blipFill>
        <p:spPr>
          <a:xfrm>
            <a:off x="3364913" y="3318800"/>
            <a:ext cx="5815925" cy="10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7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sh-keygen</a:t>
            </a:r>
            <a:endParaRPr/>
          </a:p>
        </p:txBody>
      </p:sp>
      <p:sp>
        <p:nvSpPr>
          <p:cNvPr id="245" name="Google Shape;245;p3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6" name="Google Shape;24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5050" y="761225"/>
            <a:ext cx="5007401" cy="354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8700"/>
            </a:gs>
            <a:gs pos="100000">
              <a:srgbClr val="FFD900"/>
            </a:gs>
          </a:gsLst>
          <a:lin ang="5400700" scaled="0"/>
        </a:gra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8"/>
          <p:cNvSpPr txBox="1"/>
          <p:nvPr>
            <p:ph type="title"/>
          </p:nvPr>
        </p:nvSpPr>
        <p:spPr>
          <a:xfrm>
            <a:off x="699000" y="911700"/>
            <a:ext cx="21999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Permissions</a:t>
            </a:r>
            <a:endParaRPr/>
          </a:p>
        </p:txBody>
      </p:sp>
      <p:sp>
        <p:nvSpPr>
          <p:cNvPr id="252" name="Google Shape;252;p3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3" name="Google Shape;253;p38"/>
          <p:cNvSpPr txBox="1"/>
          <p:nvPr/>
        </p:nvSpPr>
        <p:spPr>
          <a:xfrm>
            <a:off x="3360500" y="663450"/>
            <a:ext cx="5120100" cy="30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Light"/>
              <a:buChar char="●"/>
            </a:pPr>
            <a:r>
              <a:rPr lang="en" sz="18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.ssh directory → </a:t>
            </a: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700</a:t>
            </a:r>
            <a:r>
              <a:rPr lang="en" sz="18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(drwx------)</a:t>
            </a:r>
            <a:endParaRPr sz="18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Light"/>
              <a:buChar char="●"/>
            </a:pPr>
            <a:r>
              <a:rPr lang="en" sz="18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~/.ssh/id_rsa.pub → </a:t>
            </a: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644 </a:t>
            </a:r>
            <a:r>
              <a:rPr lang="en" sz="18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(-rw-r--r--)</a:t>
            </a:r>
            <a:endParaRPr sz="18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Light"/>
              <a:buChar char="●"/>
            </a:pPr>
            <a:r>
              <a:rPr lang="en" sz="18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~/.ssh/id_rsa → </a:t>
            </a: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600</a:t>
            </a:r>
            <a:r>
              <a:rPr lang="en" sz="18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(-rw-------)</a:t>
            </a:r>
            <a:endParaRPr sz="18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Light"/>
              <a:buChar char="○"/>
            </a:pPr>
            <a:r>
              <a:rPr lang="en" sz="18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~/.ssh/id_rsa should NEVER be accessible to anyone other than you (and the root user)</a:t>
            </a:r>
            <a:endParaRPr sz="18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Light"/>
              <a:buChar char="●"/>
            </a:pPr>
            <a:r>
              <a:rPr lang="en" sz="18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~/.ssh/authorized_keys → </a:t>
            </a: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600</a:t>
            </a:r>
            <a:r>
              <a:rPr lang="en" sz="18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(-rw-------)</a:t>
            </a:r>
            <a:endParaRPr sz="18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8700"/>
            </a:gs>
            <a:gs pos="100000">
              <a:srgbClr val="FFD900"/>
            </a:gs>
          </a:gsLst>
          <a:lin ang="5400700" scaled="0"/>
        </a:gra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9" name="Google Shape;259;p39"/>
          <p:cNvSpPr txBox="1"/>
          <p:nvPr>
            <p:ph idx="4294967295" type="ctrTitle"/>
          </p:nvPr>
        </p:nvSpPr>
        <p:spPr>
          <a:xfrm>
            <a:off x="723300" y="1792375"/>
            <a:ext cx="76974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THANKS</a:t>
            </a:r>
            <a:r>
              <a:rPr lang="en" sz="3600"/>
              <a:t>!</a:t>
            </a:r>
            <a:endParaRPr sz="3600"/>
          </a:p>
        </p:txBody>
      </p:sp>
      <p:sp>
        <p:nvSpPr>
          <p:cNvPr id="260" name="Google Shape;260;p39"/>
          <p:cNvSpPr txBox="1"/>
          <p:nvPr>
            <p:ph idx="4294967295" type="subTitle"/>
          </p:nvPr>
        </p:nvSpPr>
        <p:spPr>
          <a:xfrm>
            <a:off x="723300" y="2715524"/>
            <a:ext cx="7697400" cy="130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Any questions?</a:t>
            </a:r>
            <a:endParaRPr b="1"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261" name="Google Shape;261;p39"/>
          <p:cNvSpPr/>
          <p:nvPr/>
        </p:nvSpPr>
        <p:spPr>
          <a:xfrm>
            <a:off x="4127625" y="1102328"/>
            <a:ext cx="888759" cy="818862"/>
          </a:xfrm>
          <a:custGeom>
            <a:rect b="b" l="l" r="r" t="t"/>
            <a:pathLst>
              <a:path extrusionOk="0" h="15403" w="16717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idx="4294967295" type="ctrTitle"/>
          </p:nvPr>
        </p:nvSpPr>
        <p:spPr>
          <a:xfrm>
            <a:off x="1469575" y="2269150"/>
            <a:ext cx="62049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Secure Shell</a:t>
            </a:r>
            <a:endParaRPr sz="4800"/>
          </a:p>
        </p:txBody>
      </p:sp>
      <p:sp>
        <p:nvSpPr>
          <p:cNvPr id="74" name="Google Shape;74;p15"/>
          <p:cNvSpPr txBox="1"/>
          <p:nvPr>
            <p:ph idx="4294967295" type="subTitle"/>
          </p:nvPr>
        </p:nvSpPr>
        <p:spPr>
          <a:xfrm>
            <a:off x="1469575" y="3259152"/>
            <a:ext cx="6204900" cy="7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FFFFFF"/>
                </a:solidFill>
              </a:rPr>
              <a:t>Network protocol for securely communicating between computers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4526411" y="903535"/>
            <a:ext cx="1145591" cy="1160843"/>
          </a:xfrm>
          <a:custGeom>
            <a:rect b="b" l="l" r="r" t="t"/>
            <a:pathLst>
              <a:path extrusionOk="0" h="16668" w="16449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76" name="Google Shape;76;p15"/>
          <p:cNvSpPr/>
          <p:nvPr/>
        </p:nvSpPr>
        <p:spPr>
          <a:xfrm rot="1473024">
            <a:off x="3484805" y="1483141"/>
            <a:ext cx="669785" cy="652437"/>
          </a:xfrm>
          <a:custGeom>
            <a:rect b="b" l="l" r="r" t="t"/>
            <a:pathLst>
              <a:path extrusionOk="0" h="18250" w="18737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4304841" y="792600"/>
            <a:ext cx="293240" cy="284954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78" name="Google Shape;78;p15"/>
          <p:cNvSpPr/>
          <p:nvPr/>
        </p:nvSpPr>
        <p:spPr>
          <a:xfrm rot="2487194">
            <a:off x="4116261" y="2085552"/>
            <a:ext cx="208629" cy="202734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C78D8"/>
            </a:gs>
            <a:gs pos="100000">
              <a:srgbClr val="00FFFF"/>
            </a:gs>
          </a:gsLst>
          <a:lin ang="5400700" scaled="0"/>
        </a:gra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699000" y="911700"/>
            <a:ext cx="21726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SSH Connection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844325" y="805325"/>
            <a:ext cx="4842600" cy="354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Montserrat"/>
              <a:buChar char="◦"/>
            </a:pPr>
            <a:r>
              <a:rPr b="1" lang="en" sz="2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r>
              <a:rPr b="1" lang="en" sz="2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using SSH” </a:t>
            </a:r>
            <a:endParaRPr b="1" sz="2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Montserrat"/>
              <a:buChar char="◦"/>
            </a:pPr>
            <a:r>
              <a:rPr lang="en" sz="2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reference to using an SSH client to connect to another computer's SSH server</a:t>
            </a:r>
            <a:endParaRPr sz="2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Montserrat"/>
              <a:buChar char="◦"/>
            </a:pPr>
            <a:r>
              <a:rPr lang="en" sz="2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remotely run commands on that computer</a:t>
            </a:r>
            <a:endParaRPr sz="2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2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Montserrat"/>
              <a:buChar char="◦"/>
            </a:pPr>
            <a:r>
              <a:rPr lang="en" sz="2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Any computer is capable of running both an SSH </a:t>
            </a:r>
            <a:r>
              <a:rPr i="1" lang="en" sz="2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client</a:t>
            </a:r>
            <a:r>
              <a:rPr lang="en" sz="2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and a </a:t>
            </a:r>
            <a:r>
              <a:rPr i="1" lang="en" sz="2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server</a:t>
            </a:r>
            <a:r>
              <a:rPr lang="en" sz="2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2000"/>
          </a:p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050E5"/>
            </a:gs>
            <a:gs pos="100000">
              <a:srgbClr val="C833FF"/>
            </a:gs>
          </a:gsLst>
          <a:lin ang="5400012" scaled="0"/>
        </a:gra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ctrTitle"/>
          </p:nvPr>
        </p:nvSpPr>
        <p:spPr>
          <a:xfrm>
            <a:off x="2169925" y="1811950"/>
            <a:ext cx="48042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/>
              <a:t>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SSH Settings</a:t>
            </a:r>
            <a:endParaRPr/>
          </a:p>
        </p:txBody>
      </p:sp>
      <p:sp>
        <p:nvSpPr>
          <p:cNvPr id="92" name="Google Shape;92;p17"/>
          <p:cNvSpPr txBox="1"/>
          <p:nvPr>
            <p:ph idx="1" type="subTitle"/>
          </p:nvPr>
        </p:nvSpPr>
        <p:spPr>
          <a:xfrm>
            <a:off x="2169925" y="2840052"/>
            <a:ext cx="4804200" cy="7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Now let’s get into the nitty gritty :)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700" scaled="0"/>
        </a:gra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451925" y="805325"/>
            <a:ext cx="2821800" cy="354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How?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/etc/ssh/sshd_config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/>
              <a:t>Default value</a:t>
            </a:r>
            <a:r>
              <a:rPr lang="en"/>
              <a:t>: without-password or yes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/>
              <a:t> Modify:</a:t>
            </a:r>
            <a:endParaRPr i="1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◦"/>
            </a:pPr>
            <a:r>
              <a:rPr lang="en"/>
              <a:t>PermitRootLogin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8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Disabling Root Login</a:t>
            </a:r>
            <a:endParaRPr/>
          </a:p>
        </p:txBody>
      </p:sp>
      <p:sp>
        <p:nvSpPr>
          <p:cNvPr id="99" name="Google Shape;99;p18"/>
          <p:cNvSpPr txBox="1"/>
          <p:nvPr>
            <p:ph idx="2" type="body"/>
          </p:nvPr>
        </p:nvSpPr>
        <p:spPr>
          <a:xfrm>
            <a:off x="6512825" y="805325"/>
            <a:ext cx="2434500" cy="354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Why?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Prevents users logging into an SSH server to log in as the root account &amp; gain complete control of the server machine</a:t>
            </a:r>
            <a:endParaRPr/>
          </a:p>
        </p:txBody>
      </p:sp>
      <p:sp>
        <p:nvSpPr>
          <p:cNvPr id="100" name="Google Shape;100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Disabling Empty Passwords</a:t>
            </a:r>
            <a:endParaRPr/>
          </a:p>
        </p:txBody>
      </p:sp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695025" y="911700"/>
            <a:ext cx="3306000" cy="354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How?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/etc/ssh/sshd_config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/>
              <a:t>Default value</a:t>
            </a:r>
            <a:r>
              <a:rPr lang="en"/>
              <a:t>: without-password or yes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/>
              <a:t> Modify:</a:t>
            </a:r>
            <a:endParaRPr i="1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◦"/>
            </a:pPr>
            <a:r>
              <a:rPr lang="en"/>
              <a:t>PermitEmptyPassword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19"/>
          <p:cNvSpPr txBox="1"/>
          <p:nvPr>
            <p:ph idx="2" type="body"/>
          </p:nvPr>
        </p:nvSpPr>
        <p:spPr>
          <a:xfrm>
            <a:off x="6772425" y="552575"/>
            <a:ext cx="2434500" cy="2646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Why?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Passwords are ESSENTIAL!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6E180"/>
            </a:gs>
            <a:gs pos="100000">
              <a:srgbClr val="B8DF32"/>
            </a:gs>
          </a:gsLst>
          <a:lin ang="5400700" scaled="0"/>
        </a:gra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356525" y="877650"/>
            <a:ext cx="3384900" cy="354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How?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/etc/ssh/sshd_config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/>
              <a:t>Default value</a:t>
            </a:r>
            <a:r>
              <a:rPr lang="en"/>
              <a:t>: yes but commented out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/>
              <a:t> Modify:</a:t>
            </a:r>
            <a:endParaRPr i="1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◦"/>
            </a:pPr>
            <a:r>
              <a:rPr lang="en"/>
              <a:t>PasswordAuthentication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p20"/>
          <p:cNvSpPr txBox="1"/>
          <p:nvPr>
            <p:ph type="title"/>
          </p:nvPr>
        </p:nvSpPr>
        <p:spPr>
          <a:xfrm>
            <a:off x="546600" y="987900"/>
            <a:ext cx="28218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Disabling Password Authentication</a:t>
            </a:r>
            <a:endParaRPr sz="2200"/>
          </a:p>
        </p:txBody>
      </p:sp>
      <p:sp>
        <p:nvSpPr>
          <p:cNvPr id="115" name="Google Shape;115;p20"/>
          <p:cNvSpPr txBox="1"/>
          <p:nvPr>
            <p:ph idx="2" type="body"/>
          </p:nvPr>
        </p:nvSpPr>
        <p:spPr>
          <a:xfrm>
            <a:off x="6893825" y="881525"/>
            <a:ext cx="2270700" cy="354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Why?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Allows clear text passwords to be accepted by SSH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EXTREMELY insecure to have unencrypted password</a:t>
            </a:r>
            <a:endParaRPr/>
          </a:p>
        </p:txBody>
      </p:sp>
      <p:sp>
        <p:nvSpPr>
          <p:cNvPr id="116" name="Google Shape;116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61E7F"/>
            </a:gs>
            <a:gs pos="100000">
              <a:srgbClr val="FF9900"/>
            </a:gs>
          </a:gsLst>
          <a:lin ang="5400700" scaled="0"/>
        </a:gra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699000" y="911700"/>
            <a:ext cx="2020800" cy="332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Ensure Correct SSH Protocol</a:t>
            </a:r>
            <a:endParaRPr/>
          </a:p>
        </p:txBody>
      </p:sp>
      <p:sp>
        <p:nvSpPr>
          <p:cNvPr id="122" name="Google Shape;122;p2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695025" y="530700"/>
            <a:ext cx="3306000" cy="354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How?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/etc/ssh/sshd_config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/>
              <a:t>Default value</a:t>
            </a:r>
            <a:r>
              <a:rPr lang="en"/>
              <a:t>: 2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/>
              <a:t> Modify:</a:t>
            </a:r>
            <a:endParaRPr i="1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◦"/>
            </a:pPr>
            <a:r>
              <a:rPr lang="en"/>
              <a:t>Protocol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21"/>
          <p:cNvSpPr txBox="1"/>
          <p:nvPr>
            <p:ph idx="2" type="body"/>
          </p:nvPr>
        </p:nvSpPr>
        <p:spPr>
          <a:xfrm>
            <a:off x="6467625" y="1466975"/>
            <a:ext cx="2434500" cy="2646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Why?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Older version, 1, is less secure and can pose many compatibility issues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Feel free to look up the differences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400">
                <a:solidFill>
                  <a:srgbClr val="0000FF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http://www.snailbook.com/faq/ssh-1-vs-2.auto.html</a:t>
            </a:r>
            <a:endParaRPr sz="14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Juliet template">
  <a:themeElements>
    <a:clrScheme name="Custom 347">
      <a:dk1>
        <a:srgbClr val="666666"/>
      </a:dk1>
      <a:lt1>
        <a:srgbClr val="FFFFFF"/>
      </a:lt1>
      <a:dk2>
        <a:srgbClr val="B7B7B7"/>
      </a:dk2>
      <a:lt2>
        <a:srgbClr val="E4E4E4"/>
      </a:lt2>
      <a:accent1>
        <a:srgbClr val="3C78D8"/>
      </a:accent1>
      <a:accent2>
        <a:srgbClr val="00FFFF"/>
      </a:accent2>
      <a:accent3>
        <a:srgbClr val="4050E5"/>
      </a:accent3>
      <a:accent4>
        <a:srgbClr val="C833FF"/>
      </a:accent4>
      <a:accent5>
        <a:srgbClr val="46E180"/>
      </a:accent5>
      <a:accent6>
        <a:srgbClr val="B8DF32"/>
      </a:accent6>
      <a:hlink>
        <a:srgbClr val="66666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