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Barlow SemiBold"/>
      <p:regular r:id="rId34"/>
      <p:bold r:id="rId35"/>
      <p:italic r:id="rId36"/>
      <p:boldItalic r:id="rId37"/>
    </p:embeddedFont>
    <p:embeddedFont>
      <p:font typeface="Barlow Light"/>
      <p:regular r:id="rId38"/>
      <p:bold r:id="rId39"/>
      <p:italic r:id="rId40"/>
      <p:boldItalic r:id="rId41"/>
    </p:embeddedFont>
    <p:embeddedFont>
      <p:font typeface="Barlow"/>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Light-italic.fntdata"/><Relationship Id="rId20" Type="http://schemas.openxmlformats.org/officeDocument/2006/relationships/slide" Target="slides/slide16.xml"/><Relationship Id="rId42" Type="http://schemas.openxmlformats.org/officeDocument/2006/relationships/font" Target="fonts/Barlow-regular.fntdata"/><Relationship Id="rId41" Type="http://schemas.openxmlformats.org/officeDocument/2006/relationships/font" Target="fonts/BarlowLight-boldItalic.fntdata"/><Relationship Id="rId22" Type="http://schemas.openxmlformats.org/officeDocument/2006/relationships/slide" Target="slides/slide18.xml"/><Relationship Id="rId44" Type="http://schemas.openxmlformats.org/officeDocument/2006/relationships/font" Target="fonts/Barlow-italic.fntdata"/><Relationship Id="rId21" Type="http://schemas.openxmlformats.org/officeDocument/2006/relationships/slide" Target="slides/slide17.xml"/><Relationship Id="rId43" Type="http://schemas.openxmlformats.org/officeDocument/2006/relationships/font" Target="fonts/Barlow-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Barlow-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BarlowSemiBold-bold.fntdata"/><Relationship Id="rId12" Type="http://schemas.openxmlformats.org/officeDocument/2006/relationships/slide" Target="slides/slide8.xml"/><Relationship Id="rId34" Type="http://schemas.openxmlformats.org/officeDocument/2006/relationships/font" Target="fonts/BarlowSemiBold-regular.fntdata"/><Relationship Id="rId15" Type="http://schemas.openxmlformats.org/officeDocument/2006/relationships/slide" Target="slides/slide11.xml"/><Relationship Id="rId37" Type="http://schemas.openxmlformats.org/officeDocument/2006/relationships/font" Target="fonts/BarlowSemiBold-boldItalic.fntdata"/><Relationship Id="rId14" Type="http://schemas.openxmlformats.org/officeDocument/2006/relationships/slide" Target="slides/slide10.xml"/><Relationship Id="rId36" Type="http://schemas.openxmlformats.org/officeDocument/2006/relationships/font" Target="fonts/BarlowSemiBold-italic.fntdata"/><Relationship Id="rId17" Type="http://schemas.openxmlformats.org/officeDocument/2006/relationships/slide" Target="slides/slide13.xml"/><Relationship Id="rId39" Type="http://schemas.openxmlformats.org/officeDocument/2006/relationships/font" Target="fonts/BarlowLight-bold.fntdata"/><Relationship Id="rId16" Type="http://schemas.openxmlformats.org/officeDocument/2006/relationships/slide" Target="slides/slide12.xml"/><Relationship Id="rId38" Type="http://schemas.openxmlformats.org/officeDocument/2006/relationships/font" Target="fonts/BarlowLight-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8d72e0ca9a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8d72e0ca9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8d72e0ca9a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8d72e0ca9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8c01ba7235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8c01ba72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8c01ba723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8c01ba72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8d72e0ca9a_0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8d72e0ca9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should UnixAuth be set to? It should be no</a:t>
            </a:r>
            <a:endParaRPr/>
          </a:p>
          <a:p>
            <a:pPr indent="0" lvl="0" marL="0" rtl="0" algn="l">
              <a:spcBef>
                <a:spcPts val="0"/>
              </a:spcBef>
              <a:spcAft>
                <a:spcPts val="0"/>
              </a:spcAft>
              <a:buNone/>
            </a:pPr>
            <a:r>
              <a:rPr lang="en"/>
              <a:t>so what should PamAuth be set to? yes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8d72e0ca9a_0_2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8d72e0ca9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8c01ba7235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8c01ba723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8d72e0ca9a_0_2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8d72e0ca9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confs to look into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8d72e0ca9a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8d72e0ca9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8d72e0ca9a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8d72e0ca9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8d72e0ca9a_0_2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8d72e0ca9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8c01ba7235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8c01ba72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tls is the successor of ssl, so since we can separate their functions, we will use just tls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8c01ba7235_1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8c01ba7235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 need to make the list file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8c01ba7235_1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8c01ba7235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 need to make the list file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8d72e0ca9a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8d72e0ca9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8d72e0ca9a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8d72e0ca9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8d72e0ca9a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8d72e0ca9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root on, requirevalidshell on, authorder 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8c01ba7235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8c01ba723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root on, requirevalidshell on, authorder 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8c01ba7235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8c01ba72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root on, requirevalidshell on, authorder 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8c01ba7235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8c01ba723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d72e0ca9a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d72e0ca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8d72e0ca9a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8d72e0ca9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8d72e0ca9a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8d72e0ca9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8d72e0ca9a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8d72e0ca9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8d72e0ca9a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8d72e0ca9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8d72e0ca9a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8d72e0ca9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75" y="1541675"/>
              <a:ext cx="6870000" cy="206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198672"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400998"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996345"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198672"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400998"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996345"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198672"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400998"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996345"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198672"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400998"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603324"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603324"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603324"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03349"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24547"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426873"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022220"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224547"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426873"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22220"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224547"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426873"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022220"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224547"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426873"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629199"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629199"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629199"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629224"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22220"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224547"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426873"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022220"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224547"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426873"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022220"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224547"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426873"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022220"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224547"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426873"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629199"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629199"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629199"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629224"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022220"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224547"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426873"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022220"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224547"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426873"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629199"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629224"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75" y="2255817"/>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75" y="2524353"/>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611259"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611209"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611209" y="30614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 name="Google Shape;104;p2"/>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variant 1" type="blank">
  <p:cSld name="BLANK">
    <p:spTree>
      <p:nvGrpSpPr>
        <p:cNvPr id="453"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2" name="Google Shape;482;p1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variant 2">
  <p:cSld name="BLANK_1">
    <p:spTree>
      <p:nvGrpSpPr>
        <p:cNvPr id="483"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2"/>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2"/>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2"/>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2"/>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2"/>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2"/>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2"/>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2"/>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2"/>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2"/>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2"/>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2"/>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2"/>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2"/>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2"/>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2"/>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2"/>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2"/>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12"/>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05"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75" y="1541675"/>
            <a:ext cx="6870000" cy="20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198672"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8400998"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996345"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198672"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400998"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7996345"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8198672"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400998"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996345"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8198672"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8400998"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603324"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8603324"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8603324"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603349"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224547"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7426873"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7022220"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7224547"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426873"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7022220"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7224547"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7426873"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7022220"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7224547"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7426873"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022220"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7224547"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426873"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7022220"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224547"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7426873"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022220"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224547"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426873"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022220"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7224547"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426873"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022220"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7224547"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7426873"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7022220"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7224547"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7426873"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175"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75"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225"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3"/>
          <p:cNvSpPr txBox="1"/>
          <p:nvPr>
            <p:ph type="ctrTitle"/>
          </p:nvPr>
        </p:nvSpPr>
        <p:spPr>
          <a:xfrm>
            <a:off x="603425" y="1794125"/>
            <a:ext cx="5497200" cy="8727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189" name="Google Shape;189;p3"/>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0"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7710872"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7913198"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7508545"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7710872"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7913198"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7508545"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7710872"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7913198"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7508545"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7710872"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7913198"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8115524"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8115524"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8115524"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8115549"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7508545"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7710872"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7913198"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7508545"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7710872"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7913198"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7508545"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7710872"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7913198"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7508545"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7710872"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7913198"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8115524"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8115524"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8115524"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8115549"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3" name="Google Shape;253;p4"/>
          <p:cNvSpPr txBox="1"/>
          <p:nvPr>
            <p:ph idx="1" type="body"/>
          </p:nvPr>
        </p:nvSpPr>
        <p:spPr>
          <a:xfrm>
            <a:off x="1699000" y="660475"/>
            <a:ext cx="5045400" cy="3829200"/>
          </a:xfrm>
          <a:prstGeom prst="rect">
            <a:avLst/>
          </a:prstGeom>
        </p:spPr>
        <p:txBody>
          <a:bodyPr anchorCtr="0" anchor="t" bIns="0" lIns="0" spcFirstLastPara="1" rIns="0" wrap="square" tIns="0">
            <a:noAutofit/>
          </a:bodyPr>
          <a:lstStyle>
            <a:lvl1pPr indent="-457200" lvl="0" marL="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indent="-457200" lvl="1" marL="9144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indent="-457200" lvl="2" marL="1371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indent="-457200" lvl="3" marL="1828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indent="-457200" lvl="4" marL="22860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indent="-457200" lvl="5" marL="2743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indent="-457200" lvl="6" marL="32004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indent="-457200" lvl="7" marL="3657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indent="-457200" lvl="8" marL="4114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p:txBody>
      </p:sp>
      <p:sp>
        <p:nvSpPr>
          <p:cNvPr id="254" name="Google Shape;254;p4"/>
          <p:cNvSpPr txBox="1"/>
          <p:nvPr/>
        </p:nvSpPr>
        <p:spPr>
          <a:xfrm>
            <a:off x="666125" y="574543"/>
            <a:ext cx="6663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6"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6" name="Google Shape;286;p5"/>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87" name="Google Shape;287;p5"/>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88" name="Google Shape;288;p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289" name="Shape 289"/>
        <p:cNvGrpSpPr/>
        <p:nvPr/>
      </p:nvGrpSpPr>
      <p:grpSpPr>
        <a:xfrm>
          <a:off x="0" y="0"/>
          <a:ext cx="0" cy="0"/>
          <a:chOff x="0" y="0"/>
          <a:chExt cx="0" cy="0"/>
        </a:xfrm>
      </p:grpSpPr>
      <p:sp>
        <p:nvSpPr>
          <p:cNvPr id="290" name="Google Shape;290;p6"/>
          <p:cNvSpPr/>
          <p:nvPr/>
        </p:nvSpPr>
        <p:spPr>
          <a:xfrm>
            <a:off x="6100358" y="13"/>
            <a:ext cx="3050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322375" y="646500"/>
            <a:ext cx="44706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6"/>
          <p:cNvGrpSpPr/>
          <p:nvPr/>
        </p:nvGrpSpPr>
        <p:grpSpPr>
          <a:xfrm>
            <a:off x="-207" y="646493"/>
            <a:ext cx="155867" cy="653721"/>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6"/>
          <p:cNvGrpSpPr/>
          <p:nvPr/>
        </p:nvGrpSpPr>
        <p:grpSpPr>
          <a:xfrm>
            <a:off x="5434002" y="4483463"/>
            <a:ext cx="666347" cy="666373"/>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rot="-5400000">
            <a:off x="8018100" y="-167410"/>
            <a:ext cx="318554" cy="653721"/>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6"/>
          <p:cNvSpPr txBox="1"/>
          <p:nvPr>
            <p:ph type="title"/>
          </p:nvPr>
        </p:nvSpPr>
        <p:spPr>
          <a:xfrm>
            <a:off x="508700" y="646500"/>
            <a:ext cx="4284300" cy="6537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p:txBody>
      </p:sp>
      <p:sp>
        <p:nvSpPr>
          <p:cNvPr id="319" name="Google Shape;319;p6"/>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20" name="Google Shape;320;p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1" name="Google Shape;351;p7"/>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52" name="Google Shape;352;p7"/>
          <p:cNvSpPr txBox="1"/>
          <p:nvPr>
            <p:ph idx="1" type="body"/>
          </p:nvPr>
        </p:nvSpPr>
        <p:spPr>
          <a:xfrm>
            <a:off x="1172650"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3" name="Google Shape;353;p7"/>
          <p:cNvSpPr txBox="1"/>
          <p:nvPr>
            <p:ph idx="2" type="body"/>
          </p:nvPr>
        </p:nvSpPr>
        <p:spPr>
          <a:xfrm>
            <a:off x="5056888"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4" name="Google Shape;354;p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5"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5" name="Google Shape;385;p8"/>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86" name="Google Shape;386;p8"/>
          <p:cNvSpPr txBox="1"/>
          <p:nvPr>
            <p:ph idx="1" type="body"/>
          </p:nvPr>
        </p:nvSpPr>
        <p:spPr>
          <a:xfrm>
            <a:off x="1165875"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7" name="Google Shape;387;p8"/>
          <p:cNvSpPr txBox="1"/>
          <p:nvPr>
            <p:ph idx="2" type="body"/>
          </p:nvPr>
        </p:nvSpPr>
        <p:spPr>
          <a:xfrm>
            <a:off x="3706438"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8" name="Google Shape;388;p8"/>
          <p:cNvSpPr txBox="1"/>
          <p:nvPr>
            <p:ph idx="3" type="body"/>
          </p:nvPr>
        </p:nvSpPr>
        <p:spPr>
          <a:xfrm>
            <a:off x="6247001"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9" name="Google Shape;389;p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0"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0" name="Google Shape;420;p9"/>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21" name="Google Shape;421;p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2"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10"/>
          <p:cNvSpPr txBox="1"/>
          <p:nvPr>
            <p:ph idx="1" type="body"/>
          </p:nvPr>
        </p:nvSpPr>
        <p:spPr>
          <a:xfrm>
            <a:off x="650725" y="4489800"/>
            <a:ext cx="7195800" cy="331200"/>
          </a:xfrm>
          <a:prstGeom prst="rect">
            <a:avLst/>
          </a:prstGeom>
        </p:spPr>
        <p:txBody>
          <a:bodyPr anchorCtr="0" anchor="ctr" bIns="0" lIns="0" spcFirstLastPara="1" rIns="0" wrap="square" tIns="0">
            <a:noAutofit/>
          </a:bodyPr>
          <a:lstStyle>
            <a:lvl1pPr indent="-228600" lvl="0" marL="457200" rtl="0">
              <a:spcBef>
                <a:spcPts val="360"/>
              </a:spcBef>
              <a:spcAft>
                <a:spcPts val="0"/>
              </a:spcAft>
              <a:buSzPts val="1400"/>
              <a:buNone/>
              <a:defRPr sz="1400"/>
            </a:lvl1pPr>
          </a:lstStyle>
          <a:p/>
        </p:txBody>
      </p:sp>
      <p:sp>
        <p:nvSpPr>
          <p:cNvPr id="452" name="Google Shape;452;p1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p:txBody>
      </p:sp>
      <p:sp>
        <p:nvSpPr>
          <p:cNvPr id="7" name="Google Shape;7;p1"/>
          <p:cNvSpPr txBox="1"/>
          <p:nvPr>
            <p:ph idx="1" type="body"/>
          </p:nvPr>
        </p:nvSpPr>
        <p:spPr>
          <a:xfrm>
            <a:off x="1314800" y="1599700"/>
            <a:ext cx="7189500" cy="2886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Barlow Light"/>
                <a:ea typeface="Barlow Light"/>
                <a:cs typeface="Barlow Light"/>
                <a:sym typeface="Barlow Light"/>
              </a:defRPr>
            </a:lvl1pPr>
            <a:lvl2pPr lvl="1" rtl="0" algn="ctr">
              <a:buNone/>
              <a:defRPr sz="1300">
                <a:solidFill>
                  <a:schemeClr val="accent1"/>
                </a:solidFill>
                <a:latin typeface="Barlow Light"/>
                <a:ea typeface="Barlow Light"/>
                <a:cs typeface="Barlow Light"/>
                <a:sym typeface="Barlow Light"/>
              </a:defRPr>
            </a:lvl2pPr>
            <a:lvl3pPr lvl="2" rtl="0" algn="ctr">
              <a:buNone/>
              <a:defRPr sz="1300">
                <a:solidFill>
                  <a:schemeClr val="accent1"/>
                </a:solidFill>
                <a:latin typeface="Barlow Light"/>
                <a:ea typeface="Barlow Light"/>
                <a:cs typeface="Barlow Light"/>
                <a:sym typeface="Barlow Light"/>
              </a:defRPr>
            </a:lvl3pPr>
            <a:lvl4pPr lvl="3" rtl="0" algn="ctr">
              <a:buNone/>
              <a:defRPr sz="1300">
                <a:solidFill>
                  <a:schemeClr val="accent1"/>
                </a:solidFill>
                <a:latin typeface="Barlow Light"/>
                <a:ea typeface="Barlow Light"/>
                <a:cs typeface="Barlow Light"/>
                <a:sym typeface="Barlow Light"/>
              </a:defRPr>
            </a:lvl4pPr>
            <a:lvl5pPr lvl="4" rtl="0" algn="ctr">
              <a:buNone/>
              <a:defRPr sz="1300">
                <a:solidFill>
                  <a:schemeClr val="accent1"/>
                </a:solidFill>
                <a:latin typeface="Barlow Light"/>
                <a:ea typeface="Barlow Light"/>
                <a:cs typeface="Barlow Light"/>
                <a:sym typeface="Barlow Light"/>
              </a:defRPr>
            </a:lvl5pPr>
            <a:lvl6pPr lvl="5" rtl="0" algn="ctr">
              <a:buNone/>
              <a:defRPr sz="1300">
                <a:solidFill>
                  <a:schemeClr val="accent1"/>
                </a:solidFill>
                <a:latin typeface="Barlow Light"/>
                <a:ea typeface="Barlow Light"/>
                <a:cs typeface="Barlow Light"/>
                <a:sym typeface="Barlow Light"/>
              </a:defRPr>
            </a:lvl6pPr>
            <a:lvl7pPr lvl="6" rtl="0" algn="ctr">
              <a:buNone/>
              <a:defRPr sz="1300">
                <a:solidFill>
                  <a:schemeClr val="accent1"/>
                </a:solidFill>
                <a:latin typeface="Barlow Light"/>
                <a:ea typeface="Barlow Light"/>
                <a:cs typeface="Barlow Light"/>
                <a:sym typeface="Barlow Light"/>
              </a:defRPr>
            </a:lvl7pPr>
            <a:lvl8pPr lvl="7" rtl="0" algn="ctr">
              <a:buNone/>
              <a:defRPr sz="1300">
                <a:solidFill>
                  <a:schemeClr val="accent1"/>
                </a:solidFill>
                <a:latin typeface="Barlow Light"/>
                <a:ea typeface="Barlow Light"/>
                <a:cs typeface="Barlow Light"/>
                <a:sym typeface="Barlow Light"/>
              </a:defRPr>
            </a:lvl8pPr>
            <a:lvl9pPr lvl="8" rtl="0" algn="ctr">
              <a:buNone/>
              <a:defRPr sz="1300">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pastebin.com/T2aStWd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pastebin.com/jd7cq3w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en.wikipedia.org/wiki/File_Transfer_Protocol"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ftp.mozilla.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en.wikipedia.org/wiki/Mozilla_Corporation" TargetMode="External"/><Relationship Id="rId4"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3"/>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FTP</a:t>
            </a:r>
            <a:endParaRPr/>
          </a:p>
        </p:txBody>
      </p:sp>
      <p:sp>
        <p:nvSpPr>
          <p:cNvPr id="517" name="Google Shape;517;p13"/>
          <p:cNvSpPr txBox="1"/>
          <p:nvPr/>
        </p:nvSpPr>
        <p:spPr>
          <a:xfrm>
            <a:off x="201450" y="3948275"/>
            <a:ext cx="5344800" cy="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Light"/>
                <a:ea typeface="Barlow Light"/>
                <a:cs typeface="Barlow Light"/>
                <a:sym typeface="Barlow Light"/>
              </a:rPr>
              <a:t>By: Gabriel Fok</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@gabriel.fok</a:t>
            </a:r>
            <a:endParaRPr>
              <a:latin typeface="Barlow Light"/>
              <a:ea typeface="Barlow Light"/>
              <a:cs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22"/>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Pure-FTPD</a:t>
            </a:r>
            <a:endParaRPr/>
          </a:p>
        </p:txBody>
      </p:sp>
      <p:sp>
        <p:nvSpPr>
          <p:cNvPr id="586" name="Google Shape;586;p22"/>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Install:</a:t>
            </a:r>
            <a:endParaRPr sz="1600"/>
          </a:p>
          <a:p>
            <a:pPr indent="0" lvl="0" marL="0" rtl="0" algn="l">
              <a:spcBef>
                <a:spcPts val="600"/>
              </a:spcBef>
              <a:spcAft>
                <a:spcPts val="0"/>
              </a:spcAft>
              <a:buNone/>
            </a:pPr>
            <a:r>
              <a:rPr lang="en" sz="1600">
                <a:solidFill>
                  <a:srgbClr val="3C78D8"/>
                </a:solidFill>
              </a:rPr>
              <a:t>sudo apt-get install pure-ftpd</a:t>
            </a:r>
            <a:endParaRPr sz="1600">
              <a:solidFill>
                <a:srgbClr val="3C78D8"/>
              </a:solidFill>
            </a:endParaRPr>
          </a:p>
          <a:p>
            <a:pPr indent="0" lvl="0" marL="0" rtl="0" algn="l">
              <a:spcBef>
                <a:spcPts val="600"/>
              </a:spcBef>
              <a:spcAft>
                <a:spcPts val="0"/>
              </a:spcAft>
              <a:buNone/>
            </a:pPr>
            <a:r>
              <a:rPr lang="en" sz="1600"/>
              <a:t>To start:</a:t>
            </a:r>
            <a:endParaRPr sz="1600"/>
          </a:p>
          <a:p>
            <a:pPr indent="0" lvl="0" marL="0" rtl="0" algn="l">
              <a:spcBef>
                <a:spcPts val="600"/>
              </a:spcBef>
              <a:spcAft>
                <a:spcPts val="0"/>
              </a:spcAft>
              <a:buNone/>
            </a:pPr>
            <a:r>
              <a:rPr lang="en" sz="1600">
                <a:solidFill>
                  <a:srgbClr val="3C78D8"/>
                </a:solidFill>
              </a:rPr>
              <a:t>systemctl restart pure-ftpd</a:t>
            </a:r>
            <a:endParaRPr sz="1600">
              <a:solidFill>
                <a:srgbClr val="3C78D8"/>
              </a:solidFill>
            </a:endParaRPr>
          </a:p>
          <a:p>
            <a:pPr indent="0" lvl="0" marL="0" rtl="0" algn="l">
              <a:spcBef>
                <a:spcPts val="600"/>
              </a:spcBef>
              <a:spcAft>
                <a:spcPts val="0"/>
              </a:spcAft>
              <a:buNone/>
            </a:pPr>
            <a:r>
              <a:rPr lang="en" sz="1600"/>
              <a:t>Add a user ftp that will function as the anonymous user if one wasn’t created when you installed pure-ftpd.</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587" name="Google Shape;587;p22"/>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588" name="Google Shape;588;p22"/>
          <p:cNvGrpSpPr/>
          <p:nvPr/>
        </p:nvGrpSpPr>
        <p:grpSpPr>
          <a:xfrm flipH="1">
            <a:off x="7305880" y="1986551"/>
            <a:ext cx="817532" cy="830967"/>
            <a:chOff x="2583325" y="2972875"/>
            <a:chExt cx="462850" cy="445750"/>
          </a:xfrm>
        </p:grpSpPr>
        <p:sp>
          <p:nvSpPr>
            <p:cNvPr id="589" name="Google Shape;589;p22"/>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90" name="Google Shape;590;p22"/>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591" name="Google Shape;591;p22"/>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592" name="Google Shape;592;p22"/>
          <p:cNvGrpSpPr/>
          <p:nvPr/>
        </p:nvGrpSpPr>
        <p:grpSpPr>
          <a:xfrm>
            <a:off x="7229670" y="493191"/>
            <a:ext cx="988093" cy="731028"/>
            <a:chOff x="5255200" y="3006475"/>
            <a:chExt cx="511700" cy="378575"/>
          </a:xfrm>
        </p:grpSpPr>
        <p:sp>
          <p:nvSpPr>
            <p:cNvPr id="593" name="Google Shape;593;p22"/>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94" name="Google Shape;594;p22"/>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595" name="Google Shape;595;p22"/>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Setup</a:t>
            </a:r>
            <a:endParaRPr sz="1900">
              <a:solidFill>
                <a:srgbClr val="00FF00"/>
              </a:solidFill>
              <a:latin typeface="Barlow Light"/>
              <a:ea typeface="Barlow Light"/>
              <a:cs typeface="Barlow Light"/>
              <a:sym typeface="Barlow Light"/>
            </a:endParaRPr>
          </a:p>
        </p:txBody>
      </p:sp>
      <p:sp>
        <p:nvSpPr>
          <p:cNvPr id="596" name="Google Shape;596;p22"/>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597" name="Google Shape;597;p22"/>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Security</a:t>
            </a:r>
            <a:endParaRPr sz="1900">
              <a:latin typeface="Barlow Light"/>
              <a:ea typeface="Barlow Light"/>
              <a:cs typeface="Barlow Light"/>
              <a:sym typeface="Barlow Light"/>
            </a:endParaRPr>
          </a:p>
        </p:txBody>
      </p:sp>
      <p:sp>
        <p:nvSpPr>
          <p:cNvPr id="598" name="Google Shape;598;p22"/>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3"/>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Things to note: </a:t>
            </a:r>
            <a:endParaRPr sz="1600"/>
          </a:p>
          <a:p>
            <a:pPr indent="-330200" lvl="0" marL="457200" rtl="0" algn="l">
              <a:spcBef>
                <a:spcPts val="600"/>
              </a:spcBef>
              <a:spcAft>
                <a:spcPts val="0"/>
              </a:spcAft>
              <a:buSzPts val="1600"/>
              <a:buChar char="▪"/>
            </a:pPr>
            <a:r>
              <a:rPr lang="en" sz="1600"/>
              <a:t>If you login to a user, the directory you start in will be that user’s home directory. </a:t>
            </a:r>
            <a:endParaRPr sz="1600"/>
          </a:p>
          <a:p>
            <a:pPr indent="-330200" lvl="0" marL="457200" rtl="0" algn="l">
              <a:spcBef>
                <a:spcPts val="0"/>
              </a:spcBef>
              <a:spcAft>
                <a:spcPts val="0"/>
              </a:spcAft>
              <a:buSzPts val="1600"/>
              <a:buChar char="▪"/>
            </a:pPr>
            <a:r>
              <a:rPr lang="en" sz="1600"/>
              <a:t>Anonymous users are naturally chrooted.</a:t>
            </a:r>
            <a:endParaRPr sz="1600"/>
          </a:p>
          <a:p>
            <a:pPr indent="-330200" lvl="0" marL="457200" rtl="0" algn="l">
              <a:spcBef>
                <a:spcPts val="0"/>
              </a:spcBef>
              <a:spcAft>
                <a:spcPts val="0"/>
              </a:spcAft>
              <a:buSzPts val="1600"/>
              <a:buChar char="▪"/>
            </a:pPr>
            <a:r>
              <a:rPr lang="en" sz="1600"/>
              <a:t>If you choose, you can set up Pure-FTPD to use its own “virtual” users entirely separate of UNIX users. We won’t cover it, but know it could be used.</a:t>
            </a:r>
            <a:endParaRPr sz="1600"/>
          </a:p>
        </p:txBody>
      </p:sp>
      <p:sp>
        <p:nvSpPr>
          <p:cNvPr id="605" name="Google Shape;605;p23"/>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Pure-FTPD</a:t>
            </a:r>
            <a:endParaRPr/>
          </a:p>
        </p:txBody>
      </p:sp>
      <p:sp>
        <p:nvSpPr>
          <p:cNvPr id="606" name="Google Shape;606;p23"/>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607" name="Google Shape;607;p23"/>
          <p:cNvGrpSpPr/>
          <p:nvPr/>
        </p:nvGrpSpPr>
        <p:grpSpPr>
          <a:xfrm flipH="1">
            <a:off x="7305880" y="1986551"/>
            <a:ext cx="817532" cy="830967"/>
            <a:chOff x="2583325" y="2972875"/>
            <a:chExt cx="462850" cy="445750"/>
          </a:xfrm>
        </p:grpSpPr>
        <p:sp>
          <p:nvSpPr>
            <p:cNvPr id="608" name="Google Shape;608;p23"/>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09" name="Google Shape;609;p23"/>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10" name="Google Shape;610;p23"/>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611" name="Google Shape;611;p23"/>
          <p:cNvGrpSpPr/>
          <p:nvPr/>
        </p:nvGrpSpPr>
        <p:grpSpPr>
          <a:xfrm>
            <a:off x="7229670" y="493191"/>
            <a:ext cx="988093" cy="731028"/>
            <a:chOff x="5255200" y="3006475"/>
            <a:chExt cx="511700" cy="378575"/>
          </a:xfrm>
        </p:grpSpPr>
        <p:sp>
          <p:nvSpPr>
            <p:cNvPr id="612" name="Google Shape;612;p23"/>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13" name="Google Shape;613;p23"/>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14" name="Google Shape;614;p23"/>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615" name="Google Shape;615;p23"/>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Use</a:t>
            </a:r>
            <a:endParaRPr sz="1900">
              <a:solidFill>
                <a:srgbClr val="00FF00"/>
              </a:solidFill>
              <a:latin typeface="Barlow Light"/>
              <a:ea typeface="Barlow Light"/>
              <a:cs typeface="Barlow Light"/>
              <a:sym typeface="Barlow Light"/>
            </a:endParaRPr>
          </a:p>
        </p:txBody>
      </p:sp>
      <p:sp>
        <p:nvSpPr>
          <p:cNvPr id="616" name="Google Shape;616;p23"/>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Security</a:t>
            </a:r>
            <a:endParaRPr sz="1900">
              <a:latin typeface="Barlow Light"/>
              <a:ea typeface="Barlow Light"/>
              <a:cs typeface="Barlow Light"/>
              <a:sym typeface="Barlow Light"/>
            </a:endParaRPr>
          </a:p>
        </p:txBody>
      </p:sp>
      <p:sp>
        <p:nvSpPr>
          <p:cNvPr id="617" name="Google Shape;617;p23"/>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24"/>
          <p:cNvSpPr txBox="1"/>
          <p:nvPr>
            <p:ph idx="1" type="body"/>
          </p:nvPr>
        </p:nvSpPr>
        <p:spPr>
          <a:xfrm>
            <a:off x="508700" y="1599700"/>
            <a:ext cx="48840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GUI WAY</a:t>
            </a:r>
            <a:endParaRPr sz="1600"/>
          </a:p>
          <a:p>
            <a:pPr indent="0" lvl="0" marL="0" rtl="0" algn="l">
              <a:spcBef>
                <a:spcPts val="600"/>
              </a:spcBef>
              <a:spcAft>
                <a:spcPts val="0"/>
              </a:spcAft>
              <a:buNone/>
            </a:pPr>
            <a:r>
              <a:rPr lang="en" sz="1600"/>
              <a:t>To get your IP:</a:t>
            </a:r>
            <a:endParaRPr sz="1600"/>
          </a:p>
          <a:p>
            <a:pPr indent="0" lvl="0" marL="0" rtl="0" algn="l">
              <a:spcBef>
                <a:spcPts val="600"/>
              </a:spcBef>
              <a:spcAft>
                <a:spcPts val="0"/>
              </a:spcAft>
              <a:buNone/>
            </a:pPr>
            <a:r>
              <a:rPr lang="en" sz="1600">
                <a:solidFill>
                  <a:srgbClr val="3C78D8"/>
                </a:solidFill>
              </a:rPr>
              <a:t>sudo netstat -lnpt | grep pure-ftpd | hostname -</a:t>
            </a:r>
            <a:r>
              <a:rPr lang="en" sz="1600">
                <a:solidFill>
                  <a:srgbClr val="3C78D8"/>
                </a:solidFill>
                <a:latin typeface="Cambria"/>
                <a:ea typeface="Cambria"/>
                <a:cs typeface="Cambria"/>
                <a:sym typeface="Cambria"/>
              </a:rPr>
              <a:t>I</a:t>
            </a:r>
            <a:endParaRPr sz="1600">
              <a:solidFill>
                <a:srgbClr val="3C78D8"/>
              </a:solidFill>
              <a:latin typeface="Cambria"/>
              <a:ea typeface="Cambria"/>
              <a:cs typeface="Cambria"/>
              <a:sym typeface="Cambria"/>
            </a:endParaRPr>
          </a:p>
          <a:p>
            <a:pPr indent="0" lvl="0" marL="0" rtl="0" algn="l">
              <a:spcBef>
                <a:spcPts val="600"/>
              </a:spcBef>
              <a:spcAft>
                <a:spcPts val="0"/>
              </a:spcAft>
              <a:buNone/>
            </a:pPr>
            <a:r>
              <a:rPr lang="en" sz="1600">
                <a:latin typeface="Cambria"/>
                <a:ea typeface="Cambria"/>
                <a:cs typeface="Cambria"/>
                <a:sym typeface="Cambria"/>
              </a:rPr>
              <a:t>Or know that you can refer to your own IP as: localhost</a:t>
            </a:r>
            <a:endParaRPr sz="1600">
              <a:latin typeface="Cambria"/>
              <a:ea typeface="Cambria"/>
              <a:cs typeface="Cambria"/>
              <a:sym typeface="Cambria"/>
            </a:endParaRPr>
          </a:p>
          <a:p>
            <a:pPr indent="0" lvl="0" marL="0" rtl="0" algn="l">
              <a:spcBef>
                <a:spcPts val="600"/>
              </a:spcBef>
              <a:spcAft>
                <a:spcPts val="0"/>
              </a:spcAft>
              <a:buNone/>
            </a:pPr>
            <a:r>
              <a:rPr lang="en" sz="1600"/>
              <a:t>In Firefox:</a:t>
            </a:r>
            <a:endParaRPr sz="1600"/>
          </a:p>
          <a:p>
            <a:pPr indent="0" lvl="0" marL="0" rtl="0" algn="l">
              <a:spcBef>
                <a:spcPts val="600"/>
              </a:spcBef>
              <a:spcAft>
                <a:spcPts val="0"/>
              </a:spcAft>
              <a:buNone/>
            </a:pPr>
            <a:r>
              <a:rPr lang="en" sz="1600"/>
              <a:t>Type in the ftp://&lt;the ip address you just got&gt;</a:t>
            </a:r>
            <a:endParaRPr sz="1600"/>
          </a:p>
          <a:p>
            <a:pPr indent="0" lvl="0" marL="0" rtl="0" algn="l">
              <a:spcBef>
                <a:spcPts val="600"/>
              </a:spcBef>
              <a:spcAft>
                <a:spcPts val="0"/>
              </a:spcAft>
              <a:buNone/>
            </a:pPr>
            <a:r>
              <a:rPr lang="en" sz="1600"/>
              <a:t>Type in your username and password</a:t>
            </a:r>
            <a:endParaRPr sz="1600"/>
          </a:p>
          <a:p>
            <a:pPr indent="0" lvl="0" marL="0" rtl="0" algn="l">
              <a:spcBef>
                <a:spcPts val="600"/>
              </a:spcBef>
              <a:spcAft>
                <a:spcPts val="0"/>
              </a:spcAft>
              <a:buNone/>
            </a:pPr>
            <a:r>
              <a:rPr lang="en" sz="1600"/>
              <a:t>If you typed it in right, you should see something like the Mozilla website from earlier.</a:t>
            </a:r>
            <a:endParaRPr sz="1600"/>
          </a:p>
        </p:txBody>
      </p:sp>
      <p:sp>
        <p:nvSpPr>
          <p:cNvPr id="624" name="Google Shape;624;p24"/>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Pure-FTPD</a:t>
            </a:r>
            <a:endParaRPr/>
          </a:p>
        </p:txBody>
      </p:sp>
      <p:sp>
        <p:nvSpPr>
          <p:cNvPr id="625" name="Google Shape;625;p2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626" name="Google Shape;626;p24"/>
          <p:cNvGrpSpPr/>
          <p:nvPr/>
        </p:nvGrpSpPr>
        <p:grpSpPr>
          <a:xfrm flipH="1">
            <a:off x="7305880" y="1986551"/>
            <a:ext cx="817532" cy="830967"/>
            <a:chOff x="2583325" y="2972875"/>
            <a:chExt cx="462850" cy="445750"/>
          </a:xfrm>
        </p:grpSpPr>
        <p:sp>
          <p:nvSpPr>
            <p:cNvPr id="627" name="Google Shape;627;p24"/>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28" name="Google Shape;628;p24"/>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29" name="Google Shape;629;p24"/>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630" name="Google Shape;630;p24"/>
          <p:cNvGrpSpPr/>
          <p:nvPr/>
        </p:nvGrpSpPr>
        <p:grpSpPr>
          <a:xfrm>
            <a:off x="7229670" y="493191"/>
            <a:ext cx="988093" cy="731028"/>
            <a:chOff x="5255200" y="3006475"/>
            <a:chExt cx="511700" cy="378575"/>
          </a:xfrm>
        </p:grpSpPr>
        <p:sp>
          <p:nvSpPr>
            <p:cNvPr id="631" name="Google Shape;631;p24"/>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32" name="Google Shape;632;p24"/>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33" name="Google Shape;633;p24"/>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634" name="Google Shape;634;p24"/>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Use</a:t>
            </a:r>
            <a:endParaRPr sz="1900">
              <a:solidFill>
                <a:srgbClr val="00FF00"/>
              </a:solidFill>
              <a:latin typeface="Barlow Light"/>
              <a:ea typeface="Barlow Light"/>
              <a:cs typeface="Barlow Light"/>
              <a:sym typeface="Barlow Light"/>
            </a:endParaRPr>
          </a:p>
        </p:txBody>
      </p:sp>
      <p:sp>
        <p:nvSpPr>
          <p:cNvPr id="635" name="Google Shape;635;p24"/>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Security</a:t>
            </a:r>
            <a:endParaRPr sz="1900">
              <a:latin typeface="Barlow Light"/>
              <a:ea typeface="Barlow Light"/>
              <a:cs typeface="Barlow Light"/>
              <a:sym typeface="Barlow Light"/>
            </a:endParaRPr>
          </a:p>
        </p:txBody>
      </p:sp>
      <p:sp>
        <p:nvSpPr>
          <p:cNvPr id="636" name="Google Shape;636;p24"/>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5"/>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TERMINAL WAY</a:t>
            </a:r>
            <a:endParaRPr sz="1600"/>
          </a:p>
          <a:p>
            <a:pPr indent="0" lvl="0" marL="0" rtl="0" algn="l">
              <a:spcBef>
                <a:spcPts val="600"/>
              </a:spcBef>
              <a:spcAft>
                <a:spcPts val="0"/>
              </a:spcAft>
              <a:buNone/>
            </a:pPr>
            <a:r>
              <a:rPr lang="en" sz="1600"/>
              <a:t>To open ftp:</a:t>
            </a:r>
            <a:endParaRPr sz="1600"/>
          </a:p>
          <a:p>
            <a:pPr indent="0" lvl="0" marL="0" rtl="0" algn="l">
              <a:spcBef>
                <a:spcPts val="600"/>
              </a:spcBef>
              <a:spcAft>
                <a:spcPts val="0"/>
              </a:spcAft>
              <a:buNone/>
            </a:pPr>
            <a:r>
              <a:rPr lang="en" sz="1600">
                <a:solidFill>
                  <a:srgbClr val="3C78D8"/>
                </a:solidFill>
              </a:rPr>
              <a:t>ftp localhost</a:t>
            </a:r>
            <a:endParaRPr sz="1600">
              <a:solidFill>
                <a:srgbClr val="3C78D8"/>
              </a:solidFill>
            </a:endParaRPr>
          </a:p>
          <a:p>
            <a:pPr indent="0" lvl="0" marL="0" rtl="0" algn="l">
              <a:spcBef>
                <a:spcPts val="600"/>
              </a:spcBef>
              <a:spcAft>
                <a:spcPts val="0"/>
              </a:spcAft>
              <a:buNone/>
            </a:pPr>
            <a:r>
              <a:rPr lang="en" sz="1600"/>
              <a:t>Enter in your UNIX username and password</a:t>
            </a:r>
            <a:endParaRPr sz="1600"/>
          </a:p>
          <a:p>
            <a:pPr indent="0" lvl="0" marL="0" rtl="0" algn="l">
              <a:spcBef>
                <a:spcPts val="600"/>
              </a:spcBef>
              <a:spcAft>
                <a:spcPts val="0"/>
              </a:spcAft>
              <a:buNone/>
            </a:pPr>
            <a:r>
              <a:rPr lang="en" sz="1600"/>
              <a:t>You the FTP commands “get” and “send” to download and upload files respectively.</a:t>
            </a:r>
            <a:endParaRPr sz="1600"/>
          </a:p>
          <a:p>
            <a:pPr indent="0" lvl="0" marL="0" rtl="0" algn="l">
              <a:spcBef>
                <a:spcPts val="600"/>
              </a:spcBef>
              <a:spcAft>
                <a:spcPts val="0"/>
              </a:spcAft>
              <a:buNone/>
            </a:pPr>
            <a:r>
              <a:rPr lang="en" sz="1600"/>
              <a:t>Use absolute file paths for more precision, though it can use relative paths if you want. Remote file is the location of what you want to get/send the file name as, local file is the file you want to send/save the file name as.</a:t>
            </a:r>
            <a:endParaRPr sz="1600"/>
          </a:p>
        </p:txBody>
      </p:sp>
      <p:sp>
        <p:nvSpPr>
          <p:cNvPr id="643" name="Google Shape;643;p25"/>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Pure-FTPD</a:t>
            </a:r>
            <a:endParaRPr/>
          </a:p>
        </p:txBody>
      </p:sp>
      <p:sp>
        <p:nvSpPr>
          <p:cNvPr id="644" name="Google Shape;644;p2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645" name="Google Shape;645;p25"/>
          <p:cNvGrpSpPr/>
          <p:nvPr/>
        </p:nvGrpSpPr>
        <p:grpSpPr>
          <a:xfrm flipH="1">
            <a:off x="7305880" y="1986551"/>
            <a:ext cx="817532" cy="830967"/>
            <a:chOff x="2583325" y="2972875"/>
            <a:chExt cx="462850" cy="445750"/>
          </a:xfrm>
        </p:grpSpPr>
        <p:sp>
          <p:nvSpPr>
            <p:cNvPr id="646" name="Google Shape;646;p25"/>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47" name="Google Shape;647;p25"/>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48" name="Google Shape;648;p25"/>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649" name="Google Shape;649;p25"/>
          <p:cNvGrpSpPr/>
          <p:nvPr/>
        </p:nvGrpSpPr>
        <p:grpSpPr>
          <a:xfrm>
            <a:off x="7229670" y="493191"/>
            <a:ext cx="988093" cy="731028"/>
            <a:chOff x="5255200" y="3006475"/>
            <a:chExt cx="511700" cy="378575"/>
          </a:xfrm>
        </p:grpSpPr>
        <p:sp>
          <p:nvSpPr>
            <p:cNvPr id="650" name="Google Shape;650;p25"/>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51" name="Google Shape;651;p25"/>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52" name="Google Shape;652;p25"/>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653" name="Google Shape;653;p25"/>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Use</a:t>
            </a:r>
            <a:endParaRPr sz="1900">
              <a:solidFill>
                <a:srgbClr val="00FF00"/>
              </a:solidFill>
              <a:latin typeface="Barlow Light"/>
              <a:ea typeface="Barlow Light"/>
              <a:cs typeface="Barlow Light"/>
              <a:sym typeface="Barlow Light"/>
            </a:endParaRPr>
          </a:p>
        </p:txBody>
      </p:sp>
      <p:sp>
        <p:nvSpPr>
          <p:cNvPr id="654" name="Google Shape;654;p25"/>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Security</a:t>
            </a:r>
            <a:endParaRPr sz="1900">
              <a:latin typeface="Barlow Light"/>
              <a:ea typeface="Barlow Light"/>
              <a:cs typeface="Barlow Light"/>
              <a:sym typeface="Barlow Light"/>
            </a:endParaRPr>
          </a:p>
        </p:txBody>
      </p:sp>
      <p:sp>
        <p:nvSpPr>
          <p:cNvPr id="655" name="Google Shape;655;p25"/>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26"/>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Pure-FTPD</a:t>
            </a:r>
            <a:endParaRPr/>
          </a:p>
        </p:txBody>
      </p:sp>
      <p:sp>
        <p:nvSpPr>
          <p:cNvPr id="662" name="Google Shape;662;p2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63" name="Google Shape;663;p26"/>
          <p:cNvSpPr txBox="1"/>
          <p:nvPr>
            <p:ph idx="1" type="body"/>
          </p:nvPr>
        </p:nvSpPr>
        <p:spPr>
          <a:xfrm>
            <a:off x="281225" y="1602775"/>
            <a:ext cx="4963500" cy="3540600"/>
          </a:xfrm>
          <a:prstGeom prst="rect">
            <a:avLst/>
          </a:prstGeom>
        </p:spPr>
        <p:txBody>
          <a:bodyPr anchorCtr="0" anchor="t" bIns="0" lIns="0" spcFirstLastPara="1" rIns="0" wrap="square" tIns="0">
            <a:noAutofit/>
          </a:bodyPr>
          <a:lstStyle/>
          <a:p>
            <a:pPr indent="0" lvl="0" marL="0" rtl="0" algn="l">
              <a:lnSpc>
                <a:spcPct val="100000"/>
              </a:lnSpc>
              <a:spcBef>
                <a:spcPts val="600"/>
              </a:spcBef>
              <a:spcAft>
                <a:spcPts val="0"/>
              </a:spcAft>
              <a:buNone/>
            </a:pPr>
            <a:r>
              <a:rPr lang="en" sz="1600"/>
              <a:t>Pure-FTPD uses a distributed configuration file. Basically each file is named after the config it represents. Pure-FTPD summarizes the conf directory and uses it as a config file. The directory is </a:t>
            </a:r>
            <a:r>
              <a:rPr lang="en" sz="1600">
                <a:solidFill>
                  <a:srgbClr val="3C78D8"/>
                </a:solidFill>
              </a:rPr>
              <a:t>/etc/pure-ftpd/conf</a:t>
            </a:r>
            <a:r>
              <a:rPr lang="en" sz="1600"/>
              <a:t>.</a:t>
            </a:r>
            <a:endParaRPr sz="1600"/>
          </a:p>
          <a:p>
            <a:pPr indent="0" lvl="0" marL="0" rtl="0" algn="l">
              <a:lnSpc>
                <a:spcPct val="100000"/>
              </a:lnSpc>
              <a:spcBef>
                <a:spcPts val="600"/>
              </a:spcBef>
              <a:spcAft>
                <a:spcPts val="0"/>
              </a:spcAft>
              <a:buNone/>
            </a:pPr>
            <a:r>
              <a:rPr lang="en" sz="1600"/>
              <a:t>There are a couple configs to know:</a:t>
            </a:r>
            <a:endParaRPr sz="1600"/>
          </a:p>
          <a:p>
            <a:pPr indent="0" lvl="0" marL="0" rtl="0" algn="l">
              <a:lnSpc>
                <a:spcPct val="100000"/>
              </a:lnSpc>
              <a:spcBef>
                <a:spcPts val="600"/>
              </a:spcBef>
              <a:spcAft>
                <a:spcPts val="0"/>
              </a:spcAft>
              <a:buNone/>
            </a:pPr>
            <a:r>
              <a:rPr lang="en" sz="1600"/>
              <a:t>TLS: degree of SSL </a:t>
            </a:r>
            <a:r>
              <a:rPr lang="en" sz="1600"/>
              <a:t>enforcement</a:t>
            </a:r>
            <a:r>
              <a:rPr lang="en" sz="1600"/>
              <a:t> (0-2)</a:t>
            </a:r>
            <a:endParaRPr sz="1600"/>
          </a:p>
          <a:p>
            <a:pPr indent="0" lvl="0" marL="0" rtl="0" algn="l">
              <a:lnSpc>
                <a:spcPct val="100000"/>
              </a:lnSpc>
              <a:spcBef>
                <a:spcPts val="600"/>
              </a:spcBef>
              <a:spcAft>
                <a:spcPts val="0"/>
              </a:spcAft>
              <a:buNone/>
            </a:pPr>
            <a:r>
              <a:rPr lang="en" sz="1600"/>
              <a:t>NoAnonymous: force private</a:t>
            </a:r>
            <a:endParaRPr sz="1600"/>
          </a:p>
          <a:p>
            <a:pPr indent="0" lvl="0" marL="0" rtl="0" algn="l">
              <a:lnSpc>
                <a:spcPct val="100000"/>
              </a:lnSpc>
              <a:spcBef>
                <a:spcPts val="600"/>
              </a:spcBef>
              <a:spcAft>
                <a:spcPts val="0"/>
              </a:spcAft>
              <a:buNone/>
            </a:pPr>
            <a:r>
              <a:rPr lang="en" sz="1600"/>
              <a:t>AnonymousOnly: force public</a:t>
            </a:r>
            <a:endParaRPr sz="1600"/>
          </a:p>
          <a:p>
            <a:pPr indent="0" lvl="0" marL="0" rtl="0" algn="l">
              <a:lnSpc>
                <a:spcPct val="100000"/>
              </a:lnSpc>
              <a:spcBef>
                <a:spcPts val="600"/>
              </a:spcBef>
              <a:spcAft>
                <a:spcPts val="0"/>
              </a:spcAft>
              <a:buNone/>
            </a:pPr>
            <a:r>
              <a:rPr lang="en" sz="1600"/>
              <a:t>UnixAuthentication: unencrypted authentication</a:t>
            </a:r>
            <a:endParaRPr sz="1600"/>
          </a:p>
          <a:p>
            <a:pPr indent="0" lvl="0" marL="0" rtl="0" algn="l">
              <a:lnSpc>
                <a:spcPct val="100000"/>
              </a:lnSpc>
              <a:spcBef>
                <a:spcPts val="600"/>
              </a:spcBef>
              <a:spcAft>
                <a:spcPts val="0"/>
              </a:spcAft>
              <a:buNone/>
            </a:pPr>
            <a:r>
              <a:rPr lang="en" sz="1600"/>
              <a:t>PamAuthentication: use PAM, uses /etc/pam.d/pure-ftpd</a:t>
            </a:r>
            <a:endParaRPr sz="1600"/>
          </a:p>
          <a:p>
            <a:pPr indent="0" lvl="0" marL="0" rtl="0" algn="l">
              <a:lnSpc>
                <a:spcPct val="100000"/>
              </a:lnSpc>
              <a:spcBef>
                <a:spcPts val="600"/>
              </a:spcBef>
              <a:spcAft>
                <a:spcPts val="0"/>
              </a:spcAft>
              <a:buNone/>
            </a:pPr>
            <a:r>
              <a:rPr lang="en" sz="1600"/>
              <a:t>ChrootEveryone: chroot everyone to their homes</a:t>
            </a:r>
            <a:endParaRPr sz="1600"/>
          </a:p>
        </p:txBody>
      </p:sp>
      <p:grpSp>
        <p:nvGrpSpPr>
          <p:cNvPr id="664" name="Google Shape;664;p26"/>
          <p:cNvGrpSpPr/>
          <p:nvPr/>
        </p:nvGrpSpPr>
        <p:grpSpPr>
          <a:xfrm flipH="1">
            <a:off x="7305880" y="1986551"/>
            <a:ext cx="817532" cy="830967"/>
            <a:chOff x="2583325" y="2972875"/>
            <a:chExt cx="462850" cy="445750"/>
          </a:xfrm>
        </p:grpSpPr>
        <p:sp>
          <p:nvSpPr>
            <p:cNvPr id="665" name="Google Shape;665;p26"/>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66" name="Google Shape;666;p26"/>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67" name="Google Shape;667;p26"/>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668" name="Google Shape;668;p26"/>
          <p:cNvGrpSpPr/>
          <p:nvPr/>
        </p:nvGrpSpPr>
        <p:grpSpPr>
          <a:xfrm>
            <a:off x="7229670" y="493191"/>
            <a:ext cx="988093" cy="731028"/>
            <a:chOff x="5255200" y="3006475"/>
            <a:chExt cx="511700" cy="378575"/>
          </a:xfrm>
        </p:grpSpPr>
        <p:sp>
          <p:nvSpPr>
            <p:cNvPr id="669" name="Google Shape;669;p26"/>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70" name="Google Shape;670;p26"/>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71" name="Google Shape;671;p26"/>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672" name="Google Shape;672;p26"/>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673" name="Google Shape;673;p26"/>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Security</a:t>
            </a:r>
            <a:endParaRPr sz="1900">
              <a:solidFill>
                <a:srgbClr val="00FF00"/>
              </a:solidFill>
              <a:latin typeface="Barlow Light"/>
              <a:ea typeface="Barlow Light"/>
              <a:cs typeface="Barlow Light"/>
              <a:sym typeface="Barlow Light"/>
            </a:endParaRPr>
          </a:p>
        </p:txBody>
      </p:sp>
      <p:sp>
        <p:nvSpPr>
          <p:cNvPr id="674" name="Google Shape;674;p26"/>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27"/>
          <p:cNvSpPr txBox="1"/>
          <p:nvPr>
            <p:ph idx="1" type="body"/>
          </p:nvPr>
        </p:nvSpPr>
        <p:spPr>
          <a:xfrm>
            <a:off x="281231" y="1602775"/>
            <a:ext cx="4511700" cy="3540600"/>
          </a:xfrm>
          <a:prstGeom prst="rect">
            <a:avLst/>
          </a:prstGeom>
        </p:spPr>
        <p:txBody>
          <a:bodyPr anchorCtr="0" anchor="t" bIns="0" lIns="0" spcFirstLastPara="1" rIns="0" wrap="square" tIns="0">
            <a:noAutofit/>
          </a:bodyPr>
          <a:lstStyle/>
          <a:p>
            <a:pPr indent="0" lvl="0" marL="0" rtl="0" algn="l">
              <a:lnSpc>
                <a:spcPct val="100000"/>
              </a:lnSpc>
              <a:spcBef>
                <a:spcPts val="600"/>
              </a:spcBef>
              <a:spcAft>
                <a:spcPts val="0"/>
              </a:spcAft>
              <a:buNone/>
            </a:pPr>
            <a:r>
              <a:rPr lang="en" sz="1600"/>
              <a:t>The difference between AnonymousOnly and NoAnonymous is that you can have a separate “Anonymous” branch of your FTP server that is different from your private one.That’s why you can set both to “no” and it will make sense. Setting both to “yes” is possible, but like… why tho? It will assume anonymous.</a:t>
            </a:r>
            <a:endParaRPr sz="1600"/>
          </a:p>
          <a:p>
            <a:pPr indent="0" lvl="0" marL="0" rtl="0" algn="l">
              <a:lnSpc>
                <a:spcPct val="100000"/>
              </a:lnSpc>
              <a:spcBef>
                <a:spcPts val="600"/>
              </a:spcBef>
              <a:spcAft>
                <a:spcPts val="0"/>
              </a:spcAft>
              <a:buNone/>
            </a:pPr>
            <a:r>
              <a:t/>
            </a:r>
            <a:endParaRPr sz="1600"/>
          </a:p>
          <a:p>
            <a:pPr indent="0" lvl="0" marL="0" rtl="0" algn="l">
              <a:lnSpc>
                <a:spcPct val="100000"/>
              </a:lnSpc>
              <a:spcBef>
                <a:spcPts val="600"/>
              </a:spcBef>
              <a:spcAft>
                <a:spcPts val="0"/>
              </a:spcAft>
              <a:buNone/>
            </a:pPr>
            <a:r>
              <a:rPr lang="en" sz="1600"/>
              <a:t>If NoAnonymous is set to no, and AnonymousOnly is set to no, it still will not prompt you. Don’t forget to restart the service to push your changes. To login type ftp://&lt;username&gt;@&lt;your ip&gt;. </a:t>
            </a:r>
            <a:endParaRPr sz="1600"/>
          </a:p>
        </p:txBody>
      </p:sp>
      <p:sp>
        <p:nvSpPr>
          <p:cNvPr id="681" name="Google Shape;681;p27"/>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Pure-FTPD</a:t>
            </a:r>
            <a:endParaRPr/>
          </a:p>
        </p:txBody>
      </p:sp>
      <p:sp>
        <p:nvSpPr>
          <p:cNvPr id="682" name="Google Shape;682;p2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683" name="Google Shape;683;p27"/>
          <p:cNvGrpSpPr/>
          <p:nvPr/>
        </p:nvGrpSpPr>
        <p:grpSpPr>
          <a:xfrm flipH="1">
            <a:off x="7305880" y="1986551"/>
            <a:ext cx="817532" cy="830967"/>
            <a:chOff x="2583325" y="2972875"/>
            <a:chExt cx="462850" cy="445750"/>
          </a:xfrm>
        </p:grpSpPr>
        <p:sp>
          <p:nvSpPr>
            <p:cNvPr id="684" name="Google Shape;684;p27"/>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5" name="Google Shape;685;p27"/>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86" name="Google Shape;686;p27"/>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687" name="Google Shape;687;p27"/>
          <p:cNvGrpSpPr/>
          <p:nvPr/>
        </p:nvGrpSpPr>
        <p:grpSpPr>
          <a:xfrm>
            <a:off x="7229670" y="493191"/>
            <a:ext cx="988093" cy="731028"/>
            <a:chOff x="5255200" y="3006475"/>
            <a:chExt cx="511700" cy="378575"/>
          </a:xfrm>
        </p:grpSpPr>
        <p:sp>
          <p:nvSpPr>
            <p:cNvPr id="688" name="Google Shape;688;p27"/>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9" name="Google Shape;689;p27"/>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90" name="Google Shape;690;p27"/>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691" name="Google Shape;691;p27"/>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692" name="Google Shape;692;p27"/>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Security</a:t>
            </a:r>
            <a:endParaRPr sz="1900">
              <a:solidFill>
                <a:srgbClr val="00FF00"/>
              </a:solidFill>
              <a:latin typeface="Barlow Light"/>
              <a:ea typeface="Barlow Light"/>
              <a:cs typeface="Barlow Light"/>
              <a:sym typeface="Barlow Light"/>
            </a:endParaRPr>
          </a:p>
        </p:txBody>
      </p:sp>
      <p:sp>
        <p:nvSpPr>
          <p:cNvPr id="693" name="Google Shape;693;p27"/>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28"/>
          <p:cNvSpPr txBox="1"/>
          <p:nvPr>
            <p:ph idx="1" type="body"/>
          </p:nvPr>
        </p:nvSpPr>
        <p:spPr>
          <a:xfrm>
            <a:off x="281225" y="1602775"/>
            <a:ext cx="4974900" cy="3540600"/>
          </a:xfrm>
          <a:prstGeom prst="rect">
            <a:avLst/>
          </a:prstGeom>
        </p:spPr>
        <p:txBody>
          <a:bodyPr anchorCtr="0" anchor="t" bIns="0" lIns="0" spcFirstLastPara="1" rIns="0" wrap="square" tIns="0">
            <a:noAutofit/>
          </a:bodyPr>
          <a:lstStyle/>
          <a:p>
            <a:pPr indent="0" lvl="0" marL="0" rtl="0" algn="l">
              <a:lnSpc>
                <a:spcPct val="100000"/>
              </a:lnSpc>
              <a:spcBef>
                <a:spcPts val="600"/>
              </a:spcBef>
              <a:spcAft>
                <a:spcPts val="0"/>
              </a:spcAft>
              <a:buNone/>
            </a:pPr>
            <a:r>
              <a:rPr lang="en" sz="1600"/>
              <a:t>TLS:</a:t>
            </a:r>
            <a:endParaRPr sz="1600"/>
          </a:p>
          <a:p>
            <a:pPr indent="0" lvl="0" marL="0" rtl="0" algn="l">
              <a:lnSpc>
                <a:spcPct val="100000"/>
              </a:lnSpc>
              <a:spcBef>
                <a:spcPts val="600"/>
              </a:spcBef>
              <a:spcAft>
                <a:spcPts val="0"/>
              </a:spcAft>
              <a:buNone/>
            </a:pPr>
            <a:r>
              <a:rPr lang="en" sz="1200"/>
              <a:t>0 - No TLS/SSL sessions supported</a:t>
            </a:r>
            <a:endParaRPr sz="1200"/>
          </a:p>
          <a:p>
            <a:pPr indent="0" lvl="0" marL="0" rtl="0" algn="l">
              <a:lnSpc>
                <a:spcPct val="100000"/>
              </a:lnSpc>
              <a:spcBef>
                <a:spcPts val="600"/>
              </a:spcBef>
              <a:spcAft>
                <a:spcPts val="0"/>
              </a:spcAft>
              <a:buNone/>
            </a:pPr>
            <a:r>
              <a:rPr lang="en" sz="1200"/>
              <a:t>1 - TLS/SSL sessions allowed</a:t>
            </a:r>
            <a:endParaRPr sz="1200"/>
          </a:p>
          <a:p>
            <a:pPr indent="0" lvl="0" marL="0" rtl="0" algn="l">
              <a:lnSpc>
                <a:spcPct val="100000"/>
              </a:lnSpc>
              <a:spcBef>
                <a:spcPts val="600"/>
              </a:spcBef>
              <a:spcAft>
                <a:spcPts val="0"/>
              </a:spcAft>
              <a:buNone/>
            </a:pPr>
            <a:r>
              <a:rPr lang="en" sz="1200"/>
              <a:t>2 - Force TLS/SSL sessions</a:t>
            </a:r>
            <a:endParaRPr sz="1200"/>
          </a:p>
          <a:p>
            <a:pPr indent="0" lvl="0" marL="0" rtl="0" algn="l">
              <a:lnSpc>
                <a:spcPct val="100000"/>
              </a:lnSpc>
              <a:spcBef>
                <a:spcPts val="600"/>
              </a:spcBef>
              <a:spcAft>
                <a:spcPts val="0"/>
              </a:spcAft>
              <a:buNone/>
            </a:pPr>
            <a:r>
              <a:rPr lang="en" sz="1600"/>
              <a:t>To create self-signed certifications:</a:t>
            </a:r>
            <a:endParaRPr sz="1600"/>
          </a:p>
          <a:p>
            <a:pPr indent="0" lvl="0" marL="0" rtl="0" algn="l">
              <a:lnSpc>
                <a:spcPct val="100000"/>
              </a:lnSpc>
              <a:spcBef>
                <a:spcPts val="600"/>
              </a:spcBef>
              <a:spcAft>
                <a:spcPts val="0"/>
              </a:spcAft>
              <a:buNone/>
            </a:pPr>
            <a:r>
              <a:rPr lang="en" sz="1200">
                <a:solidFill>
                  <a:srgbClr val="3C78D8"/>
                </a:solidFill>
              </a:rPr>
              <a:t>sudo mkdir /etc/ssl/private</a:t>
            </a:r>
            <a:endParaRPr sz="1200">
              <a:solidFill>
                <a:srgbClr val="3C78D8"/>
              </a:solidFill>
            </a:endParaRPr>
          </a:p>
          <a:p>
            <a:pPr indent="0" lvl="0" marL="0" rtl="0" algn="l">
              <a:lnSpc>
                <a:spcPct val="100000"/>
              </a:lnSpc>
              <a:spcBef>
                <a:spcPts val="600"/>
              </a:spcBef>
              <a:spcAft>
                <a:spcPts val="0"/>
              </a:spcAft>
              <a:buNone/>
            </a:pPr>
            <a:r>
              <a:rPr lang="en" sz="1200">
                <a:solidFill>
                  <a:srgbClr val="3C78D8"/>
                </a:solidFill>
              </a:rPr>
              <a:t>sudo openssl req -x509 -nodes -days 7300 -newkey rsa:2048 -keyout /etc/ssl/private/pure-ftpd.pem -out /etc/ssl/private/pure-ftpd.pem</a:t>
            </a:r>
            <a:endParaRPr sz="1200">
              <a:solidFill>
                <a:srgbClr val="3C78D8"/>
              </a:solidFill>
            </a:endParaRPr>
          </a:p>
          <a:p>
            <a:pPr indent="0" lvl="0" marL="0" rtl="0" algn="l">
              <a:lnSpc>
                <a:spcPct val="100000"/>
              </a:lnSpc>
              <a:spcBef>
                <a:spcPts val="600"/>
              </a:spcBef>
              <a:spcAft>
                <a:spcPts val="0"/>
              </a:spcAft>
              <a:buNone/>
            </a:pPr>
            <a:r>
              <a:rPr lang="en" sz="1600"/>
              <a:t>Above command to copy: </a:t>
            </a:r>
            <a:r>
              <a:rPr lang="en" sz="1600" u="sng">
                <a:solidFill>
                  <a:schemeClr val="hlink"/>
                </a:solidFill>
                <a:hlinkClick r:id="rId3"/>
              </a:rPr>
              <a:t>https://pastebin.com/T2aStWdi</a:t>
            </a:r>
            <a:r>
              <a:rPr lang="en" sz="1600">
                <a:solidFill>
                  <a:srgbClr val="3C78D8"/>
                </a:solidFill>
              </a:rPr>
              <a:t> </a:t>
            </a:r>
            <a:endParaRPr sz="1600">
              <a:solidFill>
                <a:srgbClr val="3C78D8"/>
              </a:solidFill>
            </a:endParaRPr>
          </a:p>
          <a:p>
            <a:pPr indent="0" lvl="0" marL="0" rtl="0" algn="l">
              <a:lnSpc>
                <a:spcPct val="100000"/>
              </a:lnSpc>
              <a:spcBef>
                <a:spcPts val="600"/>
              </a:spcBef>
              <a:spcAft>
                <a:spcPts val="0"/>
              </a:spcAft>
              <a:buNone/>
            </a:pPr>
            <a:r>
              <a:rPr lang="en" sz="1600"/>
              <a:t>Follow the prompts as much as you want to (I usually only do the first 2)</a:t>
            </a:r>
            <a:endParaRPr sz="1600"/>
          </a:p>
          <a:p>
            <a:pPr indent="0" lvl="0" marL="0" rtl="0" algn="l">
              <a:lnSpc>
                <a:spcPct val="100000"/>
              </a:lnSpc>
              <a:spcBef>
                <a:spcPts val="600"/>
              </a:spcBef>
              <a:spcAft>
                <a:spcPts val="0"/>
              </a:spcAft>
              <a:buNone/>
            </a:pPr>
            <a:r>
              <a:rPr lang="en" sz="1600"/>
              <a:t>Set the </a:t>
            </a:r>
            <a:r>
              <a:rPr lang="en" sz="1600">
                <a:solidFill>
                  <a:srgbClr val="3C78D8"/>
                </a:solidFill>
              </a:rPr>
              <a:t>pure-ftpd.pem</a:t>
            </a:r>
            <a:r>
              <a:rPr lang="en" sz="1600"/>
              <a:t> file you just made to perms to 600</a:t>
            </a:r>
            <a:endParaRPr sz="1600"/>
          </a:p>
        </p:txBody>
      </p:sp>
      <p:sp>
        <p:nvSpPr>
          <p:cNvPr id="700" name="Google Shape;700;p28"/>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Pure-FTPD</a:t>
            </a:r>
            <a:endParaRPr/>
          </a:p>
        </p:txBody>
      </p:sp>
      <p:sp>
        <p:nvSpPr>
          <p:cNvPr id="701" name="Google Shape;701;p2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702" name="Google Shape;702;p28"/>
          <p:cNvGrpSpPr/>
          <p:nvPr/>
        </p:nvGrpSpPr>
        <p:grpSpPr>
          <a:xfrm flipH="1">
            <a:off x="7305880" y="1986551"/>
            <a:ext cx="817532" cy="830967"/>
            <a:chOff x="2583325" y="2972875"/>
            <a:chExt cx="462850" cy="445750"/>
          </a:xfrm>
        </p:grpSpPr>
        <p:sp>
          <p:nvSpPr>
            <p:cNvPr id="703" name="Google Shape;703;p28"/>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4" name="Google Shape;704;p28"/>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705" name="Google Shape;705;p28"/>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706" name="Google Shape;706;p28"/>
          <p:cNvGrpSpPr/>
          <p:nvPr/>
        </p:nvGrpSpPr>
        <p:grpSpPr>
          <a:xfrm>
            <a:off x="7229670" y="493191"/>
            <a:ext cx="988093" cy="731028"/>
            <a:chOff x="5255200" y="3006475"/>
            <a:chExt cx="511700" cy="378575"/>
          </a:xfrm>
        </p:grpSpPr>
        <p:sp>
          <p:nvSpPr>
            <p:cNvPr id="707" name="Google Shape;707;p28"/>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8" name="Google Shape;708;p28"/>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709" name="Google Shape;709;p28"/>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710" name="Google Shape;710;p28"/>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711" name="Google Shape;711;p28"/>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Security</a:t>
            </a:r>
            <a:endParaRPr sz="1900">
              <a:solidFill>
                <a:srgbClr val="00FF00"/>
              </a:solidFill>
              <a:latin typeface="Barlow Light"/>
              <a:ea typeface="Barlow Light"/>
              <a:cs typeface="Barlow Light"/>
              <a:sym typeface="Barlow Light"/>
            </a:endParaRPr>
          </a:p>
        </p:txBody>
      </p:sp>
      <p:sp>
        <p:nvSpPr>
          <p:cNvPr id="712" name="Google Shape;712;p28"/>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29"/>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Pure-FTPD</a:t>
            </a:r>
            <a:endParaRPr/>
          </a:p>
        </p:txBody>
      </p:sp>
      <p:sp>
        <p:nvSpPr>
          <p:cNvPr id="719" name="Google Shape;719;p29"/>
          <p:cNvSpPr txBox="1"/>
          <p:nvPr>
            <p:ph idx="1" type="body"/>
          </p:nvPr>
        </p:nvSpPr>
        <p:spPr>
          <a:xfrm>
            <a:off x="3496375" y="1602775"/>
            <a:ext cx="3052800" cy="3540600"/>
          </a:xfrm>
          <a:prstGeom prst="rect">
            <a:avLst/>
          </a:prstGeom>
        </p:spPr>
        <p:txBody>
          <a:bodyPr anchorCtr="0" anchor="t" bIns="0" lIns="0" spcFirstLastPara="1" rIns="0" wrap="square" tIns="0">
            <a:noAutofit/>
          </a:bodyPr>
          <a:lstStyle/>
          <a:p>
            <a:pPr indent="0" lvl="0" marL="0" rtl="0" algn="l">
              <a:lnSpc>
                <a:spcPct val="100000"/>
              </a:lnSpc>
              <a:spcBef>
                <a:spcPts val="600"/>
              </a:spcBef>
              <a:spcAft>
                <a:spcPts val="0"/>
              </a:spcAft>
              <a:buNone/>
            </a:pPr>
            <a:r>
              <a:rPr lang="en" sz="1200"/>
              <a:t>AntiWarez</a:t>
            </a:r>
            <a:endParaRPr sz="1200"/>
          </a:p>
          <a:p>
            <a:pPr indent="0" lvl="0" marL="0" rtl="0" algn="l">
              <a:lnSpc>
                <a:spcPct val="100000"/>
              </a:lnSpc>
              <a:spcBef>
                <a:spcPts val="600"/>
              </a:spcBef>
              <a:spcAft>
                <a:spcPts val="0"/>
              </a:spcAft>
              <a:buNone/>
            </a:pPr>
            <a:r>
              <a:rPr lang="en" sz="1200"/>
              <a:t>AnonymousCanCreateDirs</a:t>
            </a:r>
            <a:endParaRPr sz="1200"/>
          </a:p>
          <a:p>
            <a:pPr indent="0" lvl="0" marL="0" rtl="0" algn="l">
              <a:lnSpc>
                <a:spcPct val="100000"/>
              </a:lnSpc>
              <a:spcBef>
                <a:spcPts val="600"/>
              </a:spcBef>
              <a:spcAft>
                <a:spcPts val="0"/>
              </a:spcAft>
              <a:buNone/>
            </a:pPr>
            <a:r>
              <a:rPr lang="en" sz="1200"/>
              <a:t>MaxLoad</a:t>
            </a:r>
            <a:endParaRPr sz="1200"/>
          </a:p>
          <a:p>
            <a:pPr indent="0" lvl="0" marL="0" rtl="0" algn="l">
              <a:lnSpc>
                <a:spcPct val="100000"/>
              </a:lnSpc>
              <a:spcBef>
                <a:spcPts val="600"/>
              </a:spcBef>
              <a:spcAft>
                <a:spcPts val="0"/>
              </a:spcAft>
              <a:buNone/>
            </a:pPr>
            <a:r>
              <a:rPr lang="en" sz="1200"/>
              <a:t>AllowUserFXP</a:t>
            </a:r>
            <a:endParaRPr sz="1200"/>
          </a:p>
          <a:p>
            <a:pPr indent="0" lvl="0" marL="0" rtl="0" algn="l">
              <a:lnSpc>
                <a:spcPct val="100000"/>
              </a:lnSpc>
              <a:spcBef>
                <a:spcPts val="600"/>
              </a:spcBef>
              <a:spcAft>
                <a:spcPts val="0"/>
              </a:spcAft>
              <a:buNone/>
            </a:pPr>
            <a:r>
              <a:rPr lang="en" sz="1200"/>
              <a:t>AllowAnonymousFXP</a:t>
            </a:r>
            <a:endParaRPr sz="1200"/>
          </a:p>
          <a:p>
            <a:pPr indent="0" lvl="0" marL="0" rtl="0" algn="l">
              <a:lnSpc>
                <a:spcPct val="100000"/>
              </a:lnSpc>
              <a:spcBef>
                <a:spcPts val="600"/>
              </a:spcBef>
              <a:spcAft>
                <a:spcPts val="0"/>
              </a:spcAft>
              <a:buNone/>
            </a:pPr>
            <a:r>
              <a:rPr lang="en" sz="1200"/>
              <a:t>AutoRename</a:t>
            </a:r>
            <a:endParaRPr sz="1200"/>
          </a:p>
          <a:p>
            <a:pPr indent="0" lvl="0" marL="0" rtl="0" algn="l">
              <a:lnSpc>
                <a:spcPct val="100000"/>
              </a:lnSpc>
              <a:spcBef>
                <a:spcPts val="600"/>
              </a:spcBef>
              <a:spcAft>
                <a:spcPts val="0"/>
              </a:spcAft>
              <a:buNone/>
            </a:pPr>
            <a:r>
              <a:rPr lang="en" sz="1200"/>
              <a:t>AnonymousCantUpload</a:t>
            </a:r>
            <a:endParaRPr sz="1200"/>
          </a:p>
          <a:p>
            <a:pPr indent="0" lvl="0" marL="0" rtl="0" algn="l">
              <a:lnSpc>
                <a:spcPct val="100000"/>
              </a:lnSpc>
              <a:spcBef>
                <a:spcPts val="600"/>
              </a:spcBef>
              <a:spcAft>
                <a:spcPts val="0"/>
              </a:spcAft>
              <a:buNone/>
            </a:pPr>
            <a:r>
              <a:rPr lang="en" sz="1200"/>
              <a:t>NoChmod</a:t>
            </a:r>
            <a:endParaRPr sz="1200"/>
          </a:p>
          <a:p>
            <a:pPr indent="0" lvl="0" marL="0" rtl="0" algn="l">
              <a:lnSpc>
                <a:spcPct val="100000"/>
              </a:lnSpc>
              <a:spcBef>
                <a:spcPts val="600"/>
              </a:spcBef>
              <a:spcAft>
                <a:spcPts val="0"/>
              </a:spcAft>
              <a:buNone/>
            </a:pPr>
            <a:r>
              <a:rPr lang="en" sz="1200"/>
              <a:t>MaxDiskUsage</a:t>
            </a:r>
            <a:endParaRPr sz="1200"/>
          </a:p>
          <a:p>
            <a:pPr indent="0" lvl="0" marL="0" rtl="0" algn="l">
              <a:lnSpc>
                <a:spcPct val="100000"/>
              </a:lnSpc>
              <a:spcBef>
                <a:spcPts val="600"/>
              </a:spcBef>
              <a:spcAft>
                <a:spcPts val="0"/>
              </a:spcAft>
              <a:buNone/>
            </a:pPr>
            <a:r>
              <a:rPr lang="en" sz="1200"/>
              <a:t>CustomerProof</a:t>
            </a:r>
            <a:endParaRPr sz="1200"/>
          </a:p>
          <a:p>
            <a:pPr indent="0" lvl="0" marL="0" rtl="0" algn="l">
              <a:lnSpc>
                <a:spcPct val="100000"/>
              </a:lnSpc>
              <a:spcBef>
                <a:spcPts val="600"/>
              </a:spcBef>
              <a:spcAft>
                <a:spcPts val="0"/>
              </a:spcAft>
              <a:buNone/>
            </a:pPr>
            <a:r>
              <a:t/>
            </a:r>
            <a:endParaRPr sz="1200"/>
          </a:p>
          <a:p>
            <a:pPr indent="0" lvl="0" marL="0" rtl="0" algn="l">
              <a:lnSpc>
                <a:spcPct val="100000"/>
              </a:lnSpc>
              <a:spcBef>
                <a:spcPts val="600"/>
              </a:spcBef>
              <a:spcAft>
                <a:spcPts val="0"/>
              </a:spcAft>
              <a:buNone/>
            </a:pPr>
            <a:r>
              <a:t/>
            </a:r>
            <a:endParaRPr sz="1200"/>
          </a:p>
          <a:p>
            <a:pPr indent="0" lvl="0" marL="0" rtl="0" algn="l">
              <a:lnSpc>
                <a:spcPct val="100000"/>
              </a:lnSpc>
              <a:spcBef>
                <a:spcPts val="600"/>
              </a:spcBef>
              <a:spcAft>
                <a:spcPts val="0"/>
              </a:spcAft>
              <a:buNone/>
            </a:pPr>
            <a:r>
              <a:t/>
            </a:r>
            <a:endParaRPr sz="1200"/>
          </a:p>
          <a:p>
            <a:pPr indent="0" lvl="0" marL="0" rtl="0" algn="l">
              <a:lnSpc>
                <a:spcPct val="100000"/>
              </a:lnSpc>
              <a:spcBef>
                <a:spcPts val="600"/>
              </a:spcBef>
              <a:spcAft>
                <a:spcPts val="0"/>
              </a:spcAft>
              <a:buNone/>
            </a:pPr>
            <a:r>
              <a:t/>
            </a:r>
            <a:endParaRPr sz="1200"/>
          </a:p>
        </p:txBody>
      </p:sp>
      <p:sp>
        <p:nvSpPr>
          <p:cNvPr id="720" name="Google Shape;720;p2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721" name="Google Shape;721;p29"/>
          <p:cNvGrpSpPr/>
          <p:nvPr/>
        </p:nvGrpSpPr>
        <p:grpSpPr>
          <a:xfrm flipH="1">
            <a:off x="7305880" y="1986551"/>
            <a:ext cx="817532" cy="830967"/>
            <a:chOff x="2583325" y="2972875"/>
            <a:chExt cx="462850" cy="445750"/>
          </a:xfrm>
        </p:grpSpPr>
        <p:sp>
          <p:nvSpPr>
            <p:cNvPr id="722" name="Google Shape;722;p29"/>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23" name="Google Shape;723;p29"/>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724" name="Google Shape;724;p29"/>
          <p:cNvSpPr txBox="1"/>
          <p:nvPr>
            <p:ph idx="1" type="body"/>
          </p:nvPr>
        </p:nvSpPr>
        <p:spPr>
          <a:xfrm>
            <a:off x="281213" y="1602775"/>
            <a:ext cx="3052800" cy="3540600"/>
          </a:xfrm>
          <a:prstGeom prst="rect">
            <a:avLst/>
          </a:prstGeom>
        </p:spPr>
        <p:txBody>
          <a:bodyPr anchorCtr="0" anchor="t" bIns="0" lIns="0" spcFirstLastPara="1" rIns="0" wrap="square" tIns="0">
            <a:noAutofit/>
          </a:bodyPr>
          <a:lstStyle/>
          <a:p>
            <a:pPr indent="0" lvl="0" marL="0" rtl="0" algn="l">
              <a:lnSpc>
                <a:spcPct val="100000"/>
              </a:lnSpc>
              <a:spcBef>
                <a:spcPts val="600"/>
              </a:spcBef>
              <a:spcAft>
                <a:spcPts val="0"/>
              </a:spcAft>
              <a:buNone/>
            </a:pPr>
            <a:r>
              <a:rPr lang="en" sz="1200"/>
              <a:t>BrokenClientsCompatibility</a:t>
            </a:r>
            <a:endParaRPr sz="1200"/>
          </a:p>
          <a:p>
            <a:pPr indent="0" lvl="0" marL="0" rtl="0" algn="l">
              <a:lnSpc>
                <a:spcPct val="100000"/>
              </a:lnSpc>
              <a:spcBef>
                <a:spcPts val="600"/>
              </a:spcBef>
              <a:spcAft>
                <a:spcPts val="0"/>
              </a:spcAft>
              <a:buNone/>
            </a:pPr>
            <a:r>
              <a:rPr lang="en" sz="1200"/>
              <a:t>MaxClientsNumber</a:t>
            </a:r>
            <a:endParaRPr sz="1200"/>
          </a:p>
          <a:p>
            <a:pPr indent="0" lvl="0" marL="0" rtl="0" algn="l">
              <a:lnSpc>
                <a:spcPct val="100000"/>
              </a:lnSpc>
              <a:spcBef>
                <a:spcPts val="600"/>
              </a:spcBef>
              <a:spcAft>
                <a:spcPts val="0"/>
              </a:spcAft>
              <a:buNone/>
            </a:pPr>
            <a:r>
              <a:rPr lang="en" sz="1200"/>
              <a:t>MaxClientsPerIP</a:t>
            </a:r>
            <a:endParaRPr sz="1200"/>
          </a:p>
          <a:p>
            <a:pPr indent="0" lvl="0" marL="0" rtl="0" algn="l">
              <a:lnSpc>
                <a:spcPct val="100000"/>
              </a:lnSpc>
              <a:spcBef>
                <a:spcPts val="600"/>
              </a:spcBef>
              <a:spcAft>
                <a:spcPts val="0"/>
              </a:spcAft>
              <a:buNone/>
            </a:pPr>
            <a:r>
              <a:rPr lang="en" sz="1200"/>
              <a:t>VerboseLog</a:t>
            </a:r>
            <a:endParaRPr sz="1200"/>
          </a:p>
          <a:p>
            <a:pPr indent="0" lvl="0" marL="0" rtl="0" algn="l">
              <a:lnSpc>
                <a:spcPct val="100000"/>
              </a:lnSpc>
              <a:spcBef>
                <a:spcPts val="600"/>
              </a:spcBef>
              <a:spcAft>
                <a:spcPts val="0"/>
              </a:spcAft>
              <a:buNone/>
            </a:pPr>
            <a:r>
              <a:rPr lang="en" sz="1200"/>
              <a:t>DisplayDotFiles</a:t>
            </a:r>
            <a:endParaRPr sz="1200"/>
          </a:p>
          <a:p>
            <a:pPr indent="0" lvl="0" marL="0" rtl="0" algn="l">
              <a:lnSpc>
                <a:spcPct val="100000"/>
              </a:lnSpc>
              <a:spcBef>
                <a:spcPts val="600"/>
              </a:spcBef>
              <a:spcAft>
                <a:spcPts val="0"/>
              </a:spcAft>
              <a:buNone/>
            </a:pPr>
            <a:r>
              <a:rPr lang="en" sz="1200"/>
              <a:t>NoChmod</a:t>
            </a:r>
            <a:endParaRPr sz="1200"/>
          </a:p>
          <a:p>
            <a:pPr indent="0" lvl="0" marL="0" rtl="0" algn="l">
              <a:lnSpc>
                <a:spcPct val="100000"/>
              </a:lnSpc>
              <a:spcBef>
                <a:spcPts val="600"/>
              </a:spcBef>
              <a:spcAft>
                <a:spcPts val="0"/>
              </a:spcAft>
              <a:buNone/>
            </a:pPr>
            <a:r>
              <a:rPr lang="en" sz="1200"/>
              <a:t>DontResolve</a:t>
            </a:r>
            <a:endParaRPr sz="1200"/>
          </a:p>
          <a:p>
            <a:pPr indent="0" lvl="0" marL="0" rtl="0" algn="l">
              <a:lnSpc>
                <a:spcPct val="100000"/>
              </a:lnSpc>
              <a:spcBef>
                <a:spcPts val="600"/>
              </a:spcBef>
              <a:spcAft>
                <a:spcPts val="0"/>
              </a:spcAft>
              <a:buNone/>
            </a:pPr>
            <a:r>
              <a:rPr lang="en" sz="1200"/>
              <a:t>MaxIdleTime</a:t>
            </a:r>
            <a:endParaRPr sz="1200"/>
          </a:p>
          <a:p>
            <a:pPr indent="0" lvl="0" marL="0" rtl="0" algn="l">
              <a:lnSpc>
                <a:spcPct val="100000"/>
              </a:lnSpc>
              <a:spcBef>
                <a:spcPts val="600"/>
              </a:spcBef>
              <a:spcAft>
                <a:spcPts val="0"/>
              </a:spcAft>
              <a:buNone/>
            </a:pPr>
            <a:r>
              <a:rPr lang="en" sz="1200"/>
              <a:t>LimitRecursion</a:t>
            </a:r>
            <a:endParaRPr sz="1200"/>
          </a:p>
          <a:p>
            <a:pPr indent="0" lvl="0" marL="0" rtl="0" algn="l">
              <a:lnSpc>
                <a:spcPct val="100000"/>
              </a:lnSpc>
              <a:spcBef>
                <a:spcPts val="600"/>
              </a:spcBef>
              <a:spcAft>
                <a:spcPts val="0"/>
              </a:spcAft>
              <a:buNone/>
            </a:pPr>
            <a:r>
              <a:t/>
            </a:r>
            <a:endParaRPr sz="1200"/>
          </a:p>
        </p:txBody>
      </p:sp>
      <p:sp>
        <p:nvSpPr>
          <p:cNvPr id="725" name="Google Shape;725;p29"/>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726" name="Google Shape;726;p29"/>
          <p:cNvGrpSpPr/>
          <p:nvPr/>
        </p:nvGrpSpPr>
        <p:grpSpPr>
          <a:xfrm>
            <a:off x="7229670" y="493191"/>
            <a:ext cx="988093" cy="731028"/>
            <a:chOff x="5255200" y="3006475"/>
            <a:chExt cx="511700" cy="378575"/>
          </a:xfrm>
        </p:grpSpPr>
        <p:sp>
          <p:nvSpPr>
            <p:cNvPr id="727" name="Google Shape;727;p29"/>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28" name="Google Shape;728;p29"/>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729" name="Google Shape;729;p29"/>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730" name="Google Shape;730;p29"/>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731" name="Google Shape;731;p29"/>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Security</a:t>
            </a:r>
            <a:endParaRPr sz="1900">
              <a:solidFill>
                <a:srgbClr val="00FF00"/>
              </a:solidFill>
              <a:latin typeface="Barlow Light"/>
              <a:ea typeface="Barlow Light"/>
              <a:cs typeface="Barlow Light"/>
              <a:sym typeface="Barlow Light"/>
            </a:endParaRPr>
          </a:p>
        </p:txBody>
      </p:sp>
      <p:sp>
        <p:nvSpPr>
          <p:cNvPr id="732" name="Google Shape;732;p29"/>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4" name="Google Shape;734;p29"/>
          <p:cNvCxnSpPr/>
          <p:nvPr/>
        </p:nvCxnSpPr>
        <p:spPr>
          <a:xfrm>
            <a:off x="3415200" y="1686825"/>
            <a:ext cx="0" cy="318420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30"/>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VSFTPD</a:t>
            </a:r>
            <a:endParaRPr/>
          </a:p>
        </p:txBody>
      </p:sp>
      <p:sp>
        <p:nvSpPr>
          <p:cNvPr id="740" name="Google Shape;740;p30"/>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Install:</a:t>
            </a:r>
            <a:endParaRPr sz="1600"/>
          </a:p>
          <a:p>
            <a:pPr indent="0" lvl="0" marL="0" rtl="0" algn="l">
              <a:spcBef>
                <a:spcPts val="600"/>
              </a:spcBef>
              <a:spcAft>
                <a:spcPts val="0"/>
              </a:spcAft>
              <a:buNone/>
            </a:pPr>
            <a:r>
              <a:rPr lang="en" sz="1600"/>
              <a:t>sudo apt-get install vsftpd</a:t>
            </a:r>
            <a:endParaRPr sz="1600"/>
          </a:p>
          <a:p>
            <a:pPr indent="0" lvl="0" marL="0" rtl="0" algn="l">
              <a:spcBef>
                <a:spcPts val="600"/>
              </a:spcBef>
              <a:spcAft>
                <a:spcPts val="0"/>
              </a:spcAft>
              <a:buNone/>
            </a:pPr>
            <a:r>
              <a:rPr lang="en" sz="1600"/>
              <a:t>To start:</a:t>
            </a:r>
            <a:endParaRPr sz="1600"/>
          </a:p>
          <a:p>
            <a:pPr indent="0" lvl="0" marL="0" rtl="0" algn="l">
              <a:spcBef>
                <a:spcPts val="600"/>
              </a:spcBef>
              <a:spcAft>
                <a:spcPts val="0"/>
              </a:spcAft>
              <a:buNone/>
            </a:pPr>
            <a:r>
              <a:rPr lang="en" sz="1600"/>
              <a:t>sudo systemctl restart vsftpd</a:t>
            </a:r>
            <a:endParaRPr sz="1600"/>
          </a:p>
        </p:txBody>
      </p:sp>
      <p:sp>
        <p:nvSpPr>
          <p:cNvPr id="741" name="Google Shape;741;p3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742" name="Google Shape;742;p30"/>
          <p:cNvGrpSpPr/>
          <p:nvPr/>
        </p:nvGrpSpPr>
        <p:grpSpPr>
          <a:xfrm flipH="1">
            <a:off x="7305880" y="1986551"/>
            <a:ext cx="817532" cy="830967"/>
            <a:chOff x="2583325" y="2972875"/>
            <a:chExt cx="462850" cy="445750"/>
          </a:xfrm>
        </p:grpSpPr>
        <p:sp>
          <p:nvSpPr>
            <p:cNvPr id="743" name="Google Shape;743;p30"/>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44" name="Google Shape;744;p30"/>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745" name="Google Shape;745;p30"/>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746" name="Google Shape;746;p30"/>
          <p:cNvGrpSpPr/>
          <p:nvPr/>
        </p:nvGrpSpPr>
        <p:grpSpPr>
          <a:xfrm>
            <a:off x="7229670" y="493191"/>
            <a:ext cx="988093" cy="731028"/>
            <a:chOff x="5255200" y="3006475"/>
            <a:chExt cx="511700" cy="378575"/>
          </a:xfrm>
        </p:grpSpPr>
        <p:sp>
          <p:nvSpPr>
            <p:cNvPr id="747" name="Google Shape;747;p30"/>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00"/>
                </a:solidFill>
              </a:endParaRPr>
            </a:p>
          </p:txBody>
        </p:sp>
        <p:sp>
          <p:nvSpPr>
            <p:cNvPr id="748" name="Google Shape;748;p30"/>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00"/>
                </a:solidFill>
              </a:endParaRPr>
            </a:p>
          </p:txBody>
        </p:sp>
      </p:grpSp>
      <p:sp>
        <p:nvSpPr>
          <p:cNvPr id="749" name="Google Shape;749;p30"/>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Setup</a:t>
            </a:r>
            <a:endParaRPr sz="1900">
              <a:solidFill>
                <a:srgbClr val="00FF00"/>
              </a:solidFill>
              <a:latin typeface="Barlow Light"/>
              <a:ea typeface="Barlow Light"/>
              <a:cs typeface="Barlow Light"/>
              <a:sym typeface="Barlow Light"/>
            </a:endParaRPr>
          </a:p>
        </p:txBody>
      </p:sp>
      <p:sp>
        <p:nvSpPr>
          <p:cNvPr id="750" name="Google Shape;750;p30"/>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751" name="Google Shape;751;p30"/>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Security</a:t>
            </a:r>
            <a:endParaRPr sz="1900">
              <a:latin typeface="Barlow Light"/>
              <a:ea typeface="Barlow Light"/>
              <a:cs typeface="Barlow Light"/>
              <a:sym typeface="Barlow Light"/>
            </a:endParaRPr>
          </a:p>
        </p:txBody>
      </p:sp>
      <p:sp>
        <p:nvSpPr>
          <p:cNvPr id="752" name="Google Shape;752;p30"/>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1"/>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000"/>
              <a:t>Literally the exact same as Pure-FTPD (duh, FTP does the legwork) . </a:t>
            </a:r>
            <a:endParaRPr sz="2000"/>
          </a:p>
        </p:txBody>
      </p:sp>
      <p:sp>
        <p:nvSpPr>
          <p:cNvPr id="759" name="Google Shape;759;p31"/>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VS</a:t>
            </a:r>
            <a:r>
              <a:rPr lang="en"/>
              <a:t>FTPD</a:t>
            </a:r>
            <a:endParaRPr/>
          </a:p>
        </p:txBody>
      </p:sp>
      <p:sp>
        <p:nvSpPr>
          <p:cNvPr id="760" name="Google Shape;760;p3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761" name="Google Shape;761;p31"/>
          <p:cNvGrpSpPr/>
          <p:nvPr/>
        </p:nvGrpSpPr>
        <p:grpSpPr>
          <a:xfrm flipH="1">
            <a:off x="7305880" y="1986551"/>
            <a:ext cx="817532" cy="830967"/>
            <a:chOff x="2583325" y="2972875"/>
            <a:chExt cx="462850" cy="445750"/>
          </a:xfrm>
        </p:grpSpPr>
        <p:sp>
          <p:nvSpPr>
            <p:cNvPr id="762" name="Google Shape;762;p31"/>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63" name="Google Shape;763;p31"/>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764" name="Google Shape;764;p31"/>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765" name="Google Shape;765;p31"/>
          <p:cNvGrpSpPr/>
          <p:nvPr/>
        </p:nvGrpSpPr>
        <p:grpSpPr>
          <a:xfrm>
            <a:off x="7229670" y="493191"/>
            <a:ext cx="988093" cy="731028"/>
            <a:chOff x="5255200" y="3006475"/>
            <a:chExt cx="511700" cy="378575"/>
          </a:xfrm>
        </p:grpSpPr>
        <p:sp>
          <p:nvSpPr>
            <p:cNvPr id="766" name="Google Shape;766;p31"/>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67" name="Google Shape;767;p31"/>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768" name="Google Shape;768;p31"/>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769" name="Google Shape;769;p31"/>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Use</a:t>
            </a:r>
            <a:endParaRPr sz="1900">
              <a:solidFill>
                <a:srgbClr val="00FF00"/>
              </a:solidFill>
              <a:latin typeface="Barlow Light"/>
              <a:ea typeface="Barlow Light"/>
              <a:cs typeface="Barlow Light"/>
              <a:sym typeface="Barlow Light"/>
            </a:endParaRPr>
          </a:p>
        </p:txBody>
      </p:sp>
      <p:sp>
        <p:nvSpPr>
          <p:cNvPr id="770" name="Google Shape;770;p31"/>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Security</a:t>
            </a:r>
            <a:endParaRPr sz="1900">
              <a:latin typeface="Barlow Light"/>
              <a:ea typeface="Barlow Light"/>
              <a:cs typeface="Barlow Light"/>
              <a:sym typeface="Barlow Light"/>
            </a:endParaRPr>
          </a:p>
        </p:txBody>
      </p:sp>
      <p:sp>
        <p:nvSpPr>
          <p:cNvPr id="771" name="Google Shape;771;p31"/>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4"/>
          <p:cNvSpPr txBox="1"/>
          <p:nvPr>
            <p:ph type="ctrTitle"/>
          </p:nvPr>
        </p:nvSpPr>
        <p:spPr>
          <a:xfrm>
            <a:off x="603425" y="1794125"/>
            <a:ext cx="5497200" cy="8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1. First, the paradigm</a:t>
            </a:r>
            <a:endParaRPr/>
          </a:p>
        </p:txBody>
      </p:sp>
      <p:sp>
        <p:nvSpPr>
          <p:cNvPr id="523" name="Google Shape;523;p14"/>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Let's start at the </a:t>
            </a:r>
            <a:r>
              <a:rPr lang="en"/>
              <a:t>beginning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32"/>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The real differences are in the security and format. The config file </a:t>
            </a:r>
            <a:r>
              <a:rPr lang="en" sz="1600">
                <a:solidFill>
                  <a:srgbClr val="3C78D8"/>
                </a:solidFill>
              </a:rPr>
              <a:t>/etc/vsftpd.conf</a:t>
            </a:r>
            <a:r>
              <a:rPr lang="en" sz="1600"/>
              <a:t> specifies the format to be EXACTLY option=value, with NO additional spacing.</a:t>
            </a:r>
            <a:endParaRPr sz="1600"/>
          </a:p>
          <a:p>
            <a:pPr indent="0" lvl="0" marL="0" rtl="0" algn="l">
              <a:spcBef>
                <a:spcPts val="600"/>
              </a:spcBef>
              <a:spcAft>
                <a:spcPts val="0"/>
              </a:spcAft>
              <a:buNone/>
            </a:pPr>
            <a:r>
              <a:rPr lang="en" sz="1600"/>
              <a:t>anony</a:t>
            </a:r>
            <a:r>
              <a:rPr lang="en" sz="1600"/>
              <a:t>m</a:t>
            </a:r>
            <a:r>
              <a:rPr lang="en" sz="1600"/>
              <a:t>ous_enable: public/private</a:t>
            </a:r>
            <a:endParaRPr sz="1600"/>
          </a:p>
          <a:p>
            <a:pPr indent="0" lvl="0" marL="0" rtl="0" algn="l">
              <a:spcBef>
                <a:spcPts val="600"/>
              </a:spcBef>
              <a:spcAft>
                <a:spcPts val="0"/>
              </a:spcAft>
              <a:buNone/>
            </a:pPr>
            <a:r>
              <a:rPr lang="en" sz="1600"/>
              <a:t>chroot_local_user: chroot local users</a:t>
            </a:r>
            <a:endParaRPr sz="1600"/>
          </a:p>
          <a:p>
            <a:pPr indent="0" lvl="0" marL="0" rtl="0" algn="l">
              <a:spcBef>
                <a:spcPts val="600"/>
              </a:spcBef>
              <a:spcAft>
                <a:spcPts val="0"/>
              </a:spcAft>
              <a:buNone/>
            </a:pPr>
            <a:r>
              <a:rPr lang="en" sz="1600"/>
              <a:t>local_enable: allow local users to connect</a:t>
            </a:r>
            <a:endParaRPr sz="1600"/>
          </a:p>
          <a:p>
            <a:pPr indent="0" lvl="0" marL="0" rtl="0" algn="l">
              <a:spcBef>
                <a:spcPts val="600"/>
              </a:spcBef>
              <a:spcAft>
                <a:spcPts val="0"/>
              </a:spcAft>
              <a:buNone/>
            </a:pPr>
            <a:r>
              <a:rPr lang="en" sz="1600"/>
              <a:t>write_enable: allow users to “write” which means make changes to directories</a:t>
            </a:r>
            <a:endParaRPr sz="1600"/>
          </a:p>
          <a:p>
            <a:pPr indent="0" lvl="0" marL="0" rtl="0" algn="l">
              <a:spcBef>
                <a:spcPts val="600"/>
              </a:spcBef>
              <a:spcAft>
                <a:spcPts val="0"/>
              </a:spcAft>
              <a:buNone/>
            </a:pPr>
            <a:r>
              <a:rPr lang="en" sz="1600"/>
              <a:t>ssl_enable: allow TLS/SSL sessions</a:t>
            </a:r>
            <a:endParaRPr sz="1600"/>
          </a:p>
        </p:txBody>
      </p:sp>
      <p:sp>
        <p:nvSpPr>
          <p:cNvPr id="778" name="Google Shape;778;p32"/>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VSFTPD</a:t>
            </a:r>
            <a:endParaRPr/>
          </a:p>
        </p:txBody>
      </p:sp>
      <p:sp>
        <p:nvSpPr>
          <p:cNvPr id="779" name="Google Shape;779;p32"/>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780" name="Google Shape;780;p32"/>
          <p:cNvGrpSpPr/>
          <p:nvPr/>
        </p:nvGrpSpPr>
        <p:grpSpPr>
          <a:xfrm flipH="1">
            <a:off x="7305880" y="1986551"/>
            <a:ext cx="817532" cy="830967"/>
            <a:chOff x="2583325" y="2972875"/>
            <a:chExt cx="462850" cy="445750"/>
          </a:xfrm>
        </p:grpSpPr>
        <p:sp>
          <p:nvSpPr>
            <p:cNvPr id="781" name="Google Shape;781;p32"/>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82" name="Google Shape;782;p32"/>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783" name="Google Shape;783;p32"/>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784" name="Google Shape;784;p32"/>
          <p:cNvGrpSpPr/>
          <p:nvPr/>
        </p:nvGrpSpPr>
        <p:grpSpPr>
          <a:xfrm>
            <a:off x="7229670" y="493191"/>
            <a:ext cx="988093" cy="731028"/>
            <a:chOff x="5255200" y="3006475"/>
            <a:chExt cx="511700" cy="378575"/>
          </a:xfrm>
        </p:grpSpPr>
        <p:sp>
          <p:nvSpPr>
            <p:cNvPr id="785" name="Google Shape;785;p32"/>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86" name="Google Shape;786;p32"/>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787" name="Google Shape;787;p32"/>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788" name="Google Shape;788;p32"/>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789" name="Google Shape;789;p32"/>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Security</a:t>
            </a:r>
            <a:endParaRPr sz="1900">
              <a:solidFill>
                <a:srgbClr val="00FF00"/>
              </a:solidFill>
              <a:latin typeface="Barlow Light"/>
              <a:ea typeface="Barlow Light"/>
              <a:cs typeface="Barlow Light"/>
              <a:sym typeface="Barlow Light"/>
            </a:endParaRPr>
          </a:p>
        </p:txBody>
      </p:sp>
      <p:sp>
        <p:nvSpPr>
          <p:cNvPr id="790" name="Google Shape;790;p32"/>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33"/>
          <p:cNvSpPr txBox="1"/>
          <p:nvPr>
            <p:ph idx="1" type="body"/>
          </p:nvPr>
        </p:nvSpPr>
        <p:spPr>
          <a:xfrm>
            <a:off x="508700" y="1294900"/>
            <a:ext cx="4284300" cy="147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We assume you remember the previous from Basic Linux. We’ve never encountered SSL vsftpd, but just in case:</a:t>
            </a:r>
            <a:endParaRPr sz="1600"/>
          </a:p>
          <a:p>
            <a:pPr indent="0" lvl="0" marL="0" rtl="0" algn="l">
              <a:spcBef>
                <a:spcPts val="600"/>
              </a:spcBef>
              <a:spcAft>
                <a:spcPts val="0"/>
              </a:spcAft>
              <a:buNone/>
            </a:pPr>
            <a:r>
              <a:rPr lang="en" sz="1200">
                <a:solidFill>
                  <a:srgbClr val="3C78D8"/>
                </a:solidFill>
              </a:rPr>
              <a:t>openssl req -x509 -nodes -days 365 -newkey rsa:2048 -keyout /etc/ssl/private/vsftpd.key -out /etc/ssl/certs/vsftpd.crt</a:t>
            </a:r>
            <a:endParaRPr sz="1200">
              <a:solidFill>
                <a:srgbClr val="3C78D8"/>
              </a:solidFill>
            </a:endParaRPr>
          </a:p>
          <a:p>
            <a:pPr indent="0" lvl="0" marL="0" rtl="0" algn="l">
              <a:spcBef>
                <a:spcPts val="600"/>
              </a:spcBef>
              <a:spcAft>
                <a:spcPts val="0"/>
              </a:spcAft>
              <a:buNone/>
            </a:pPr>
            <a:r>
              <a:rPr lang="en" sz="1100" u="sng">
                <a:solidFill>
                  <a:schemeClr val="hlink"/>
                </a:solidFill>
                <a:latin typeface="Arial"/>
                <a:ea typeface="Arial"/>
                <a:cs typeface="Arial"/>
                <a:sym typeface="Arial"/>
                <a:hlinkClick r:id="rId3"/>
              </a:rPr>
              <a:t>https://pastebin.com/jd7cq3wg</a:t>
            </a:r>
            <a:endParaRPr sz="1600"/>
          </a:p>
          <a:p>
            <a:pPr indent="0" lvl="0" marL="0" rtl="0" algn="l">
              <a:spcBef>
                <a:spcPts val="600"/>
              </a:spcBef>
              <a:spcAft>
                <a:spcPts val="0"/>
              </a:spcAft>
              <a:buNone/>
            </a:pPr>
            <a:r>
              <a:rPr lang="en" sz="1600"/>
              <a:t>Set all of these:</a:t>
            </a:r>
            <a:endParaRPr sz="1600"/>
          </a:p>
        </p:txBody>
      </p:sp>
      <p:sp>
        <p:nvSpPr>
          <p:cNvPr id="797" name="Google Shape;797;p33"/>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VSFTPD</a:t>
            </a:r>
            <a:endParaRPr/>
          </a:p>
        </p:txBody>
      </p:sp>
      <p:sp>
        <p:nvSpPr>
          <p:cNvPr id="798" name="Google Shape;798;p33"/>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99" name="Google Shape;799;p33"/>
          <p:cNvSpPr txBox="1"/>
          <p:nvPr/>
        </p:nvSpPr>
        <p:spPr>
          <a:xfrm>
            <a:off x="432500" y="3167800"/>
            <a:ext cx="2471700" cy="2030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Barlow Light"/>
                <a:ea typeface="Barlow Light"/>
                <a:cs typeface="Barlow Light"/>
                <a:sym typeface="Barlow Light"/>
              </a:rPr>
              <a:t>ssl_enable=YES</a:t>
            </a:r>
            <a:endParaRPr sz="12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1200">
                <a:solidFill>
                  <a:schemeClr val="dk1"/>
                </a:solidFill>
                <a:latin typeface="Barlow Light"/>
                <a:ea typeface="Barlow Light"/>
                <a:cs typeface="Barlow Light"/>
                <a:sym typeface="Barlow Light"/>
              </a:rPr>
              <a:t>allow_anon_ssl=NO</a:t>
            </a:r>
            <a:endParaRPr sz="12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1200">
                <a:solidFill>
                  <a:schemeClr val="dk1"/>
                </a:solidFill>
                <a:latin typeface="Barlow Light"/>
                <a:ea typeface="Barlow Light"/>
                <a:cs typeface="Barlow Light"/>
                <a:sym typeface="Barlow Light"/>
              </a:rPr>
              <a:t>force_local_data_ssl=YES</a:t>
            </a:r>
            <a:endParaRPr sz="12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1200">
                <a:solidFill>
                  <a:schemeClr val="dk1"/>
                </a:solidFill>
                <a:latin typeface="Barlow Light"/>
                <a:ea typeface="Barlow Light"/>
                <a:cs typeface="Barlow Light"/>
                <a:sym typeface="Barlow Light"/>
              </a:rPr>
              <a:t>force_local_logins_ssl=YES</a:t>
            </a:r>
            <a:endParaRPr sz="12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1200">
                <a:solidFill>
                  <a:schemeClr val="dk1"/>
                </a:solidFill>
                <a:latin typeface="Barlow Light"/>
                <a:ea typeface="Barlow Light"/>
                <a:cs typeface="Barlow Light"/>
                <a:sym typeface="Barlow Light"/>
              </a:rPr>
              <a:t>ssl_tlsv1=NO</a:t>
            </a:r>
            <a:endParaRPr sz="12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1200">
                <a:solidFill>
                  <a:schemeClr val="dk1"/>
                </a:solidFill>
                <a:latin typeface="Barlow Light"/>
                <a:ea typeface="Barlow Light"/>
                <a:cs typeface="Barlow Light"/>
                <a:sym typeface="Barlow Light"/>
              </a:rPr>
              <a:t>ssl_tlsv1_1=NO</a:t>
            </a:r>
            <a:endParaRPr sz="12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1200">
                <a:solidFill>
                  <a:schemeClr val="dk1"/>
                </a:solidFill>
                <a:latin typeface="Barlow Light"/>
                <a:ea typeface="Barlow Light"/>
                <a:cs typeface="Barlow Light"/>
                <a:sym typeface="Barlow Light"/>
              </a:rPr>
              <a:t>ssl_tlsv1_2=YES</a:t>
            </a:r>
            <a:endParaRPr>
              <a:latin typeface="Barlow Light"/>
              <a:ea typeface="Barlow Light"/>
              <a:cs typeface="Barlow Light"/>
              <a:sym typeface="Barlow Light"/>
            </a:endParaRPr>
          </a:p>
        </p:txBody>
      </p:sp>
      <p:grpSp>
        <p:nvGrpSpPr>
          <p:cNvPr id="800" name="Google Shape;800;p33"/>
          <p:cNvGrpSpPr/>
          <p:nvPr/>
        </p:nvGrpSpPr>
        <p:grpSpPr>
          <a:xfrm flipH="1">
            <a:off x="7305880" y="1986551"/>
            <a:ext cx="817532" cy="830967"/>
            <a:chOff x="2583325" y="2972875"/>
            <a:chExt cx="462850" cy="445750"/>
          </a:xfrm>
        </p:grpSpPr>
        <p:sp>
          <p:nvSpPr>
            <p:cNvPr id="801" name="Google Shape;801;p33"/>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02" name="Google Shape;802;p33"/>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803" name="Google Shape;803;p33"/>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804" name="Google Shape;804;p33"/>
          <p:cNvGrpSpPr/>
          <p:nvPr/>
        </p:nvGrpSpPr>
        <p:grpSpPr>
          <a:xfrm>
            <a:off x="7229670" y="493191"/>
            <a:ext cx="988093" cy="731028"/>
            <a:chOff x="5255200" y="3006475"/>
            <a:chExt cx="511700" cy="378575"/>
          </a:xfrm>
        </p:grpSpPr>
        <p:sp>
          <p:nvSpPr>
            <p:cNvPr id="805" name="Google Shape;805;p33"/>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06" name="Google Shape;806;p33"/>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807" name="Google Shape;807;p33"/>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808" name="Google Shape;808;p33"/>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809" name="Google Shape;809;p33"/>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Security</a:t>
            </a:r>
            <a:endParaRPr sz="1900">
              <a:solidFill>
                <a:srgbClr val="00FF00"/>
              </a:solidFill>
              <a:latin typeface="Barlow Light"/>
              <a:ea typeface="Barlow Light"/>
              <a:cs typeface="Barlow Light"/>
              <a:sym typeface="Barlow Light"/>
            </a:endParaRPr>
          </a:p>
        </p:txBody>
      </p:sp>
      <p:sp>
        <p:nvSpPr>
          <p:cNvPr id="810" name="Google Shape;810;p33"/>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txBox="1"/>
          <p:nvPr/>
        </p:nvSpPr>
        <p:spPr>
          <a:xfrm>
            <a:off x="2626800" y="3167819"/>
            <a:ext cx="3514800" cy="1871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Barlow Light"/>
                <a:ea typeface="Barlow Light"/>
                <a:cs typeface="Barlow Light"/>
                <a:sym typeface="Barlow Light"/>
              </a:rPr>
              <a:t>ssl_sslv2=NO</a:t>
            </a:r>
            <a:endParaRPr sz="12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1200">
                <a:solidFill>
                  <a:schemeClr val="dk1"/>
                </a:solidFill>
                <a:latin typeface="Barlow Light"/>
                <a:ea typeface="Barlow Light"/>
                <a:cs typeface="Barlow Light"/>
                <a:sym typeface="Barlow Light"/>
              </a:rPr>
              <a:t>ssl_sslv3=NO</a:t>
            </a:r>
            <a:endParaRPr sz="12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1200">
                <a:solidFill>
                  <a:schemeClr val="dk1"/>
                </a:solidFill>
                <a:latin typeface="Barlow Light"/>
                <a:ea typeface="Barlow Light"/>
                <a:cs typeface="Barlow Light"/>
                <a:sym typeface="Barlow Light"/>
              </a:rPr>
              <a:t>rsa_cert_file=/etc/ssl/certs/vsftpd.crt</a:t>
            </a:r>
            <a:endParaRPr sz="12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1200">
                <a:solidFill>
                  <a:schemeClr val="dk1"/>
                </a:solidFill>
                <a:latin typeface="Barlow Light"/>
                <a:ea typeface="Barlow Light"/>
                <a:cs typeface="Barlow Light"/>
                <a:sym typeface="Barlow Light"/>
              </a:rPr>
              <a:t>rsa_private_key_file=/etc/ssl/private/vsftpd.key</a:t>
            </a:r>
            <a:endParaRPr sz="12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1200">
                <a:solidFill>
                  <a:schemeClr val="dk1"/>
                </a:solidFill>
                <a:latin typeface="Barlow Light"/>
                <a:ea typeface="Barlow Light"/>
                <a:cs typeface="Barlow Light"/>
                <a:sym typeface="Barlow Light"/>
              </a:rPr>
              <a:t>require_ssl_reuse=YES</a:t>
            </a:r>
            <a:endParaRPr sz="12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1200">
                <a:solidFill>
                  <a:schemeClr val="dk1"/>
                </a:solidFill>
                <a:latin typeface="Barlow Light"/>
                <a:ea typeface="Barlow Light"/>
                <a:cs typeface="Barlow Light"/>
                <a:sym typeface="Barlow Light"/>
              </a:rPr>
              <a:t>ssl_ciphers=HIGH</a:t>
            </a:r>
            <a:endParaRPr sz="1200">
              <a:solidFill>
                <a:schemeClr val="dk1"/>
              </a:solidFill>
              <a:latin typeface="Barlow Light"/>
              <a:ea typeface="Barlow Light"/>
              <a:cs typeface="Barlow Light"/>
              <a:sym typeface="Barlow Light"/>
            </a:endParaRPr>
          </a:p>
          <a:p>
            <a:pPr indent="0" lvl="0" marL="0" rtl="0" algn="l">
              <a:spcBef>
                <a:spcPts val="600"/>
              </a:spcBef>
              <a:spcAft>
                <a:spcPts val="0"/>
              </a:spcAft>
              <a:buNone/>
            </a:pPr>
            <a:r>
              <a:t/>
            </a:r>
            <a:endParaRPr>
              <a:latin typeface="Barlow Light"/>
              <a:ea typeface="Barlow Light"/>
              <a:cs typeface="Barlow Light"/>
              <a:sym typeface="Barlow Light"/>
            </a:endParaRPr>
          </a:p>
        </p:txBody>
      </p:sp>
      <p:cxnSp>
        <p:nvCxnSpPr>
          <p:cNvPr id="813" name="Google Shape;813;p33"/>
          <p:cNvCxnSpPr/>
          <p:nvPr/>
        </p:nvCxnSpPr>
        <p:spPr>
          <a:xfrm>
            <a:off x="442725" y="3294500"/>
            <a:ext cx="48819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4"/>
          <p:cNvSpPr txBox="1"/>
          <p:nvPr>
            <p:ph idx="1" type="body"/>
          </p:nvPr>
        </p:nvSpPr>
        <p:spPr>
          <a:xfrm>
            <a:off x="508700" y="1599700"/>
            <a:ext cx="47817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Chroot List (if only specific users are chrooted):</a:t>
            </a:r>
            <a:endParaRPr sz="1600"/>
          </a:p>
          <a:p>
            <a:pPr indent="0" lvl="0" marL="0" rtl="0" algn="l">
              <a:spcBef>
                <a:spcPts val="600"/>
              </a:spcBef>
              <a:spcAft>
                <a:spcPts val="0"/>
              </a:spcAft>
              <a:buNone/>
            </a:pPr>
            <a:r>
              <a:rPr lang="en" sz="1400"/>
              <a:t>chroot_list_enable=YES</a:t>
            </a:r>
            <a:endParaRPr sz="1400"/>
          </a:p>
          <a:p>
            <a:pPr indent="0" lvl="0" marL="0" rtl="0" algn="l">
              <a:spcBef>
                <a:spcPts val="600"/>
              </a:spcBef>
              <a:spcAft>
                <a:spcPts val="0"/>
              </a:spcAft>
              <a:buNone/>
            </a:pPr>
            <a:r>
              <a:rPr lang="en" sz="1400"/>
              <a:t>chroot_list_file=/etc/vsftpd.chroot_list</a:t>
            </a:r>
            <a:endParaRPr sz="1400"/>
          </a:p>
          <a:p>
            <a:pPr indent="0" lvl="0" marL="0" rtl="0" algn="l">
              <a:spcBef>
                <a:spcPts val="600"/>
              </a:spcBef>
              <a:spcAft>
                <a:spcPts val="0"/>
              </a:spcAft>
              <a:buNone/>
            </a:pPr>
            <a:r>
              <a:rPr lang="en" sz="1400"/>
              <a:t>secure_chroot_dir=/set/a/secure/chroot/dir</a:t>
            </a:r>
            <a:endParaRPr sz="1400"/>
          </a:p>
          <a:p>
            <a:pPr indent="0" lvl="0" marL="0" rtl="0" algn="l">
              <a:spcBef>
                <a:spcPts val="600"/>
              </a:spcBef>
              <a:spcAft>
                <a:spcPts val="0"/>
              </a:spcAft>
              <a:buNone/>
            </a:pPr>
            <a:r>
              <a:t/>
            </a:r>
            <a:endParaRPr sz="1400"/>
          </a:p>
        </p:txBody>
      </p:sp>
      <p:sp>
        <p:nvSpPr>
          <p:cNvPr id="819" name="Google Shape;819;p34"/>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VSFTPD</a:t>
            </a:r>
            <a:endParaRPr/>
          </a:p>
        </p:txBody>
      </p:sp>
      <p:sp>
        <p:nvSpPr>
          <p:cNvPr id="820" name="Google Shape;820;p3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821" name="Google Shape;821;p34"/>
          <p:cNvGrpSpPr/>
          <p:nvPr/>
        </p:nvGrpSpPr>
        <p:grpSpPr>
          <a:xfrm flipH="1">
            <a:off x="7305880" y="1986551"/>
            <a:ext cx="817532" cy="830967"/>
            <a:chOff x="2583325" y="2972875"/>
            <a:chExt cx="462850" cy="445750"/>
          </a:xfrm>
        </p:grpSpPr>
        <p:sp>
          <p:nvSpPr>
            <p:cNvPr id="822" name="Google Shape;822;p34"/>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3" name="Google Shape;823;p34"/>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824" name="Google Shape;824;p34"/>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825" name="Google Shape;825;p34"/>
          <p:cNvGrpSpPr/>
          <p:nvPr/>
        </p:nvGrpSpPr>
        <p:grpSpPr>
          <a:xfrm>
            <a:off x="7229670" y="493191"/>
            <a:ext cx="988093" cy="731028"/>
            <a:chOff x="5255200" y="3006475"/>
            <a:chExt cx="511700" cy="378575"/>
          </a:xfrm>
        </p:grpSpPr>
        <p:sp>
          <p:nvSpPr>
            <p:cNvPr id="826" name="Google Shape;826;p34"/>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7" name="Google Shape;827;p34"/>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828" name="Google Shape;828;p34"/>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829" name="Google Shape;829;p34"/>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830" name="Google Shape;830;p34"/>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Security</a:t>
            </a:r>
            <a:endParaRPr sz="1900">
              <a:solidFill>
                <a:srgbClr val="00FF00"/>
              </a:solidFill>
              <a:latin typeface="Barlow Light"/>
              <a:ea typeface="Barlow Light"/>
              <a:cs typeface="Barlow Light"/>
              <a:sym typeface="Barlow Light"/>
            </a:endParaRPr>
          </a:p>
        </p:txBody>
      </p:sp>
      <p:sp>
        <p:nvSpPr>
          <p:cNvPr id="831" name="Google Shape;831;p34"/>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35"/>
          <p:cNvSpPr txBox="1"/>
          <p:nvPr>
            <p:ph idx="1" type="body"/>
          </p:nvPr>
        </p:nvSpPr>
        <p:spPr>
          <a:xfrm>
            <a:off x="508700" y="1599700"/>
            <a:ext cx="47817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Anonymous server configs:</a:t>
            </a:r>
            <a:endParaRPr sz="1600"/>
          </a:p>
          <a:p>
            <a:pPr indent="0" lvl="0" marL="0" rtl="0" algn="l">
              <a:spcBef>
                <a:spcPts val="600"/>
              </a:spcBef>
              <a:spcAft>
                <a:spcPts val="0"/>
              </a:spcAft>
              <a:buNone/>
            </a:pPr>
            <a:r>
              <a:rPr lang="en" sz="1400"/>
              <a:t>anon_root: where the anonymous user’s home is</a:t>
            </a:r>
            <a:endParaRPr sz="1400"/>
          </a:p>
          <a:p>
            <a:pPr indent="0" lvl="0" marL="0" rtl="0" algn="l">
              <a:spcBef>
                <a:spcPts val="600"/>
              </a:spcBef>
              <a:spcAft>
                <a:spcPts val="0"/>
              </a:spcAft>
              <a:buNone/>
            </a:pPr>
            <a:r>
              <a:rPr lang="en" sz="1400"/>
              <a:t>no_anon_password=YES</a:t>
            </a:r>
            <a:endParaRPr sz="1400"/>
          </a:p>
          <a:p>
            <a:pPr indent="0" lvl="0" marL="0" rtl="0" algn="l">
              <a:spcBef>
                <a:spcPts val="600"/>
              </a:spcBef>
              <a:spcAft>
                <a:spcPts val="0"/>
              </a:spcAft>
              <a:buNone/>
            </a:pPr>
            <a:r>
              <a:rPr lang="en" sz="1400"/>
              <a:t>allow_writeable_chroot: may be necessary for error 500</a:t>
            </a:r>
            <a:endParaRPr sz="1400"/>
          </a:p>
          <a:p>
            <a:pPr indent="0" lvl="0" marL="0" rtl="0" algn="l">
              <a:spcBef>
                <a:spcPts val="600"/>
              </a:spcBef>
              <a:spcAft>
                <a:spcPts val="0"/>
              </a:spcAft>
              <a:buNone/>
            </a:pPr>
            <a:r>
              <a:rPr lang="en" sz="1400"/>
              <a:t>anon_upload_enable</a:t>
            </a:r>
            <a:endParaRPr sz="1400"/>
          </a:p>
          <a:p>
            <a:pPr indent="0" lvl="0" marL="0" rtl="0" algn="l">
              <a:spcBef>
                <a:spcPts val="600"/>
              </a:spcBef>
              <a:spcAft>
                <a:spcPts val="0"/>
              </a:spcAft>
              <a:buNone/>
            </a:pPr>
            <a:r>
              <a:rPr lang="en" sz="1400"/>
              <a:t>anon_mkdir_write_enable</a:t>
            </a:r>
            <a:endParaRPr sz="1400"/>
          </a:p>
          <a:p>
            <a:pPr indent="0" lvl="0" marL="0" rtl="0" algn="l">
              <a:spcBef>
                <a:spcPts val="600"/>
              </a:spcBef>
              <a:spcAft>
                <a:spcPts val="0"/>
              </a:spcAft>
              <a:buNone/>
            </a:pPr>
            <a:r>
              <a:rPr lang="en" sz="1400"/>
              <a:t>NOTE: You may have to set the directory permissions to 555</a:t>
            </a:r>
            <a:endParaRPr sz="1400"/>
          </a:p>
        </p:txBody>
      </p:sp>
      <p:sp>
        <p:nvSpPr>
          <p:cNvPr id="838" name="Google Shape;838;p35"/>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VSFTPD</a:t>
            </a:r>
            <a:endParaRPr/>
          </a:p>
        </p:txBody>
      </p:sp>
      <p:sp>
        <p:nvSpPr>
          <p:cNvPr id="839" name="Google Shape;839;p3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840" name="Google Shape;840;p35"/>
          <p:cNvGrpSpPr/>
          <p:nvPr/>
        </p:nvGrpSpPr>
        <p:grpSpPr>
          <a:xfrm flipH="1">
            <a:off x="7305880" y="1986551"/>
            <a:ext cx="817532" cy="830967"/>
            <a:chOff x="2583325" y="2972875"/>
            <a:chExt cx="462850" cy="445750"/>
          </a:xfrm>
        </p:grpSpPr>
        <p:sp>
          <p:nvSpPr>
            <p:cNvPr id="841" name="Google Shape;841;p35"/>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42" name="Google Shape;842;p35"/>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843" name="Google Shape;843;p35"/>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844" name="Google Shape;844;p35"/>
          <p:cNvGrpSpPr/>
          <p:nvPr/>
        </p:nvGrpSpPr>
        <p:grpSpPr>
          <a:xfrm>
            <a:off x="7229670" y="493191"/>
            <a:ext cx="988093" cy="731028"/>
            <a:chOff x="5255200" y="3006475"/>
            <a:chExt cx="511700" cy="378575"/>
          </a:xfrm>
        </p:grpSpPr>
        <p:sp>
          <p:nvSpPr>
            <p:cNvPr id="845" name="Google Shape;845;p35"/>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46" name="Google Shape;846;p35"/>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847" name="Google Shape;847;p35"/>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848" name="Google Shape;848;p35"/>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849" name="Google Shape;849;p35"/>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Security</a:t>
            </a:r>
            <a:endParaRPr sz="1900">
              <a:solidFill>
                <a:srgbClr val="00FF00"/>
              </a:solidFill>
              <a:latin typeface="Barlow Light"/>
              <a:ea typeface="Barlow Light"/>
              <a:cs typeface="Barlow Light"/>
              <a:sym typeface="Barlow Light"/>
            </a:endParaRPr>
          </a:p>
        </p:txBody>
      </p:sp>
      <p:sp>
        <p:nvSpPr>
          <p:cNvPr id="850" name="Google Shape;850;p35"/>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36"/>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Install:</a:t>
            </a:r>
            <a:endParaRPr sz="1600"/>
          </a:p>
          <a:p>
            <a:pPr indent="0" lvl="0" marL="0" rtl="0" algn="l">
              <a:spcBef>
                <a:spcPts val="600"/>
              </a:spcBef>
              <a:spcAft>
                <a:spcPts val="0"/>
              </a:spcAft>
              <a:buNone/>
            </a:pPr>
            <a:r>
              <a:rPr lang="en" sz="1600">
                <a:solidFill>
                  <a:srgbClr val="3C78D8"/>
                </a:solidFill>
              </a:rPr>
              <a:t>sudo apt-get install proftpd </a:t>
            </a:r>
            <a:endParaRPr sz="1600">
              <a:solidFill>
                <a:srgbClr val="3C78D8"/>
              </a:solidFill>
            </a:endParaRPr>
          </a:p>
          <a:p>
            <a:pPr indent="0" lvl="0" marL="0" rtl="0" algn="l">
              <a:spcBef>
                <a:spcPts val="600"/>
              </a:spcBef>
              <a:spcAft>
                <a:spcPts val="0"/>
              </a:spcAft>
              <a:buNone/>
            </a:pPr>
            <a:r>
              <a:rPr lang="en" sz="1600"/>
              <a:t>We will choose standalone when it prompts you.</a:t>
            </a:r>
            <a:endParaRPr sz="1600"/>
          </a:p>
          <a:p>
            <a:pPr indent="0" lvl="0" marL="0" rtl="0" algn="l">
              <a:spcBef>
                <a:spcPts val="600"/>
              </a:spcBef>
              <a:spcAft>
                <a:spcPts val="0"/>
              </a:spcAft>
              <a:buNone/>
            </a:pPr>
            <a:r>
              <a:rPr lang="en" sz="1600"/>
              <a:t>To start:</a:t>
            </a:r>
            <a:endParaRPr sz="1600"/>
          </a:p>
          <a:p>
            <a:pPr indent="0" lvl="0" marL="0" rtl="0" algn="l">
              <a:spcBef>
                <a:spcPts val="600"/>
              </a:spcBef>
              <a:spcAft>
                <a:spcPts val="0"/>
              </a:spcAft>
              <a:buNone/>
            </a:pPr>
            <a:r>
              <a:rPr lang="en" sz="1600"/>
              <a:t>You should know by now. Take a wild guess.</a:t>
            </a:r>
            <a:endParaRPr sz="1600"/>
          </a:p>
        </p:txBody>
      </p:sp>
      <p:sp>
        <p:nvSpPr>
          <p:cNvPr id="857" name="Google Shape;857;p36"/>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Pro-FTPD</a:t>
            </a:r>
            <a:endParaRPr/>
          </a:p>
        </p:txBody>
      </p:sp>
      <p:sp>
        <p:nvSpPr>
          <p:cNvPr id="858" name="Google Shape;858;p3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859" name="Google Shape;859;p36"/>
          <p:cNvGrpSpPr/>
          <p:nvPr/>
        </p:nvGrpSpPr>
        <p:grpSpPr>
          <a:xfrm flipH="1">
            <a:off x="7305880" y="1986551"/>
            <a:ext cx="817532" cy="830967"/>
            <a:chOff x="2583325" y="2972875"/>
            <a:chExt cx="462850" cy="445750"/>
          </a:xfrm>
        </p:grpSpPr>
        <p:sp>
          <p:nvSpPr>
            <p:cNvPr id="860" name="Google Shape;860;p36"/>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61" name="Google Shape;861;p36"/>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862" name="Google Shape;862;p36"/>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863" name="Google Shape;863;p36"/>
          <p:cNvGrpSpPr/>
          <p:nvPr/>
        </p:nvGrpSpPr>
        <p:grpSpPr>
          <a:xfrm>
            <a:off x="7229670" y="493191"/>
            <a:ext cx="988093" cy="731028"/>
            <a:chOff x="5255200" y="3006475"/>
            <a:chExt cx="511700" cy="378575"/>
          </a:xfrm>
        </p:grpSpPr>
        <p:sp>
          <p:nvSpPr>
            <p:cNvPr id="864" name="Google Shape;864;p36"/>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65" name="Google Shape;865;p36"/>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866" name="Google Shape;866;p36"/>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Setup</a:t>
            </a:r>
            <a:endParaRPr sz="1900">
              <a:solidFill>
                <a:srgbClr val="00FF00"/>
              </a:solidFill>
              <a:latin typeface="Barlow Light"/>
              <a:ea typeface="Barlow Light"/>
              <a:cs typeface="Barlow Light"/>
              <a:sym typeface="Barlow Light"/>
            </a:endParaRPr>
          </a:p>
        </p:txBody>
      </p:sp>
      <p:sp>
        <p:nvSpPr>
          <p:cNvPr id="867" name="Google Shape;867;p36"/>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868" name="Google Shape;868;p36"/>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Security</a:t>
            </a:r>
            <a:endParaRPr sz="1900">
              <a:latin typeface="Barlow Light"/>
              <a:ea typeface="Barlow Light"/>
              <a:cs typeface="Barlow Light"/>
              <a:sym typeface="Barlow Light"/>
            </a:endParaRPr>
          </a:p>
        </p:txBody>
      </p:sp>
      <p:sp>
        <p:nvSpPr>
          <p:cNvPr id="869" name="Google Shape;869;p36"/>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37"/>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a:t>
            </a:r>
            <a:r>
              <a:rPr lang="en"/>
              <a:t>FTPD</a:t>
            </a:r>
            <a:endParaRPr/>
          </a:p>
        </p:txBody>
      </p:sp>
      <p:sp>
        <p:nvSpPr>
          <p:cNvPr id="876" name="Google Shape;876;p37"/>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000"/>
              <a:t>Still the same</a:t>
            </a:r>
            <a:endParaRPr sz="2000"/>
          </a:p>
        </p:txBody>
      </p:sp>
      <p:sp>
        <p:nvSpPr>
          <p:cNvPr id="877" name="Google Shape;877;p3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878" name="Google Shape;878;p37"/>
          <p:cNvGrpSpPr/>
          <p:nvPr/>
        </p:nvGrpSpPr>
        <p:grpSpPr>
          <a:xfrm flipH="1">
            <a:off x="7305880" y="1986551"/>
            <a:ext cx="817532" cy="830967"/>
            <a:chOff x="2583325" y="2972875"/>
            <a:chExt cx="462850" cy="445750"/>
          </a:xfrm>
        </p:grpSpPr>
        <p:sp>
          <p:nvSpPr>
            <p:cNvPr id="879" name="Google Shape;879;p37"/>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80" name="Google Shape;880;p37"/>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881" name="Google Shape;881;p37"/>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882" name="Google Shape;882;p37"/>
          <p:cNvGrpSpPr/>
          <p:nvPr/>
        </p:nvGrpSpPr>
        <p:grpSpPr>
          <a:xfrm>
            <a:off x="7229670" y="493191"/>
            <a:ext cx="988093" cy="731028"/>
            <a:chOff x="5255200" y="3006475"/>
            <a:chExt cx="511700" cy="378575"/>
          </a:xfrm>
        </p:grpSpPr>
        <p:sp>
          <p:nvSpPr>
            <p:cNvPr id="883" name="Google Shape;883;p37"/>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84" name="Google Shape;884;p37"/>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885" name="Google Shape;885;p37"/>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886" name="Google Shape;886;p37"/>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Use</a:t>
            </a:r>
            <a:endParaRPr sz="1900">
              <a:solidFill>
                <a:srgbClr val="00FF00"/>
              </a:solidFill>
              <a:latin typeface="Barlow Light"/>
              <a:ea typeface="Barlow Light"/>
              <a:cs typeface="Barlow Light"/>
              <a:sym typeface="Barlow Light"/>
            </a:endParaRPr>
          </a:p>
        </p:txBody>
      </p:sp>
      <p:sp>
        <p:nvSpPr>
          <p:cNvPr id="887" name="Google Shape;887;p37"/>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Security</a:t>
            </a:r>
            <a:endParaRPr sz="1900">
              <a:latin typeface="Barlow Light"/>
              <a:ea typeface="Barlow Light"/>
              <a:cs typeface="Barlow Light"/>
              <a:sym typeface="Barlow Light"/>
            </a:endParaRPr>
          </a:p>
        </p:txBody>
      </p:sp>
      <p:sp>
        <p:nvSpPr>
          <p:cNvPr id="888" name="Google Shape;888;p37"/>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7"/>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38"/>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a:t>
            </a:r>
            <a:r>
              <a:rPr lang="en"/>
              <a:t>FTPD</a:t>
            </a:r>
            <a:endParaRPr/>
          </a:p>
        </p:txBody>
      </p:sp>
      <p:sp>
        <p:nvSpPr>
          <p:cNvPr id="895" name="Google Shape;895;p3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896" name="Google Shape;896;p38"/>
          <p:cNvGrpSpPr/>
          <p:nvPr/>
        </p:nvGrpSpPr>
        <p:grpSpPr>
          <a:xfrm flipH="1">
            <a:off x="7305880" y="1986551"/>
            <a:ext cx="817532" cy="830967"/>
            <a:chOff x="2583325" y="2972875"/>
            <a:chExt cx="462850" cy="445750"/>
          </a:xfrm>
        </p:grpSpPr>
        <p:sp>
          <p:nvSpPr>
            <p:cNvPr id="897" name="Google Shape;897;p38"/>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98" name="Google Shape;898;p38"/>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899" name="Google Shape;899;p38"/>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900" name="Google Shape;900;p38"/>
          <p:cNvGrpSpPr/>
          <p:nvPr/>
        </p:nvGrpSpPr>
        <p:grpSpPr>
          <a:xfrm>
            <a:off x="7229670" y="493191"/>
            <a:ext cx="988093" cy="731028"/>
            <a:chOff x="5255200" y="3006475"/>
            <a:chExt cx="511700" cy="378575"/>
          </a:xfrm>
        </p:grpSpPr>
        <p:sp>
          <p:nvSpPr>
            <p:cNvPr id="901" name="Google Shape;901;p38"/>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02" name="Google Shape;902;p38"/>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903" name="Google Shape;903;p38"/>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904" name="Google Shape;904;p38"/>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905" name="Google Shape;905;p38"/>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Security</a:t>
            </a:r>
            <a:endParaRPr sz="1900">
              <a:solidFill>
                <a:srgbClr val="00FF00"/>
              </a:solidFill>
              <a:latin typeface="Barlow Light"/>
              <a:ea typeface="Barlow Light"/>
              <a:cs typeface="Barlow Light"/>
              <a:sym typeface="Barlow Light"/>
            </a:endParaRPr>
          </a:p>
        </p:txBody>
      </p:sp>
      <p:sp>
        <p:nvSpPr>
          <p:cNvPr id="906" name="Google Shape;906;p38"/>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8"/>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8"/>
          <p:cNvSpPr txBox="1"/>
          <p:nvPr>
            <p:ph idx="1" type="body"/>
          </p:nvPr>
        </p:nvSpPr>
        <p:spPr>
          <a:xfrm>
            <a:off x="508700" y="1599700"/>
            <a:ext cx="46791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The general config file is</a:t>
            </a:r>
            <a:r>
              <a:rPr lang="en" sz="1600">
                <a:solidFill>
                  <a:srgbClr val="3C78D8"/>
                </a:solidFill>
              </a:rPr>
              <a:t> /etc/proftpd/proftpd.conf</a:t>
            </a:r>
            <a:endParaRPr sz="1600">
              <a:solidFill>
                <a:srgbClr val="3C78D8"/>
              </a:solidFill>
            </a:endParaRPr>
          </a:p>
          <a:p>
            <a:pPr indent="0" lvl="0" marL="0" rtl="0" algn="l">
              <a:spcBef>
                <a:spcPts val="600"/>
              </a:spcBef>
              <a:spcAft>
                <a:spcPts val="0"/>
              </a:spcAft>
              <a:buNone/>
            </a:pPr>
            <a:r>
              <a:rPr lang="en" sz="1600"/>
              <a:t>DefaultRoot : basically chroot to their home dirs</a:t>
            </a:r>
            <a:endParaRPr sz="1600"/>
          </a:p>
          <a:p>
            <a:pPr indent="0" lvl="0" marL="0" rtl="0" algn="l">
              <a:spcBef>
                <a:spcPts val="600"/>
              </a:spcBef>
              <a:spcAft>
                <a:spcPts val="0"/>
              </a:spcAft>
              <a:buNone/>
            </a:pPr>
            <a:r>
              <a:rPr lang="en" sz="1600"/>
              <a:t>RequireValidShell: enable logging in for users</a:t>
            </a:r>
            <a:endParaRPr sz="1600"/>
          </a:p>
          <a:p>
            <a:pPr indent="0" lvl="0" marL="0" rtl="0" algn="l">
              <a:spcBef>
                <a:spcPts val="600"/>
              </a:spcBef>
              <a:spcAft>
                <a:spcPts val="0"/>
              </a:spcAft>
              <a:buNone/>
            </a:pPr>
            <a:r>
              <a:rPr lang="en" sz="1600"/>
              <a:t>AuthOrder: use local passwords</a:t>
            </a:r>
            <a:endParaRPr sz="1600"/>
          </a:p>
          <a:p>
            <a:pPr indent="0" lvl="0" marL="0" rtl="0" algn="l">
              <a:spcBef>
                <a:spcPts val="600"/>
              </a:spcBef>
              <a:spcAft>
                <a:spcPts val="0"/>
              </a:spcAft>
              <a:buNone/>
            </a:pPr>
            <a:r>
              <a:rPr lang="en" sz="1600"/>
              <a:t>You can set up TLS and Self-Signed certs very similarly to Pure-FTPD, just swap in pro-ftpd’s name in.</a:t>
            </a:r>
            <a:endParaRPr sz="1600"/>
          </a:p>
          <a:p>
            <a:pPr indent="0" lvl="0" marL="0" rtl="0" algn="l">
              <a:spcBef>
                <a:spcPts val="600"/>
              </a:spcBef>
              <a:spcAft>
                <a:spcPts val="0"/>
              </a:spcAft>
              <a:buNone/>
            </a:pPr>
            <a:r>
              <a:rPr lang="en" sz="1600"/>
              <a:t>Don’t forget to check </a:t>
            </a:r>
            <a:r>
              <a:rPr lang="en" sz="1600">
                <a:solidFill>
                  <a:srgbClr val="3C78D8"/>
                </a:solidFill>
              </a:rPr>
              <a:t>/etc/proftpd/conf.d/</a:t>
            </a:r>
            <a:r>
              <a:rPr lang="en" sz="1600"/>
              <a:t> for any conflicting configurations, similar to /etc/sudoers.d/</a:t>
            </a:r>
            <a:endParaRPr sz="1600"/>
          </a:p>
          <a:p>
            <a:pPr indent="0" lvl="0" marL="0" rtl="0" algn="l">
              <a:spcBef>
                <a:spcPts val="600"/>
              </a:spcBef>
              <a:spcAft>
                <a:spcPts val="0"/>
              </a:spcAft>
              <a:buNone/>
            </a:pPr>
            <a:r>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39"/>
          <p:cNvSpPr txBox="1"/>
          <p:nvPr>
            <p:ph idx="1" type="body"/>
          </p:nvPr>
        </p:nvSpPr>
        <p:spPr>
          <a:xfrm>
            <a:off x="508700" y="1599700"/>
            <a:ext cx="48159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You can set up TLS and Self-Signed certs very similarly to Pure-FTPD. The .pem file can be made the same way, just swap in pro-ftpd’s name in. To enable, use these configs in </a:t>
            </a:r>
            <a:r>
              <a:rPr lang="en" sz="1600">
                <a:solidFill>
                  <a:srgbClr val="3C78D8"/>
                </a:solidFill>
              </a:rPr>
              <a:t>/etc/proftpd/tls.conf</a:t>
            </a:r>
            <a:r>
              <a:rPr lang="en" sz="1600"/>
              <a:t>:</a:t>
            </a:r>
            <a:endParaRPr sz="1600"/>
          </a:p>
          <a:p>
            <a:pPr indent="0" lvl="0" marL="0" rtl="0" algn="l">
              <a:lnSpc>
                <a:spcPct val="100000"/>
              </a:lnSpc>
              <a:spcBef>
                <a:spcPts val="600"/>
              </a:spcBef>
              <a:spcAft>
                <a:spcPts val="0"/>
              </a:spcAft>
              <a:buNone/>
            </a:pPr>
            <a:r>
              <a:rPr lang="en" sz="1400"/>
              <a:t>TLSEngine                    on</a:t>
            </a:r>
            <a:endParaRPr sz="1400"/>
          </a:p>
          <a:p>
            <a:pPr indent="0" lvl="0" marL="0" rtl="0" algn="l">
              <a:lnSpc>
                <a:spcPct val="100000"/>
              </a:lnSpc>
              <a:spcBef>
                <a:spcPts val="600"/>
              </a:spcBef>
              <a:spcAft>
                <a:spcPts val="0"/>
              </a:spcAft>
              <a:buNone/>
            </a:pPr>
            <a:r>
              <a:rPr lang="en" sz="1400"/>
              <a:t>TLSLog                       /var/log/proftpd/tls.log</a:t>
            </a:r>
            <a:endParaRPr sz="1400"/>
          </a:p>
          <a:p>
            <a:pPr indent="0" lvl="0" marL="0" rtl="0" algn="l">
              <a:lnSpc>
                <a:spcPct val="100000"/>
              </a:lnSpc>
              <a:spcBef>
                <a:spcPts val="600"/>
              </a:spcBef>
              <a:spcAft>
                <a:spcPts val="0"/>
              </a:spcAft>
              <a:buNone/>
            </a:pPr>
            <a:r>
              <a:rPr lang="en" sz="1400"/>
              <a:t>TLSProtocol                  TLSv1.2</a:t>
            </a:r>
            <a:endParaRPr sz="1400"/>
          </a:p>
          <a:p>
            <a:pPr indent="0" lvl="0" marL="0" rtl="0" algn="l">
              <a:lnSpc>
                <a:spcPct val="100000"/>
              </a:lnSpc>
              <a:spcBef>
                <a:spcPts val="600"/>
              </a:spcBef>
              <a:spcAft>
                <a:spcPts val="0"/>
              </a:spcAft>
              <a:buNone/>
            </a:pPr>
            <a:r>
              <a:rPr lang="en" sz="1400"/>
              <a:t>TLSRSACertificateFile                /etc/ssl/private/proftpdCertificate.pem</a:t>
            </a:r>
            <a:endParaRPr sz="1400"/>
          </a:p>
          <a:p>
            <a:pPr indent="0" lvl="0" marL="0" rtl="0" algn="l">
              <a:lnSpc>
                <a:spcPct val="100000"/>
              </a:lnSpc>
              <a:spcBef>
                <a:spcPts val="600"/>
              </a:spcBef>
              <a:spcAft>
                <a:spcPts val="0"/>
              </a:spcAft>
              <a:buNone/>
            </a:pPr>
            <a:r>
              <a:rPr lang="en" sz="1400"/>
              <a:t>TLSRSACertificateKeyFile             /etc/ssl/private/proftpdServerkey.pem</a:t>
            </a:r>
            <a:endParaRPr sz="1400"/>
          </a:p>
          <a:p>
            <a:pPr indent="0" lvl="0" marL="0" rtl="0" algn="l">
              <a:lnSpc>
                <a:spcPct val="100000"/>
              </a:lnSpc>
              <a:spcBef>
                <a:spcPts val="600"/>
              </a:spcBef>
              <a:spcAft>
                <a:spcPts val="0"/>
              </a:spcAft>
              <a:buNone/>
            </a:pPr>
            <a:r>
              <a:rPr lang="en" sz="1400"/>
              <a:t>TLSRequired                    on</a:t>
            </a:r>
            <a:endParaRPr sz="1400"/>
          </a:p>
          <a:p>
            <a:pPr indent="0" lvl="0" marL="0" rtl="0" algn="l">
              <a:lnSpc>
                <a:spcPct val="100000"/>
              </a:lnSpc>
              <a:spcBef>
                <a:spcPts val="600"/>
              </a:spcBef>
              <a:spcAft>
                <a:spcPts val="0"/>
              </a:spcAft>
              <a:buNone/>
            </a:pPr>
            <a:r>
              <a:t/>
            </a:r>
            <a:endParaRPr sz="1400"/>
          </a:p>
        </p:txBody>
      </p:sp>
      <p:sp>
        <p:nvSpPr>
          <p:cNvPr id="914" name="Google Shape;914;p39"/>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Pro-FTPD</a:t>
            </a:r>
            <a:endParaRPr/>
          </a:p>
        </p:txBody>
      </p:sp>
      <p:sp>
        <p:nvSpPr>
          <p:cNvPr id="915" name="Google Shape;915;p3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916" name="Google Shape;916;p39"/>
          <p:cNvGrpSpPr/>
          <p:nvPr/>
        </p:nvGrpSpPr>
        <p:grpSpPr>
          <a:xfrm flipH="1">
            <a:off x="7305880" y="1986551"/>
            <a:ext cx="817532" cy="830967"/>
            <a:chOff x="2583325" y="2972875"/>
            <a:chExt cx="462850" cy="445750"/>
          </a:xfrm>
        </p:grpSpPr>
        <p:sp>
          <p:nvSpPr>
            <p:cNvPr id="917" name="Google Shape;917;p39"/>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18" name="Google Shape;918;p39"/>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919" name="Google Shape;919;p39"/>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920" name="Google Shape;920;p39"/>
          <p:cNvGrpSpPr/>
          <p:nvPr/>
        </p:nvGrpSpPr>
        <p:grpSpPr>
          <a:xfrm>
            <a:off x="7229670" y="493191"/>
            <a:ext cx="988093" cy="731028"/>
            <a:chOff x="5255200" y="3006475"/>
            <a:chExt cx="511700" cy="378575"/>
          </a:xfrm>
        </p:grpSpPr>
        <p:sp>
          <p:nvSpPr>
            <p:cNvPr id="921" name="Google Shape;921;p39"/>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22" name="Google Shape;922;p39"/>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923" name="Google Shape;923;p39"/>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924" name="Google Shape;924;p39"/>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925" name="Google Shape;925;p39"/>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Security</a:t>
            </a:r>
            <a:endParaRPr sz="1900">
              <a:solidFill>
                <a:srgbClr val="00FF00"/>
              </a:solidFill>
              <a:latin typeface="Barlow Light"/>
              <a:ea typeface="Barlow Light"/>
              <a:cs typeface="Barlow Light"/>
              <a:sym typeface="Barlow Light"/>
            </a:endParaRPr>
          </a:p>
        </p:txBody>
      </p:sp>
      <p:sp>
        <p:nvSpPr>
          <p:cNvPr id="926" name="Google Shape;926;p39"/>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9"/>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0"/>
          <p:cNvSpPr txBox="1"/>
          <p:nvPr>
            <p:ph idx="1" type="body"/>
          </p:nvPr>
        </p:nvSpPr>
        <p:spPr>
          <a:xfrm>
            <a:off x="508700" y="1599700"/>
            <a:ext cx="4815900" cy="2886000"/>
          </a:xfrm>
          <a:prstGeom prst="rect">
            <a:avLst/>
          </a:prstGeom>
        </p:spPr>
        <p:txBody>
          <a:bodyPr anchorCtr="0" anchor="t" bIns="0" lIns="0" spcFirstLastPara="1" rIns="0" wrap="square" tIns="0">
            <a:noAutofit/>
          </a:bodyPr>
          <a:lstStyle/>
          <a:p>
            <a:pPr indent="0" lvl="0" marL="0" rtl="0" algn="l">
              <a:lnSpc>
                <a:spcPct val="100000"/>
              </a:lnSpc>
              <a:spcBef>
                <a:spcPts val="600"/>
              </a:spcBef>
              <a:spcAft>
                <a:spcPts val="0"/>
              </a:spcAft>
              <a:buNone/>
            </a:pPr>
            <a:r>
              <a:rPr lang="en" sz="1600"/>
              <a:t>If you want an anonymous ProFTPD server, at the bottom of the config file is a commented block that controls anonymous connections. The easiest way to enable anonymous users is to simply uncomment the block.</a:t>
            </a:r>
            <a:endParaRPr sz="1400"/>
          </a:p>
        </p:txBody>
      </p:sp>
      <p:sp>
        <p:nvSpPr>
          <p:cNvPr id="933" name="Google Shape;933;p40"/>
          <p:cNvSpPr txBox="1"/>
          <p:nvPr>
            <p:ph type="title"/>
          </p:nvPr>
        </p:nvSpPr>
        <p:spPr>
          <a:xfrm>
            <a:off x="508700" y="646500"/>
            <a:ext cx="42843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Pro-FTPD</a:t>
            </a:r>
            <a:endParaRPr/>
          </a:p>
        </p:txBody>
      </p:sp>
      <p:sp>
        <p:nvSpPr>
          <p:cNvPr id="934" name="Google Shape;934;p4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935" name="Google Shape;935;p40"/>
          <p:cNvGrpSpPr/>
          <p:nvPr/>
        </p:nvGrpSpPr>
        <p:grpSpPr>
          <a:xfrm flipH="1">
            <a:off x="7305880" y="1986551"/>
            <a:ext cx="817532" cy="830967"/>
            <a:chOff x="2583325" y="2972875"/>
            <a:chExt cx="462850" cy="445750"/>
          </a:xfrm>
        </p:grpSpPr>
        <p:sp>
          <p:nvSpPr>
            <p:cNvPr id="936" name="Google Shape;936;p40"/>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7" name="Google Shape;937;p40"/>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938" name="Google Shape;938;p40"/>
          <p:cNvSpPr/>
          <p:nvPr/>
        </p:nvSpPr>
        <p:spPr>
          <a:xfrm>
            <a:off x="7396885" y="3579843"/>
            <a:ext cx="653698" cy="940958"/>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939" name="Google Shape;939;p40"/>
          <p:cNvGrpSpPr/>
          <p:nvPr/>
        </p:nvGrpSpPr>
        <p:grpSpPr>
          <a:xfrm>
            <a:off x="7229670" y="493191"/>
            <a:ext cx="988093" cy="731028"/>
            <a:chOff x="5255200" y="3006475"/>
            <a:chExt cx="511700" cy="378575"/>
          </a:xfrm>
        </p:grpSpPr>
        <p:sp>
          <p:nvSpPr>
            <p:cNvPr id="940" name="Google Shape;940;p40"/>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1" name="Google Shape;941;p40"/>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942" name="Google Shape;942;p40"/>
          <p:cNvSpPr txBox="1"/>
          <p:nvPr/>
        </p:nvSpPr>
        <p:spPr>
          <a:xfrm>
            <a:off x="6950175" y="115245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Setup</a:t>
            </a:r>
            <a:endParaRPr sz="1900">
              <a:latin typeface="Barlow Light"/>
              <a:ea typeface="Barlow Light"/>
              <a:cs typeface="Barlow Light"/>
              <a:sym typeface="Barlow Light"/>
            </a:endParaRPr>
          </a:p>
        </p:txBody>
      </p:sp>
      <p:sp>
        <p:nvSpPr>
          <p:cNvPr id="943" name="Google Shape;943;p40"/>
          <p:cNvSpPr txBox="1"/>
          <p:nvPr/>
        </p:nvSpPr>
        <p:spPr>
          <a:xfrm>
            <a:off x="6950163" y="2727763"/>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Barlow Light"/>
                <a:ea typeface="Barlow Light"/>
                <a:cs typeface="Barlow Light"/>
                <a:sym typeface="Barlow Light"/>
              </a:rPr>
              <a:t>Use</a:t>
            </a:r>
            <a:endParaRPr sz="1900">
              <a:latin typeface="Barlow Light"/>
              <a:ea typeface="Barlow Light"/>
              <a:cs typeface="Barlow Light"/>
              <a:sym typeface="Barlow Light"/>
            </a:endParaRPr>
          </a:p>
        </p:txBody>
      </p:sp>
      <p:sp>
        <p:nvSpPr>
          <p:cNvPr id="944" name="Google Shape;944;p40"/>
          <p:cNvSpPr txBox="1"/>
          <p:nvPr/>
        </p:nvSpPr>
        <p:spPr>
          <a:xfrm>
            <a:off x="6950175" y="4520800"/>
            <a:ext cx="1547100" cy="2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FF00"/>
                </a:solidFill>
                <a:latin typeface="Barlow Light"/>
                <a:ea typeface="Barlow Light"/>
                <a:cs typeface="Barlow Light"/>
                <a:sym typeface="Barlow Light"/>
              </a:rPr>
              <a:t>Security</a:t>
            </a:r>
            <a:endParaRPr sz="1900">
              <a:solidFill>
                <a:srgbClr val="00FF00"/>
              </a:solidFill>
              <a:latin typeface="Barlow Light"/>
              <a:ea typeface="Barlow Light"/>
              <a:cs typeface="Barlow Light"/>
              <a:sym typeface="Barlow Light"/>
            </a:endParaRPr>
          </a:p>
        </p:txBody>
      </p:sp>
      <p:sp>
        <p:nvSpPr>
          <p:cNvPr id="945" name="Google Shape;945;p40"/>
          <p:cNvSpPr/>
          <p:nvPr/>
        </p:nvSpPr>
        <p:spPr>
          <a:xfrm>
            <a:off x="7314975" y="1602775"/>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0"/>
          <p:cNvSpPr/>
          <p:nvPr/>
        </p:nvSpPr>
        <p:spPr>
          <a:xfrm>
            <a:off x="7305888" y="3225250"/>
            <a:ext cx="817500" cy="289500"/>
          </a:xfrm>
          <a:prstGeom prst="down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41"/>
          <p:cNvSpPr txBox="1"/>
          <p:nvPr>
            <p:ph type="ctrTitle"/>
          </p:nvPr>
        </p:nvSpPr>
        <p:spPr>
          <a:xfrm>
            <a:off x="603425" y="1794125"/>
            <a:ext cx="6200400" cy="8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 Finally, thought permeation</a:t>
            </a:r>
            <a:endParaRPr/>
          </a:p>
        </p:txBody>
      </p:sp>
      <p:sp>
        <p:nvSpPr>
          <p:cNvPr id="952" name="Google Shape;952;p41"/>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Catch the pattern yet?</a:t>
            </a:r>
            <a:endParaRPr/>
          </a:p>
          <a:p>
            <a:pPr indent="0" lvl="0" marL="0" rtl="0" algn="l">
              <a:spcBef>
                <a:spcPts val="0"/>
              </a:spcBef>
              <a:spcAft>
                <a:spcPts val="0"/>
              </a:spcAft>
              <a:buNone/>
            </a:pPr>
            <a:r>
              <a:t/>
            </a:r>
            <a:endParaRPr/>
          </a:p>
        </p:txBody>
      </p:sp>
      <p:sp>
        <p:nvSpPr>
          <p:cNvPr id="953" name="Google Shape;953;p41"/>
          <p:cNvSpPr txBox="1"/>
          <p:nvPr/>
        </p:nvSpPr>
        <p:spPr>
          <a:xfrm>
            <a:off x="795525" y="3700725"/>
            <a:ext cx="65544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Barlow Light"/>
                <a:ea typeface="Barlow Light"/>
                <a:cs typeface="Barlow Light"/>
                <a:sym typeface="Barlow Light"/>
              </a:rPr>
              <a:t>Questions?</a:t>
            </a:r>
            <a:endParaRPr sz="2800">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Instagram: </a:t>
            </a:r>
            <a:r>
              <a:rPr lang="en">
                <a:latin typeface="Barlow Light"/>
                <a:ea typeface="Barlow Light"/>
                <a:cs typeface="Barlow Light"/>
                <a:sym typeface="Barlow Light"/>
              </a:rPr>
              <a:t>@gabriel.fok</a:t>
            </a:r>
            <a:endParaRPr sz="2800">
              <a:latin typeface="Barlow Light"/>
              <a:ea typeface="Barlow Light"/>
              <a:cs typeface="Barlow Light"/>
              <a:sym typeface="Barlow Light"/>
            </a:endParaRPr>
          </a:p>
        </p:txBody>
      </p:sp>
      <p:pic>
        <p:nvPicPr>
          <p:cNvPr id="954" name="Google Shape;954;p41"/>
          <p:cNvPicPr preferRelativeResize="0"/>
          <p:nvPr/>
        </p:nvPicPr>
        <p:blipFill>
          <a:blip r:embed="rId3">
            <a:alphaModFix/>
          </a:blip>
          <a:stretch>
            <a:fillRect/>
          </a:stretch>
        </p:blipFill>
        <p:spPr>
          <a:xfrm>
            <a:off x="3507950" y="3583973"/>
            <a:ext cx="2556601" cy="143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15"/>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FTP?</a:t>
            </a:r>
            <a:endParaRPr/>
          </a:p>
        </p:txBody>
      </p:sp>
      <p:sp>
        <p:nvSpPr>
          <p:cNvPr id="529" name="Google Shape;529;p15"/>
          <p:cNvSpPr txBox="1"/>
          <p:nvPr>
            <p:ph idx="2" type="body"/>
          </p:nvPr>
        </p:nvSpPr>
        <p:spPr>
          <a:xfrm>
            <a:off x="5056888" y="1599700"/>
            <a:ext cx="3447300" cy="2890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t>IMPORTANCE</a:t>
            </a:r>
            <a:endParaRPr sz="1200"/>
          </a:p>
          <a:p>
            <a:pPr indent="0" lvl="0" marL="0" rtl="0" algn="l">
              <a:spcBef>
                <a:spcPts val="600"/>
              </a:spcBef>
              <a:spcAft>
                <a:spcPts val="0"/>
              </a:spcAft>
              <a:buNone/>
            </a:pPr>
            <a:r>
              <a:rPr lang="en" sz="1200"/>
              <a:t>When you hear FTP you should immediately think “FORCED TO PROTECT.” FTP servers are notoriously known to the be a problem because it allows for users to upload content, which potentially may be things like malware, scripts, etc. if not secured properly. In terms of CyberPatriot, you wouldn't have to worry them </a:t>
            </a:r>
            <a:r>
              <a:rPr lang="en" sz="1200"/>
              <a:t>actually</a:t>
            </a:r>
            <a:r>
              <a:rPr lang="en" sz="1200"/>
              <a:t> doing that, but it does hint at what things you should be securing.</a:t>
            </a:r>
            <a:endParaRPr b="1" sz="1200"/>
          </a:p>
        </p:txBody>
      </p:sp>
      <p:sp>
        <p:nvSpPr>
          <p:cNvPr id="530" name="Google Shape;530;p15"/>
          <p:cNvSpPr txBox="1"/>
          <p:nvPr>
            <p:ph idx="1" type="body"/>
          </p:nvPr>
        </p:nvSpPr>
        <p:spPr>
          <a:xfrm>
            <a:off x="1172650" y="1599700"/>
            <a:ext cx="3447300" cy="2890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LITERAL</a:t>
            </a:r>
            <a:endParaRPr sz="1200"/>
          </a:p>
          <a:p>
            <a:pPr indent="0" lvl="0" marL="0" rtl="0" algn="l">
              <a:spcBef>
                <a:spcPts val="600"/>
              </a:spcBef>
              <a:spcAft>
                <a:spcPts val="0"/>
              </a:spcAft>
              <a:buClr>
                <a:schemeClr val="dk1"/>
              </a:buClr>
              <a:buSzPts val="1100"/>
              <a:buFont typeface="Arial"/>
              <a:buNone/>
            </a:pPr>
            <a:r>
              <a:rPr lang="en" sz="1200"/>
              <a:t>FTP stands for File Transfer Protocol. It is a protocol for servers used specifically to facilitate the transfer of files. Users can either upload files to the server, or download files from the server.</a:t>
            </a:r>
            <a:endParaRPr sz="1200"/>
          </a:p>
        </p:txBody>
      </p:sp>
      <p:sp>
        <p:nvSpPr>
          <p:cNvPr id="531" name="Google Shape;531;p1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32" name="Google Shape;532;p15"/>
          <p:cNvSpPr txBox="1"/>
          <p:nvPr>
            <p:ph idx="2" type="body"/>
          </p:nvPr>
        </p:nvSpPr>
        <p:spPr>
          <a:xfrm>
            <a:off x="1172650" y="4489800"/>
            <a:ext cx="7515900" cy="65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00">
                <a:solidFill>
                  <a:schemeClr val="dk2"/>
                </a:solidFill>
              </a:rPr>
              <a:t>More info on </a:t>
            </a:r>
            <a:r>
              <a:rPr lang="en" sz="1100" u="sng">
                <a:solidFill>
                  <a:srgbClr val="666666"/>
                </a:solidFill>
                <a:latin typeface="Barlow"/>
                <a:ea typeface="Barlow"/>
                <a:cs typeface="Barlow"/>
                <a:sym typeface="Barlow"/>
                <a:hlinkClick r:id="rId3">
                  <a:extLst>
                    <a:ext uri="{A12FA001-AC4F-418D-AE19-62706E023703}">
                      <ahyp:hlinkClr val="tx"/>
                    </a:ext>
                  </a:extLst>
                </a:hlinkClick>
              </a:rPr>
              <a:t>https://en.wikipedia.org/wiki/File_Transfer_Protocol</a:t>
            </a:r>
            <a:endParaRPr sz="1200">
              <a:solidFill>
                <a:srgbClr val="666666"/>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533" name="Google Shape;533;p15"/>
          <p:cNvPicPr preferRelativeResize="0"/>
          <p:nvPr/>
        </p:nvPicPr>
        <p:blipFill>
          <a:blip r:embed="rId4">
            <a:alphaModFix/>
          </a:blip>
          <a:stretch>
            <a:fillRect/>
          </a:stretch>
        </p:blipFill>
        <p:spPr>
          <a:xfrm>
            <a:off x="1172650" y="2793700"/>
            <a:ext cx="3178500" cy="160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16"/>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Understanding real world FTP</a:t>
            </a:r>
            <a:endParaRPr/>
          </a:p>
        </p:txBody>
      </p:sp>
      <p:sp>
        <p:nvSpPr>
          <p:cNvPr id="539" name="Google Shape;539;p16"/>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In a typical business setting, FTP serves a really obvious, but important role. It serves files to those who need it, and stores files for others. It can be used for public and private files alike. The first step to really understanding how to secure FTP is to understand how to use FTP.</a:t>
            </a:r>
            <a:endParaRPr/>
          </a:p>
        </p:txBody>
      </p:sp>
      <p:sp>
        <p:nvSpPr>
          <p:cNvPr id="540" name="Google Shape;540;p1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17"/>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Real World FTP</a:t>
            </a:r>
            <a:endParaRPr/>
          </a:p>
        </p:txBody>
      </p:sp>
      <p:sp>
        <p:nvSpPr>
          <p:cNvPr id="546" name="Google Shape;546;p1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47" name="Google Shape;547;p17"/>
          <p:cNvSpPr txBox="1"/>
          <p:nvPr>
            <p:ph idx="2" type="body"/>
          </p:nvPr>
        </p:nvSpPr>
        <p:spPr>
          <a:xfrm>
            <a:off x="5056888" y="1599700"/>
            <a:ext cx="3447300" cy="2890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BUSINESS BREAKDOWN</a:t>
            </a:r>
            <a:endParaRPr sz="1200"/>
          </a:p>
          <a:p>
            <a:pPr indent="0" lvl="0" marL="0" rtl="0" algn="l">
              <a:spcBef>
                <a:spcPts val="600"/>
              </a:spcBef>
              <a:spcAft>
                <a:spcPts val="0"/>
              </a:spcAft>
              <a:buNone/>
            </a:pPr>
            <a:r>
              <a:rPr lang="en" sz="1200"/>
              <a:t>This purpose of Mozilla hosting this FTP server is for people to download their product Firefox  (a web browser). Notice how this business server didn't require a login?</a:t>
            </a:r>
            <a:endParaRPr sz="1200"/>
          </a:p>
          <a:p>
            <a:pPr indent="0" lvl="0" marL="0" rtl="0" algn="l">
              <a:spcBef>
                <a:spcPts val="600"/>
              </a:spcBef>
              <a:spcAft>
                <a:spcPts val="0"/>
              </a:spcAft>
              <a:buNone/>
            </a:pPr>
            <a:r>
              <a:rPr lang="en" sz="1200"/>
              <a:t>This is an example of a public (aka anonymous) FTP server. You can tell because you did not have to authenticate yourself to connect. </a:t>
            </a:r>
            <a:endParaRPr sz="1200"/>
          </a:p>
          <a:p>
            <a:pPr indent="0" lvl="0" marL="0" rtl="0" algn="l">
              <a:spcBef>
                <a:spcPts val="600"/>
              </a:spcBef>
              <a:spcAft>
                <a:spcPts val="0"/>
              </a:spcAft>
              <a:buNone/>
            </a:pPr>
            <a:r>
              <a:rPr lang="en" sz="1200"/>
              <a:t>Some anonymous FTP servers may still display a login, but the credentials are publically known.</a:t>
            </a:r>
            <a:endParaRPr sz="1200"/>
          </a:p>
          <a:p>
            <a:pPr indent="0" lvl="0" marL="0" rtl="0" algn="l">
              <a:spcBef>
                <a:spcPts val="600"/>
              </a:spcBef>
              <a:spcAft>
                <a:spcPts val="0"/>
              </a:spcAft>
              <a:buNone/>
            </a:pPr>
            <a:r>
              <a:rPr lang="en" sz="1200"/>
              <a:t>e.g. Username: ftp, Password: (none)</a:t>
            </a:r>
            <a:endParaRPr sz="1200"/>
          </a:p>
          <a:p>
            <a:pPr indent="0" lvl="0" marL="0" rtl="0" algn="l">
              <a:spcBef>
                <a:spcPts val="600"/>
              </a:spcBef>
              <a:spcAft>
                <a:spcPts val="0"/>
              </a:spcAft>
              <a:buNone/>
            </a:pPr>
            <a:r>
              <a:rPr lang="en" sz="1200"/>
              <a:t>e.g. Username: anonymous, Password: anonymous</a:t>
            </a:r>
            <a:endParaRPr sz="1200"/>
          </a:p>
        </p:txBody>
      </p:sp>
      <p:sp>
        <p:nvSpPr>
          <p:cNvPr id="548" name="Google Shape;548;p17"/>
          <p:cNvSpPr txBox="1"/>
          <p:nvPr>
            <p:ph idx="1" type="body"/>
          </p:nvPr>
        </p:nvSpPr>
        <p:spPr>
          <a:xfrm>
            <a:off x="1172650" y="1599700"/>
            <a:ext cx="3447300" cy="2890200"/>
          </a:xfrm>
          <a:prstGeom prst="rect">
            <a:avLst/>
          </a:prstGeom>
          <a:ln>
            <a:noFill/>
          </a:ln>
        </p:spPr>
        <p:txBody>
          <a:bodyPr anchorCtr="0" anchor="t" bIns="0" lIns="0" spcFirstLastPara="1" rIns="0" wrap="square" tIns="0">
            <a:noAutofit/>
          </a:bodyPr>
          <a:lstStyle/>
          <a:p>
            <a:pPr indent="0" lvl="0" marL="0" rtl="0" algn="l">
              <a:spcBef>
                <a:spcPts val="600"/>
              </a:spcBef>
              <a:spcAft>
                <a:spcPts val="0"/>
              </a:spcAft>
              <a:buNone/>
            </a:pPr>
            <a:r>
              <a:rPr lang="en" sz="1200"/>
              <a:t>A REAL EXAMPLE</a:t>
            </a:r>
            <a:endParaRPr sz="1200"/>
          </a:p>
          <a:p>
            <a:pPr indent="0" lvl="0" marL="0" rtl="0" algn="l">
              <a:spcBef>
                <a:spcPts val="600"/>
              </a:spcBef>
              <a:spcAft>
                <a:spcPts val="0"/>
              </a:spcAft>
              <a:buNone/>
            </a:pPr>
            <a:r>
              <a:rPr lang="en" sz="1200"/>
              <a:t>Try accessing </a:t>
            </a:r>
            <a:r>
              <a:rPr lang="en" sz="1200" u="sng">
                <a:solidFill>
                  <a:srgbClr val="3C78D8"/>
                </a:solidFill>
                <a:hlinkClick r:id="rId3">
                  <a:extLst>
                    <a:ext uri="{A12FA001-AC4F-418D-AE19-62706E023703}">
                      <ahyp:hlinkClr val="tx"/>
                    </a:ext>
                  </a:extLst>
                </a:hlinkClick>
              </a:rPr>
              <a:t>ftp.mozilla.org</a:t>
            </a:r>
            <a:r>
              <a:rPr lang="en" sz="1200"/>
              <a:t> in your web browser (host or VM, doesn't matter).</a:t>
            </a:r>
            <a:endParaRPr sz="1200"/>
          </a:p>
          <a:p>
            <a:pPr indent="0" lvl="0" marL="0" rtl="0" algn="l">
              <a:spcBef>
                <a:spcPts val="600"/>
              </a:spcBef>
              <a:spcAft>
                <a:spcPts val="0"/>
              </a:spcAft>
              <a:buNone/>
            </a:pPr>
            <a:r>
              <a:rPr lang="en" sz="1200"/>
              <a:t>If you see “Index of /” then you connected properly.</a:t>
            </a:r>
            <a:endParaRPr sz="1200"/>
          </a:p>
          <a:p>
            <a:pPr indent="0" lvl="0" marL="0" rtl="0" algn="l">
              <a:spcBef>
                <a:spcPts val="600"/>
              </a:spcBef>
              <a:spcAft>
                <a:spcPts val="0"/>
              </a:spcAft>
              <a:buNone/>
            </a:pPr>
            <a:r>
              <a:rPr lang="en" sz="1200"/>
              <a:t>What you see is a file system that is hosting its files for download.</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rPr lang="en" sz="1200"/>
              <a:t>NOTE: Firefox has disabled direct FTP access due to the pandemic, though it does have plans to eventually remove FTP as a feature of Firefox.</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18"/>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Real World FTP (Security)</a:t>
            </a:r>
            <a:endParaRPr/>
          </a:p>
        </p:txBody>
      </p:sp>
      <p:sp>
        <p:nvSpPr>
          <p:cNvPr id="554" name="Google Shape;554;p18"/>
          <p:cNvSpPr txBox="1"/>
          <p:nvPr>
            <p:ph idx="1" type="body"/>
          </p:nvPr>
        </p:nvSpPr>
        <p:spPr>
          <a:xfrm>
            <a:off x="1199775" y="1599700"/>
            <a:ext cx="6650700" cy="58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Did you notice how the / of the file system was being </a:t>
            </a:r>
            <a:r>
              <a:rPr lang="en" sz="1200"/>
              <a:t>publicly</a:t>
            </a:r>
            <a:r>
              <a:rPr lang="en" sz="1200"/>
              <a:t> hosted? Did a </a:t>
            </a:r>
            <a:r>
              <a:rPr lang="en" sz="1200" u="sng">
                <a:solidFill>
                  <a:schemeClr val="hlink"/>
                </a:solidFill>
                <a:hlinkClick r:id="rId3"/>
              </a:rPr>
              <a:t>$450 million a year</a:t>
            </a:r>
            <a:r>
              <a:rPr lang="en" sz="1200"/>
              <a:t> company accidentally leak their server's entire computer to whole world for free?</a:t>
            </a:r>
            <a:endParaRPr sz="1200"/>
          </a:p>
        </p:txBody>
      </p:sp>
      <p:sp>
        <p:nvSpPr>
          <p:cNvPr id="555" name="Google Shape;555;p1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descr="Image result for chroot jail" id="556" name="Google Shape;556;p18"/>
          <p:cNvPicPr preferRelativeResize="0"/>
          <p:nvPr/>
        </p:nvPicPr>
        <p:blipFill>
          <a:blip r:embed="rId4">
            <a:alphaModFix/>
          </a:blip>
          <a:stretch>
            <a:fillRect/>
          </a:stretch>
        </p:blipFill>
        <p:spPr>
          <a:xfrm>
            <a:off x="4525800" y="3167649"/>
            <a:ext cx="3978450" cy="1823450"/>
          </a:xfrm>
          <a:prstGeom prst="rect">
            <a:avLst/>
          </a:prstGeom>
          <a:noFill/>
          <a:ln>
            <a:noFill/>
          </a:ln>
        </p:spPr>
      </p:pic>
      <p:sp>
        <p:nvSpPr>
          <p:cNvPr id="557" name="Google Shape;557;p18"/>
          <p:cNvSpPr txBox="1"/>
          <p:nvPr>
            <p:ph idx="1" type="body"/>
          </p:nvPr>
        </p:nvSpPr>
        <p:spPr>
          <a:xfrm>
            <a:off x="1199775" y="2119500"/>
            <a:ext cx="6650700" cy="2773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NOPE. This is what's known as chroot jail (pronounced “c h root” or literally “chroot”). This function that Mozilla enabled allows a particular directory (usually not the real /) to function as the / for the FTP server. The “ch” in chroot stands for “change”, hence they CHANGED the / directory. This is not an all-powerful technique, but it does protect against the obvious dangers of file system access.</a:t>
            </a:r>
            <a:endParaRPr sz="1200"/>
          </a:p>
          <a:p>
            <a:pPr indent="0" lvl="0" marL="0" rtl="0" algn="l">
              <a:spcBef>
                <a:spcPts val="600"/>
              </a:spcBef>
              <a:spcAft>
                <a:spcPts val="0"/>
              </a:spcAft>
              <a:buNone/>
            </a:pPr>
            <a:r>
              <a:rPr lang="en" sz="1200"/>
              <a:t>CHROOT DEEPER:</a:t>
            </a:r>
            <a:endParaRPr sz="1200"/>
          </a:p>
          <a:p>
            <a:pPr indent="0" lvl="0" marL="0" rtl="0" algn="l">
              <a:spcBef>
                <a:spcPts val="600"/>
              </a:spcBef>
              <a:spcAft>
                <a:spcPts val="0"/>
              </a:spcAft>
              <a:buNone/>
            </a:pPr>
            <a:r>
              <a:rPr lang="en" sz="1200"/>
              <a:t>This graphic shows a specific directory /chroot.</a:t>
            </a:r>
            <a:endParaRPr sz="1200"/>
          </a:p>
          <a:p>
            <a:pPr indent="0" lvl="0" marL="0" rtl="0" algn="l">
              <a:spcBef>
                <a:spcPts val="600"/>
              </a:spcBef>
              <a:spcAft>
                <a:spcPts val="0"/>
              </a:spcAft>
              <a:buNone/>
            </a:pPr>
            <a:r>
              <a:rPr lang="en" sz="1200"/>
              <a:t>If a user or process or server is chrooted there,</a:t>
            </a:r>
            <a:endParaRPr sz="1200"/>
          </a:p>
          <a:p>
            <a:pPr indent="0" lvl="0" marL="0" rtl="0" algn="l">
              <a:spcBef>
                <a:spcPts val="600"/>
              </a:spcBef>
              <a:spcAft>
                <a:spcPts val="0"/>
              </a:spcAft>
              <a:buNone/>
            </a:pPr>
            <a:r>
              <a:rPr lang="en" sz="1200"/>
              <a:t>it will use /chroot as /, and should have no visibility </a:t>
            </a:r>
            <a:endParaRPr sz="1200"/>
          </a:p>
          <a:p>
            <a:pPr indent="0" lvl="0" marL="0" rtl="0" algn="l">
              <a:spcBef>
                <a:spcPts val="600"/>
              </a:spcBef>
              <a:spcAft>
                <a:spcPts val="0"/>
              </a:spcAft>
              <a:buNone/>
            </a:pPr>
            <a:r>
              <a:rPr lang="en" sz="1200"/>
              <a:t>to anything outside.</a:t>
            </a:r>
            <a:endParaRPr sz="1200"/>
          </a:p>
          <a:p>
            <a:pPr indent="0" lvl="0" marL="0" rtl="0" algn="l">
              <a:spcBef>
                <a:spcPts val="600"/>
              </a:spcBef>
              <a:spcAft>
                <a:spcPts val="0"/>
              </a:spcAft>
              <a:buNone/>
            </a:pPr>
            <a:r>
              <a:rPr lang="en" sz="1200"/>
              <a:t>e.g. /chroot/etc will look like /etc to a chrooted FTP</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500" fill="hold"/>
                                        <p:tgtEl>
                                          <p:spTgt spid="55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19"/>
          <p:cNvSpPr txBox="1"/>
          <p:nvPr>
            <p:ph type="ctrTitle"/>
          </p:nvPr>
        </p:nvSpPr>
        <p:spPr>
          <a:xfrm>
            <a:off x="603425" y="1794125"/>
            <a:ext cx="5497200" cy="8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 For the </a:t>
            </a:r>
            <a:r>
              <a:rPr lang="en"/>
              <a:t>practitioners</a:t>
            </a:r>
            <a:endParaRPr/>
          </a:p>
        </p:txBody>
      </p:sp>
      <p:sp>
        <p:nvSpPr>
          <p:cNvPr id="563" name="Google Shape;563;p19"/>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Time for the nitty-gritty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0"/>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The World of FTP</a:t>
            </a:r>
            <a:endParaRPr/>
          </a:p>
        </p:txBody>
      </p:sp>
      <p:sp>
        <p:nvSpPr>
          <p:cNvPr id="569" name="Google Shape;569;p20"/>
          <p:cNvSpPr txBox="1"/>
          <p:nvPr>
            <p:ph idx="1" type="body"/>
          </p:nvPr>
        </p:nvSpPr>
        <p:spPr>
          <a:xfrm>
            <a:off x="1199775" y="1599700"/>
            <a:ext cx="4830300" cy="288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FTP server you just saw is just one example/type of FTP servers. The 3 most likely types of FTP you will encounter are VSFTPD, Pure-FTPD, and Pro-FTPD. Each simply builds upon FTP because by itself, FTP has limited integration/security.</a:t>
            </a:r>
            <a:endParaRPr/>
          </a:p>
        </p:txBody>
      </p:sp>
      <p:sp>
        <p:nvSpPr>
          <p:cNvPr id="570" name="Google Shape;570;p2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71" name="Google Shape;571;p20"/>
          <p:cNvPicPr preferRelativeResize="0"/>
          <p:nvPr/>
        </p:nvPicPr>
        <p:blipFill>
          <a:blip r:embed="rId3">
            <a:alphaModFix/>
          </a:blip>
          <a:stretch>
            <a:fillRect/>
          </a:stretch>
        </p:blipFill>
        <p:spPr>
          <a:xfrm>
            <a:off x="6265100" y="1599703"/>
            <a:ext cx="2662725" cy="26169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21"/>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Three of a kind</a:t>
            </a:r>
            <a:endParaRPr/>
          </a:p>
        </p:txBody>
      </p:sp>
      <p:sp>
        <p:nvSpPr>
          <p:cNvPr id="577" name="Google Shape;577;p21"/>
          <p:cNvSpPr txBox="1"/>
          <p:nvPr>
            <p:ph idx="1" type="body"/>
          </p:nvPr>
        </p:nvSpPr>
        <p:spPr>
          <a:xfrm>
            <a:off x="1165875" y="1599700"/>
            <a:ext cx="2257200" cy="2890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Pure-FTPD</a:t>
            </a:r>
            <a:endParaRPr sz="1600"/>
          </a:p>
          <a:p>
            <a:pPr indent="0" lvl="0" marL="0" rtl="0" algn="l">
              <a:spcBef>
                <a:spcPts val="600"/>
              </a:spcBef>
              <a:spcAft>
                <a:spcPts val="0"/>
              </a:spcAft>
              <a:buNone/>
            </a:pPr>
            <a:r>
              <a:rPr lang="en" sz="1600"/>
              <a:t>The least </a:t>
            </a:r>
            <a:r>
              <a:rPr lang="en" sz="1600"/>
              <a:t>configurable, yet most secure (at least on paper).</a:t>
            </a:r>
            <a:r>
              <a:rPr lang="en" sz="1600"/>
              <a:t> It has the lowest CVE count of the 3, but it also the least used/focused. It is very simple, but doesn't scale well with lots of users.</a:t>
            </a:r>
            <a:endParaRPr sz="1600"/>
          </a:p>
        </p:txBody>
      </p:sp>
      <p:sp>
        <p:nvSpPr>
          <p:cNvPr id="578" name="Google Shape;578;p2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79" name="Google Shape;579;p21"/>
          <p:cNvSpPr txBox="1"/>
          <p:nvPr>
            <p:ph idx="2" type="body"/>
          </p:nvPr>
        </p:nvSpPr>
        <p:spPr>
          <a:xfrm>
            <a:off x="3706450" y="1599700"/>
            <a:ext cx="2257200" cy="354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VSFTPD</a:t>
            </a:r>
            <a:endParaRPr sz="1600"/>
          </a:p>
          <a:p>
            <a:pPr indent="0" lvl="0" marL="0" rtl="0" algn="l">
              <a:spcBef>
                <a:spcPts val="600"/>
              </a:spcBef>
              <a:spcAft>
                <a:spcPts val="0"/>
              </a:spcAft>
              <a:buNone/>
            </a:pPr>
            <a:r>
              <a:rPr lang="en" sz="1600"/>
              <a:t>The VS stands for Very Secure, because it was made with security in mind. It is the lightest weight of the three. Due to its popularity, it has more than Pure, but it is very secure nonetheless.</a:t>
            </a:r>
            <a:endParaRPr sz="1600"/>
          </a:p>
        </p:txBody>
      </p:sp>
      <p:sp>
        <p:nvSpPr>
          <p:cNvPr id="580" name="Google Shape;580;p21"/>
          <p:cNvSpPr txBox="1"/>
          <p:nvPr>
            <p:ph idx="3" type="body"/>
          </p:nvPr>
        </p:nvSpPr>
        <p:spPr>
          <a:xfrm>
            <a:off x="6247001" y="1599700"/>
            <a:ext cx="2257200" cy="2890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Pro-FTPD</a:t>
            </a:r>
            <a:endParaRPr/>
          </a:p>
          <a:p>
            <a:pPr indent="0" lvl="0" marL="0" rtl="0" algn="l">
              <a:spcBef>
                <a:spcPts val="600"/>
              </a:spcBef>
              <a:spcAft>
                <a:spcPts val="0"/>
              </a:spcAft>
              <a:buNone/>
            </a:pPr>
            <a:r>
              <a:rPr lang="en" sz="1600"/>
              <a:t>The most configurable, most supported, and oldest of the 3, it is also the least secure. It has many extra modules (like Apache) and works well for high configuration needs.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