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8D286-2E61-DC42-9D74-6AF8D517FC41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EF9D-5DF9-714F-831E-E44F14B1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4stats.com/articles/popularity/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Jeffrey Stanton</a:t>
            </a:r>
          </a:p>
          <a:p>
            <a:r>
              <a:rPr lang="en-US" dirty="0" smtClean="0"/>
              <a:t>Syracuse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5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Colorful!</a:t>
            </a:r>
            <a:endParaRPr lang="en-US" dirty="0"/>
          </a:p>
        </p:txBody>
      </p:sp>
      <p:pic>
        <p:nvPicPr>
          <p:cNvPr id="4" name="Picture 3" descr="CPIbyState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62" t="21410" r="4455" b="19281"/>
          <a:stretch/>
        </p:blipFill>
        <p:spPr>
          <a:xfrm>
            <a:off x="0" y="1830179"/>
            <a:ext cx="9144000" cy="36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Packages - CRAN Task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u="sng" dirty="0" err="1" smtClean="0">
                <a:solidFill>
                  <a:srgbClr val="0432FF"/>
                </a:solidFill>
                <a:latin typeface="Times"/>
                <a:ea typeface="Times"/>
                <a:cs typeface="Times"/>
              </a:rPr>
              <a:t>ChemPhy</a:t>
            </a:r>
            <a:r>
              <a:rPr lang="en-US" dirty="0" err="1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Chemometrics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and Computational Physics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432FF"/>
                </a:solidFill>
                <a:latin typeface="Times"/>
                <a:ea typeface="Times"/>
                <a:cs typeface="Times"/>
              </a:rPr>
              <a:t>Econometric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Computational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Econometrics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Environmetric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Analysis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of Ecological and Environmental Data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ExperimentalDesig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Design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of Experiments (DoE) &amp; Analysis of Experimental Data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432FF"/>
                </a:solidFill>
                <a:latin typeface="Times"/>
                <a:ea typeface="Times"/>
                <a:cs typeface="Times"/>
              </a:rPr>
              <a:t>Financ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</a:t>
            </a:r>
            <a:r>
              <a:rPr lang="en-US" b="1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Empirical </a:t>
            </a:r>
            <a:r>
              <a:rPr lang="en-US" b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Finance</a:t>
            </a:r>
            <a:endParaRPr lang="en-US" b="1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432FF"/>
                </a:solidFill>
                <a:latin typeface="Times"/>
                <a:ea typeface="Times"/>
                <a:cs typeface="Times"/>
              </a:rPr>
              <a:t>Genetic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Statistical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Genetics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432FF"/>
                </a:solidFill>
                <a:latin typeface="Times"/>
                <a:ea typeface="Times"/>
                <a:cs typeface="Times"/>
              </a:rPr>
              <a:t>Graphic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Graphic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Displays &amp; Dynamic Graphics &amp; Graphic Devices &amp; Visualization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HighPerformanceComputin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g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High-Performance and Parallel Computing with R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MachineLearnin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g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Machine </a:t>
            </a:r>
            <a:r>
              <a:rPr lang="en-US" b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Learning &amp; Statistical Learning</a:t>
            </a:r>
            <a:endParaRPr lang="en-US" b="1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MedicalImagin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g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Medical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Image Analysis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MetaAnalysi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Meta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-Analysis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432FF"/>
                </a:solidFill>
                <a:latin typeface="Times"/>
                <a:ea typeface="Times"/>
                <a:cs typeface="Times"/>
              </a:rPr>
              <a:t>Multivariat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e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Multivariate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Statistics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NaturalLanguageProcessin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g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Natural Language Processing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432FF"/>
                </a:solidFill>
                <a:latin typeface="Times"/>
                <a:ea typeface="Times"/>
                <a:cs typeface="Times"/>
              </a:rPr>
              <a:t>Optimizatio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Optimization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and Mathematical Programming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432FF"/>
                </a:solidFill>
                <a:latin typeface="Times"/>
                <a:ea typeface="Times"/>
                <a:cs typeface="Times"/>
              </a:rPr>
              <a:t>Pharmacokinetic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Analysis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of Pharmacokinetic Data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Phylogenetic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Phylogenetics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, Especially Comparative Methods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432FF"/>
                </a:solidFill>
                <a:latin typeface="Times"/>
                <a:ea typeface="Times"/>
                <a:cs typeface="Times"/>
              </a:rPr>
              <a:t>Psychometric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Psychometric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Models and Methods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ReproducibleResearc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h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Reproducible </a:t>
            </a:r>
            <a:r>
              <a:rPr lang="en-US" b="1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Research</a:t>
            </a:r>
            <a:endParaRPr lang="en-US" b="1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 smtClean="0">
                <a:solidFill>
                  <a:srgbClr val="0432FF"/>
                </a:solidFill>
                <a:latin typeface="Times"/>
                <a:ea typeface="Times"/>
                <a:cs typeface="Times"/>
              </a:rPr>
              <a:t>SocialScience</a:t>
            </a:r>
            <a:r>
              <a:rPr lang="en-US" dirty="0" err="1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Statistics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for the Social Sciences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432FF"/>
                </a:solidFill>
                <a:latin typeface="Times"/>
                <a:ea typeface="Times"/>
                <a:cs typeface="Times"/>
              </a:rPr>
              <a:t>Spatia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Analysis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of Spatial Data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432FF"/>
                </a:solidFill>
                <a:latin typeface="Times"/>
                <a:ea typeface="Times"/>
                <a:cs typeface="Times"/>
              </a:rPr>
              <a:t>Surviva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l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Survival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Analysis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TimeSerie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	Time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Series Analysis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  <a:p>
            <a:pPr marL="0" indent="0">
              <a:buNone/>
            </a:pPr>
            <a:r>
              <a:rPr lang="en-US" u="sng" dirty="0" err="1">
                <a:solidFill>
                  <a:srgbClr val="0432FF"/>
                </a:solidFill>
                <a:latin typeface="Times"/>
                <a:ea typeface="Times"/>
                <a:cs typeface="Times"/>
              </a:rPr>
              <a:t>WebTechnologie</a:t>
            </a:r>
            <a:r>
              <a:rPr lang="en-US" dirty="0" err="1">
                <a:solidFill>
                  <a:srgbClr val="000000"/>
                </a:solidFill>
                <a:latin typeface="Times"/>
                <a:ea typeface="Times"/>
                <a:cs typeface="Times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		Web </a:t>
            </a:r>
            <a:r>
              <a:rPr lang="en-US" dirty="0">
                <a:solidFill>
                  <a:srgbClr val="000000"/>
                </a:solidFill>
                <a:latin typeface="Times"/>
                <a:ea typeface="Times"/>
                <a:cs typeface="Times"/>
              </a:rPr>
              <a:t>Technologies and </a:t>
            </a:r>
            <a:r>
              <a:rPr lang="en-US" dirty="0" smtClean="0">
                <a:solidFill>
                  <a:srgbClr val="000000"/>
                </a:solidFill>
                <a:latin typeface="Times"/>
                <a:ea typeface="Times"/>
                <a:cs typeface="Times"/>
              </a:rPr>
              <a:t>Services</a:t>
            </a:r>
            <a:endParaRPr lang="en-US" u="sng" dirty="0">
              <a:solidFill>
                <a:srgbClr val="0432FF"/>
              </a:solidFill>
              <a:latin typeface="Times"/>
              <a:ea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7789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Huge community of users, enormous repository of working code examples, many sources of online expertise/support</a:t>
            </a:r>
          </a:p>
          <a:p>
            <a:r>
              <a:rPr lang="en-US" dirty="0" smtClean="0"/>
              <a:t>Dizzying array of add-on packages for almost any imaginable data application</a:t>
            </a:r>
          </a:p>
          <a:p>
            <a:r>
              <a:rPr lang="en-US" dirty="0" smtClean="0"/>
              <a:t>Encourages good data practice: coding a reproducible chain of data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Jsresearch.net</a:t>
            </a:r>
            <a:endParaRPr lang="en-US"/>
          </a:p>
        </p:txBody>
      </p:sp>
      <p:pic>
        <p:nvPicPr>
          <p:cNvPr id="4" name="Content Placeholder 3" descr="Screen Shot 2014-01-08 at 1.45.3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266" r="-72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352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is a statistics, data management, and graphics platform</a:t>
            </a:r>
          </a:p>
          <a:p>
            <a:r>
              <a:rPr lang="en-US" dirty="0" smtClean="0"/>
              <a:t>R is open source, maintained and developed by a community of developers.</a:t>
            </a:r>
          </a:p>
          <a:p>
            <a:r>
              <a:rPr lang="en-US" dirty="0" smtClean="0"/>
              <a:t>The R code repository, as well as compiled binaries (ready-to-install software) available at: </a:t>
            </a:r>
            <a:r>
              <a:rPr lang="en-US" dirty="0" smtClean="0">
                <a:hlinkClick r:id="rId2"/>
              </a:rPr>
              <a:t>http://cran.r-project.org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 comprises a core program plus 1000s of freely available add-in packages.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</a:t>
            </a:r>
            <a:endParaRPr lang="en-US" dirty="0"/>
          </a:p>
        </p:txBody>
      </p:sp>
      <p:pic>
        <p:nvPicPr>
          <p:cNvPr id="4" name="Content Placeholder 3" descr="Screen Shot 2014-01-08 at 10.50.4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81" b="-15581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9446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or Why Not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popular statistics software (other than R) and some of their audiences:</a:t>
            </a:r>
          </a:p>
          <a:p>
            <a:pPr lvl="1"/>
            <a:r>
              <a:rPr lang="en-US" dirty="0" smtClean="0"/>
              <a:t>SPSS: Social Scientists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: Social Scientists</a:t>
            </a:r>
          </a:p>
          <a:p>
            <a:pPr lvl="1"/>
            <a:r>
              <a:rPr lang="en-US" dirty="0" err="1" smtClean="0"/>
              <a:t>Mathematica</a:t>
            </a:r>
            <a:r>
              <a:rPr lang="en-US" dirty="0" smtClean="0"/>
              <a:t>/</a:t>
            </a:r>
            <a:r>
              <a:rPr lang="en-US" dirty="0" err="1" smtClean="0"/>
              <a:t>Matlab</a:t>
            </a:r>
            <a:r>
              <a:rPr lang="en-US" dirty="0" smtClean="0"/>
              <a:t>: Engineers, mathematicians, computer scientists, and physicists</a:t>
            </a:r>
          </a:p>
          <a:p>
            <a:pPr lvl="1"/>
            <a:r>
              <a:rPr lang="en-US" dirty="0" smtClean="0"/>
              <a:t>Python/</a:t>
            </a:r>
            <a:r>
              <a:rPr lang="en-US" dirty="0" err="1" smtClean="0"/>
              <a:t>NumPy</a:t>
            </a:r>
            <a:r>
              <a:rPr lang="en-US" dirty="0" smtClean="0"/>
              <a:t>: Computer scientists, web developers</a:t>
            </a:r>
          </a:p>
          <a:p>
            <a:pPr lvl="1"/>
            <a:r>
              <a:rPr lang="en-US" dirty="0" smtClean="0"/>
              <a:t>SAS: Data intensive industries (e.g., financial services)</a:t>
            </a:r>
          </a:p>
          <a:p>
            <a:pPr lvl="1"/>
            <a:r>
              <a:rPr lang="en-US" dirty="0" smtClean="0"/>
              <a:t>Excel: All types of organizations </a:t>
            </a:r>
          </a:p>
          <a:p>
            <a:r>
              <a:rPr lang="en-US" dirty="0" smtClean="0"/>
              <a:t>R is more popular and used by a larger number of analysts than each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1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http://r4stats.com/articles/popularity/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2" y="1417638"/>
            <a:ext cx="7421928" cy="52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2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Statistics users like point and click</a:t>
            </a:r>
          </a:p>
          <a:p>
            <a:r>
              <a:rPr lang="en-US" dirty="0" smtClean="0"/>
              <a:t>R is command line oriented; there are GUIs that can be loaded as add-on packages; </a:t>
            </a:r>
          </a:p>
          <a:p>
            <a:r>
              <a:rPr lang="en-US" dirty="0" smtClean="0"/>
              <a:t>R-Studio is a Integrated Development Environment (IDE) for R, but more for code development than statistical analysis </a:t>
            </a:r>
          </a:p>
          <a:p>
            <a:r>
              <a:rPr lang="en-US" dirty="0" smtClean="0"/>
              <a:t>R is free, but this also means that there is no formal support mechanism; large organizations often like to contract with a commercial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6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R-Studio</a:t>
            </a:r>
            <a:endParaRPr lang="en-US" dirty="0"/>
          </a:p>
        </p:txBody>
      </p:sp>
      <p:pic>
        <p:nvPicPr>
          <p:cNvPr id="4" name="Content Placeholder 3" descr="Screen Shot 2014-01-08 at 11.37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4" b="15384"/>
          <a:stretch>
            <a:fillRect/>
          </a:stretch>
        </p:blipFill>
        <p:spPr>
          <a:xfrm>
            <a:off x="0" y="1417638"/>
            <a:ext cx="9165790" cy="5244162"/>
          </a:xfrm>
        </p:spPr>
      </p:pic>
    </p:spTree>
    <p:extLst>
      <p:ext uri="{BB962C8B-B14F-4D97-AF65-F5344CB8AC3E}">
        <p14:creationId xmlns:p14="http://schemas.microsoft.com/office/powerpoint/2010/main" val="329926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Line? 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social sciences there has been a lot of talk lately about replication, the necessity of having results that are reproducible</a:t>
            </a:r>
          </a:p>
          <a:p>
            <a:r>
              <a:rPr lang="en-US" dirty="0" smtClean="0"/>
              <a:t>In the world of “big data,” analysts want to produce systems that are transparent, reliable, and that maintain a chain of provenance for each transformation that affects the data</a:t>
            </a:r>
          </a:p>
          <a:p>
            <a:r>
              <a:rPr lang="en-US" dirty="0" smtClean="0"/>
              <a:t>Looking at statistical analysis as a kind of “programming” task (like the old days!) has immense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9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Out! Real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# Read U.S. States shape data from census GIS data set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usShape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dirty="0" err="1" smtClean="0">
                <a:latin typeface="Courier"/>
                <a:cs typeface="Courier"/>
              </a:rPr>
              <a:t>readShapeSpatial</a:t>
            </a:r>
            <a:r>
              <a:rPr lang="en-US" sz="1400" dirty="0" smtClean="0">
                <a:latin typeface="Courier"/>
                <a:cs typeface="Courier"/>
              </a:rPr>
              <a:t>("gz_2010_us_040_00_500k.shp")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# Attach the delta CPI data to the states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usShape@data$delta</a:t>
            </a:r>
            <a:r>
              <a:rPr lang="en-US" sz="1400" dirty="0" smtClean="0">
                <a:latin typeface="Courier"/>
                <a:cs typeface="Courier"/>
              </a:rPr>
              <a:t> &lt;- </a:t>
            </a:r>
            <a:r>
              <a:rPr lang="en-US" sz="1400" dirty="0" err="1" smtClean="0">
                <a:latin typeface="Courier"/>
                <a:cs typeface="Courier"/>
              </a:rPr>
              <a:t>stateCPIdelta</a:t>
            </a:r>
            <a:r>
              <a:rPr lang="en-US" sz="1400" dirty="0" smtClean="0">
                <a:latin typeface="Courier"/>
                <a:cs typeface="Courier"/>
              </a:rPr>
              <a:t> # Consumer price indices in this table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# This sets up break points for color designations.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# We want 20 gradations of color across all </a:t>
            </a:r>
            <a:r>
              <a:rPr lang="en-US" sz="1400" dirty="0" err="1" smtClean="0">
                <a:latin typeface="Courier"/>
                <a:cs typeface="Courier"/>
              </a:rPr>
              <a:t>choropleths</a:t>
            </a:r>
            <a:r>
              <a:rPr lang="en-US" sz="14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bfloor</a:t>
            </a:r>
            <a:r>
              <a:rPr lang="en-US" sz="1400" dirty="0" smtClean="0">
                <a:latin typeface="Courier"/>
                <a:cs typeface="Courier"/>
              </a:rPr>
              <a:t> &lt;- floor(min(</a:t>
            </a:r>
            <a:r>
              <a:rPr lang="en-US" sz="1400" dirty="0" err="1" smtClean="0">
                <a:latin typeface="Courier"/>
                <a:cs typeface="Courier"/>
              </a:rPr>
              <a:t>usShape@data</a:t>
            </a:r>
            <a:r>
              <a:rPr lang="en-US" sz="1400" dirty="0" smtClean="0">
                <a:latin typeface="Courier"/>
                <a:cs typeface="Courier"/>
              </a:rPr>
              <a:t>[,"delta"],</a:t>
            </a:r>
            <a:r>
              <a:rPr lang="en-US" sz="1400" dirty="0" err="1" smtClean="0">
                <a:latin typeface="Courier"/>
                <a:cs typeface="Courier"/>
              </a:rPr>
              <a:t>na.rm</a:t>
            </a:r>
            <a:r>
              <a:rPr lang="en-US" sz="1400" dirty="0" smtClean="0">
                <a:latin typeface="Courier"/>
                <a:cs typeface="Courier"/>
              </a:rPr>
              <a:t>=TRUE)*10)/10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bceil</a:t>
            </a:r>
            <a:r>
              <a:rPr lang="en-US" sz="1400" dirty="0" smtClean="0">
                <a:latin typeface="Courier"/>
                <a:cs typeface="Courier"/>
              </a:rPr>
              <a:t> &lt;- (ceiling(max(</a:t>
            </a:r>
            <a:r>
              <a:rPr lang="en-US" sz="1400" dirty="0" err="1" smtClean="0">
                <a:latin typeface="Courier"/>
                <a:cs typeface="Courier"/>
              </a:rPr>
              <a:t>usShape@data</a:t>
            </a:r>
            <a:r>
              <a:rPr lang="en-US" sz="1400" dirty="0" smtClean="0">
                <a:latin typeface="Courier"/>
                <a:cs typeface="Courier"/>
              </a:rPr>
              <a:t>[,"delta"],</a:t>
            </a:r>
            <a:r>
              <a:rPr lang="en-US" sz="1400" dirty="0" err="1" smtClean="0">
                <a:latin typeface="Courier"/>
                <a:cs typeface="Courier"/>
              </a:rPr>
              <a:t>na.rm</a:t>
            </a:r>
            <a:r>
              <a:rPr lang="en-US" sz="1400" dirty="0" smtClean="0">
                <a:latin typeface="Courier"/>
                <a:cs typeface="Courier"/>
              </a:rPr>
              <a:t>=TRUE)*10)/10) + 20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breaks &lt;- </a:t>
            </a:r>
            <a:r>
              <a:rPr lang="en-US" sz="1400" dirty="0" err="1" smtClean="0">
                <a:latin typeface="Courier"/>
                <a:cs typeface="Courier"/>
              </a:rPr>
              <a:t>seq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bfloor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r>
              <a:rPr lang="en-US" sz="1400" dirty="0" err="1" smtClean="0">
                <a:latin typeface="Courier"/>
                <a:cs typeface="Courier"/>
              </a:rPr>
              <a:t>bceil</a:t>
            </a:r>
            <a:r>
              <a:rPr lang="en-US" sz="1400" dirty="0" smtClean="0">
                <a:latin typeface="Courier"/>
                <a:cs typeface="Courier"/>
              </a:rPr>
              <a:t>, 20)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# Attach the color cut points to the shape data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usShape@data$zCat</a:t>
            </a:r>
            <a:r>
              <a:rPr lang="en-US" sz="1400" dirty="0" smtClean="0">
                <a:latin typeface="Courier"/>
                <a:cs typeface="Courier"/>
              </a:rPr>
              <a:t> &lt;- cut(</a:t>
            </a:r>
            <a:r>
              <a:rPr lang="en-US" sz="1400" dirty="0" err="1" smtClean="0">
                <a:latin typeface="Courier"/>
                <a:cs typeface="Courier"/>
              </a:rPr>
              <a:t>usShape@data</a:t>
            </a:r>
            <a:r>
              <a:rPr lang="en-US" sz="1400" dirty="0" smtClean="0">
                <a:latin typeface="Courier"/>
                <a:cs typeface="Courier"/>
              </a:rPr>
              <a:t>[,"delta"],</a:t>
            </a:r>
            <a:r>
              <a:rPr lang="en-US" sz="1400" dirty="0" err="1" smtClean="0">
                <a:latin typeface="Courier"/>
                <a:cs typeface="Courier"/>
              </a:rPr>
              <a:t>breaks,include.lowest</a:t>
            </a:r>
            <a:r>
              <a:rPr lang="en-US" sz="1400" dirty="0" smtClean="0">
                <a:latin typeface="Courier"/>
                <a:cs typeface="Courier"/>
              </a:rPr>
              <a:t>=TRUE)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cutpoints</a:t>
            </a:r>
            <a:r>
              <a:rPr lang="en-US" sz="1400" dirty="0" smtClean="0">
                <a:latin typeface="Courier"/>
                <a:cs typeface="Courier"/>
              </a:rPr>
              <a:t> &lt;- levels(</a:t>
            </a:r>
            <a:r>
              <a:rPr lang="en-US" sz="1400" dirty="0" err="1" smtClean="0">
                <a:latin typeface="Courier"/>
                <a:cs typeface="Courier"/>
              </a:rPr>
              <a:t>usShape@data$zCat</a:t>
            </a:r>
            <a:r>
              <a:rPr lang="en-US" sz="1400" dirty="0" smtClean="0">
                <a:latin typeface="Courier"/>
                <a:cs typeface="Courier"/>
              </a:rPr>
              <a:t>) # For later use with the legend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21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592</Words>
  <Application>Microsoft Macintosh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Why R?</vt:lpstr>
      <vt:lpstr>What is R?</vt:lpstr>
      <vt:lpstr>CRAN</vt:lpstr>
      <vt:lpstr>So Why or Why Not R?</vt:lpstr>
      <vt:lpstr>http://r4stats.com/articles/popularity/</vt:lpstr>
      <vt:lpstr>But. . .</vt:lpstr>
      <vt:lpstr>R-Studio</vt:lpstr>
      <vt:lpstr>Command Line? Advantages?</vt:lpstr>
      <vt:lpstr>Look Out! Real Code!</vt:lpstr>
      <vt:lpstr>Colorful!</vt:lpstr>
      <vt:lpstr>Many Packages - CRAN Task View</vt:lpstr>
      <vt:lpstr>Why R?</vt:lpstr>
      <vt:lpstr>Jsresearch.net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R?</dc:title>
  <dc:creator>Jeff Stanton</dc:creator>
  <cp:lastModifiedBy>Jeff Stanton</cp:lastModifiedBy>
  <cp:revision>18</cp:revision>
  <dcterms:created xsi:type="dcterms:W3CDTF">2014-01-08T15:45:57Z</dcterms:created>
  <dcterms:modified xsi:type="dcterms:W3CDTF">2014-01-08T18:47:39Z</dcterms:modified>
</cp:coreProperties>
</file>