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1A1FD1-5BB1-4C21-BD37-69E97D165F68}" v="32" dt="2020-04-12T20:57:23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07"/>
    <p:restoredTop sz="94621"/>
  </p:normalViewPr>
  <p:slideViewPr>
    <p:cSldViewPr>
      <p:cViewPr varScale="1">
        <p:scale>
          <a:sx n="72" d="100"/>
          <a:sy n="72" d="100"/>
        </p:scale>
        <p:origin x="163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o Pedro Albino" userId="fb95d6a7f4534cf5" providerId="LiveId" clId="{AB1A1FD1-5BB1-4C21-BD37-69E97D165F68}"/>
    <pc:docChg chg="undo redo custSel modSld">
      <pc:chgData name="Joao Pedro Albino" userId="fb95d6a7f4534cf5" providerId="LiveId" clId="{AB1A1FD1-5BB1-4C21-BD37-69E97D165F68}" dt="2020-04-12T21:14:57.204" v="97" actId="478"/>
      <pc:docMkLst>
        <pc:docMk/>
      </pc:docMkLst>
      <pc:sldChg chg="addSp delSp modSp">
        <pc:chgData name="Joao Pedro Albino" userId="fb95d6a7f4534cf5" providerId="LiveId" clId="{AB1A1FD1-5BB1-4C21-BD37-69E97D165F68}" dt="2020-04-12T20:57:44.938" v="95" actId="20577"/>
        <pc:sldMkLst>
          <pc:docMk/>
          <pc:sldMk cId="0" sldId="274"/>
        </pc:sldMkLst>
        <pc:spChg chg="del">
          <ac:chgData name="Joao Pedro Albino" userId="fb95d6a7f4534cf5" providerId="LiveId" clId="{AB1A1FD1-5BB1-4C21-BD37-69E97D165F68}" dt="2020-04-12T20:50:08.294" v="2" actId="21"/>
          <ac:spMkLst>
            <pc:docMk/>
            <pc:sldMk cId="0" sldId="274"/>
            <ac:spMk id="3" creationId="{00000000-0000-0000-0000-000000000000}"/>
          </ac:spMkLst>
        </pc:spChg>
        <pc:spChg chg="mod">
          <ac:chgData name="Joao Pedro Albino" userId="fb95d6a7f4534cf5" providerId="LiveId" clId="{AB1A1FD1-5BB1-4C21-BD37-69E97D165F68}" dt="2020-04-12T20:49:45.372" v="1" actId="1076"/>
          <ac:spMkLst>
            <pc:docMk/>
            <pc:sldMk cId="0" sldId="274"/>
            <ac:spMk id="4" creationId="{00000000-0000-0000-0000-000000000000}"/>
          </ac:spMkLst>
        </pc:spChg>
        <pc:spChg chg="del">
          <ac:chgData name="Joao Pedro Albino" userId="fb95d6a7f4534cf5" providerId="LiveId" clId="{AB1A1FD1-5BB1-4C21-BD37-69E97D165F68}" dt="2020-04-12T20:50:08.294" v="2" actId="21"/>
          <ac:spMkLst>
            <pc:docMk/>
            <pc:sldMk cId="0" sldId="274"/>
            <ac:spMk id="5" creationId="{00000000-0000-0000-0000-000000000000}"/>
          </ac:spMkLst>
        </pc:spChg>
        <pc:spChg chg="del">
          <ac:chgData name="Joao Pedro Albino" userId="fb95d6a7f4534cf5" providerId="LiveId" clId="{AB1A1FD1-5BB1-4C21-BD37-69E97D165F68}" dt="2020-04-12T20:50:08.294" v="2" actId="21"/>
          <ac:spMkLst>
            <pc:docMk/>
            <pc:sldMk cId="0" sldId="274"/>
            <ac:spMk id="6" creationId="{00000000-0000-0000-0000-000000000000}"/>
          </ac:spMkLst>
        </pc:spChg>
        <pc:spChg chg="del">
          <ac:chgData name="Joao Pedro Albino" userId="fb95d6a7f4534cf5" providerId="LiveId" clId="{AB1A1FD1-5BB1-4C21-BD37-69E97D165F68}" dt="2020-04-12T20:50:08.294" v="2" actId="21"/>
          <ac:spMkLst>
            <pc:docMk/>
            <pc:sldMk cId="0" sldId="274"/>
            <ac:spMk id="7" creationId="{00000000-0000-0000-0000-000000000000}"/>
          </ac:spMkLst>
        </pc:spChg>
        <pc:spChg chg="del">
          <ac:chgData name="Joao Pedro Albino" userId="fb95d6a7f4534cf5" providerId="LiveId" clId="{AB1A1FD1-5BB1-4C21-BD37-69E97D165F68}" dt="2020-04-12T20:50:08.294" v="2" actId="21"/>
          <ac:spMkLst>
            <pc:docMk/>
            <pc:sldMk cId="0" sldId="274"/>
            <ac:spMk id="8" creationId="{00000000-0000-0000-0000-000000000000}"/>
          </ac:spMkLst>
        </pc:spChg>
        <pc:spChg chg="del">
          <ac:chgData name="Joao Pedro Albino" userId="fb95d6a7f4534cf5" providerId="LiveId" clId="{AB1A1FD1-5BB1-4C21-BD37-69E97D165F68}" dt="2020-04-12T20:50:08.294" v="2" actId="21"/>
          <ac:spMkLst>
            <pc:docMk/>
            <pc:sldMk cId="0" sldId="274"/>
            <ac:spMk id="9" creationId="{00000000-0000-0000-0000-000000000000}"/>
          </ac:spMkLst>
        </pc:spChg>
        <pc:spChg chg="del">
          <ac:chgData name="Joao Pedro Albino" userId="fb95d6a7f4534cf5" providerId="LiveId" clId="{AB1A1FD1-5BB1-4C21-BD37-69E97D165F68}" dt="2020-04-12T20:50:08.294" v="2" actId="21"/>
          <ac:spMkLst>
            <pc:docMk/>
            <pc:sldMk cId="0" sldId="274"/>
            <ac:spMk id="10" creationId="{00000000-0000-0000-0000-000000000000}"/>
          </ac:spMkLst>
        </pc:spChg>
        <pc:spChg chg="add mod">
          <ac:chgData name="Joao Pedro Albino" userId="fb95d6a7f4534cf5" providerId="LiveId" clId="{AB1A1FD1-5BB1-4C21-BD37-69E97D165F68}" dt="2020-04-12T20:57:44.938" v="95" actId="20577"/>
          <ac:spMkLst>
            <pc:docMk/>
            <pc:sldMk cId="0" sldId="274"/>
            <ac:spMk id="11" creationId="{9B6A5C0A-D397-4416-B410-59D334DDD1BA}"/>
          </ac:spMkLst>
        </pc:spChg>
        <pc:spChg chg="add del mod">
          <ac:chgData name="Joao Pedro Albino" userId="fb95d6a7f4534cf5" providerId="LiveId" clId="{AB1A1FD1-5BB1-4C21-BD37-69E97D165F68}" dt="2020-04-12T20:56:33.591" v="44" actId="47"/>
          <ac:spMkLst>
            <pc:docMk/>
            <pc:sldMk cId="0" sldId="274"/>
            <ac:spMk id="12" creationId="{2AC4E19C-D1AD-4ABA-B7B2-820A47C98096}"/>
          </ac:spMkLst>
        </pc:spChg>
        <pc:spChg chg="add del mod">
          <ac:chgData name="Joao Pedro Albino" userId="fb95d6a7f4534cf5" providerId="LiveId" clId="{AB1A1FD1-5BB1-4C21-BD37-69E97D165F68}" dt="2020-04-12T20:56:55.693" v="57" actId="21"/>
          <ac:spMkLst>
            <pc:docMk/>
            <pc:sldMk cId="0" sldId="274"/>
            <ac:spMk id="13" creationId="{3C25F92D-B202-4789-94D3-0D22B5BA086E}"/>
          </ac:spMkLst>
        </pc:spChg>
        <pc:spChg chg="add del mod">
          <ac:chgData name="Joao Pedro Albino" userId="fb95d6a7f4534cf5" providerId="LiveId" clId="{AB1A1FD1-5BB1-4C21-BD37-69E97D165F68}" dt="2020-04-12T20:57:07.494" v="75" actId="21"/>
          <ac:spMkLst>
            <pc:docMk/>
            <pc:sldMk cId="0" sldId="274"/>
            <ac:spMk id="14" creationId="{6E8BB08E-7A83-45DA-B9C8-B801CEDF8A19}"/>
          </ac:spMkLst>
        </pc:spChg>
        <pc:spChg chg="add del mod">
          <ac:chgData name="Joao Pedro Albino" userId="fb95d6a7f4534cf5" providerId="LiveId" clId="{AB1A1FD1-5BB1-4C21-BD37-69E97D165F68}" dt="2020-04-12T20:57:07.878" v="77" actId="21"/>
          <ac:spMkLst>
            <pc:docMk/>
            <pc:sldMk cId="0" sldId="274"/>
            <ac:spMk id="15" creationId="{36287C45-59BD-4B2F-A938-7F2A277443D5}"/>
          </ac:spMkLst>
        </pc:spChg>
        <pc:spChg chg="add del mod">
          <ac:chgData name="Joao Pedro Albino" userId="fb95d6a7f4534cf5" providerId="LiveId" clId="{AB1A1FD1-5BB1-4C21-BD37-69E97D165F68}" dt="2020-04-12T20:57:35.559" v="94"/>
          <ac:spMkLst>
            <pc:docMk/>
            <pc:sldMk cId="0" sldId="274"/>
            <ac:spMk id="16" creationId="{F8C3F451-59F6-49B5-BCF6-97266F16E5C2}"/>
          </ac:spMkLst>
        </pc:spChg>
        <pc:spChg chg="add del">
          <ac:chgData name="Joao Pedro Albino" userId="fb95d6a7f4534cf5" providerId="LiveId" clId="{AB1A1FD1-5BB1-4C21-BD37-69E97D165F68}" dt="2020-04-12T20:57:35.558" v="92" actId="478"/>
          <ac:spMkLst>
            <pc:docMk/>
            <pc:sldMk cId="0" sldId="274"/>
            <ac:spMk id="17" creationId="{5976BB52-05B8-4D06-8DC2-D4C338E9E54F}"/>
          </ac:spMkLst>
        </pc:spChg>
      </pc:sldChg>
      <pc:sldChg chg="delSp modSp">
        <pc:chgData name="Joao Pedro Albino" userId="fb95d6a7f4534cf5" providerId="LiveId" clId="{AB1A1FD1-5BB1-4C21-BD37-69E97D165F68}" dt="2020-04-12T21:14:57.204" v="97" actId="478"/>
        <pc:sldMkLst>
          <pc:docMk/>
          <pc:sldMk cId="0" sldId="276"/>
        </pc:sldMkLst>
        <pc:spChg chg="del mod">
          <ac:chgData name="Joao Pedro Albino" userId="fb95d6a7f4534cf5" providerId="LiveId" clId="{AB1A1FD1-5BB1-4C21-BD37-69E97D165F68}" dt="2020-04-12T21:14:57.204" v="97" actId="478"/>
          <ac:spMkLst>
            <pc:docMk/>
            <pc:sldMk cId="0" sldId="276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om/" TargetMode="External"/><Relationship Id="rId2" Type="http://schemas.openxmlformats.org/officeDocument/2006/relationships/hyperlink" Target="http://www.slideshare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amazon.in/s/275-5352300-4996459?_encoding=UTF8&amp;field-author=Viktor%20Mayer-Schonberger&amp;search-alias=stripbooks" TargetMode="External"/><Relationship Id="rId4" Type="http://schemas.openxmlformats.org/officeDocument/2006/relationships/hyperlink" Target="http://www.computereducation.org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4000 w 9144000"/>
              <a:gd name="connsiteY1" fmla="*/ 0 h 6845300"/>
              <a:gd name="connsiteX2" fmla="*/ 9144000 w 9144000"/>
              <a:gd name="connsiteY2" fmla="*/ 6845300 h 6845300"/>
              <a:gd name="connsiteX3" fmla="*/ 0 w 9144000"/>
              <a:gd name="connsiteY3" fmla="*/ 6845300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4000" y="0"/>
                </a:lnTo>
                <a:lnTo>
                  <a:pt x="9144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4000" cy="411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62300" y="101600"/>
            <a:ext cx="28067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en-US" altLang="zh-CN" sz="4404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BIG DATA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32000" y="5181600"/>
            <a:ext cx="50546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850900" algn="l"/>
                <a:tab pos="1473200" algn="l"/>
                <a:tab pos="1778000" algn="l"/>
              </a:tabLst>
            </a:pPr>
            <a:r>
              <a:rPr lang="en-US" altLang="zh-CN" dirty="0"/>
              <a:t>			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Prepared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By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>
                <a:tab pos="850900" algn="l"/>
                <a:tab pos="1473200" algn="l"/>
                <a:tab pos="17780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Nasrin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Irshad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Hussain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Pranjal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Saikia</a:t>
            </a:r>
          </a:p>
          <a:p>
            <a:pPr>
              <a:lnSpc>
                <a:spcPts val="3400"/>
              </a:lnSpc>
              <a:tabLst>
                <a:tab pos="850900" algn="l"/>
                <a:tab pos="1473200" algn="l"/>
                <a:tab pos="17780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M.Sc(IT)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2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nd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Sem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>
                <a:tab pos="850900" algn="l"/>
                <a:tab pos="1473200" algn="l"/>
                <a:tab pos="17780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Kaziranga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University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Assam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4000 w 9144000"/>
              <a:gd name="connsiteY1" fmla="*/ 0 h 6845300"/>
              <a:gd name="connsiteX2" fmla="*/ 9144000 w 9144000"/>
              <a:gd name="connsiteY2" fmla="*/ 6845300 h 6845300"/>
              <a:gd name="connsiteX3" fmla="*/ 0 w 9144000"/>
              <a:gd name="connsiteY3" fmla="*/ 6845300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4000" y="0"/>
                </a:lnTo>
                <a:lnTo>
                  <a:pt x="9144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43200" y="88900"/>
            <a:ext cx="3632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3996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Storing Big Data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46100" y="1143000"/>
            <a:ext cx="6184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Analyzing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your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characteristics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46100" y="1739900"/>
            <a:ext cx="5410200" cy="142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Selecting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sources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for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analysis</a:t>
            </a:r>
          </a:p>
          <a:p>
            <a:pPr>
              <a:lnSpc>
                <a:spcPts val="4000"/>
              </a:lnSpc>
              <a:tabLst/>
            </a:pP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Eliminating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redundant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data</a:t>
            </a:r>
          </a:p>
          <a:p>
            <a:pPr>
              <a:lnSpc>
                <a:spcPts val="40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Establishing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role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of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STSong" pitchFamily="18" charset="0"/>
                <a:cs typeface="STSong" pitchFamily="18" charset="0"/>
              </a:rPr>
              <a:t>NoSQL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3263900"/>
            <a:ext cx="5016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Overview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of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Big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stores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848100"/>
            <a:ext cx="72644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models: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key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value,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graph,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document,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89000" y="4394200"/>
            <a:ext cx="23495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column-family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4953000"/>
            <a:ext cx="5524500" cy="163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Hadoop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Distributed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File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System</a:t>
            </a:r>
          </a:p>
          <a:p>
            <a:pPr>
              <a:lnSpc>
                <a:spcPts val="4600"/>
              </a:lnSpc>
              <a:tabLst/>
            </a:pP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HBase</a:t>
            </a:r>
          </a:p>
          <a:p>
            <a:pPr>
              <a:lnSpc>
                <a:spcPts val="46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4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Hive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4000 w 9144000"/>
              <a:gd name="connsiteY1" fmla="*/ 0 h 6845300"/>
              <a:gd name="connsiteX2" fmla="*/ 9144000 w 9144000"/>
              <a:gd name="connsiteY2" fmla="*/ 6845300 h 6845300"/>
              <a:gd name="connsiteX3" fmla="*/ 0 w 9144000"/>
              <a:gd name="connsiteY3" fmla="*/ 6845300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4000" y="0"/>
                </a:lnTo>
                <a:lnTo>
                  <a:pt x="9144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79600" y="279400"/>
            <a:ext cx="53594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3998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Selecting Big Data stores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46100" y="1257300"/>
            <a:ext cx="72644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Choosing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the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correct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stores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based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on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89000" y="1803400"/>
            <a:ext cx="40259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your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characteristics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2921000"/>
            <a:ext cx="37338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Moving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code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to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4089400"/>
            <a:ext cx="74168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Implementing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polyglot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store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Geneva" pitchFamily="18" charset="0"/>
                <a:cs typeface="Geneva" pitchFamily="18" charset="0"/>
              </a:rPr>
              <a:t>solutions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5257800"/>
            <a:ext cx="72390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Aligning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business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goals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to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the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appropriate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89000" y="5803900"/>
            <a:ext cx="16510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Geneva" pitchFamily="18" charset="0"/>
                <a:cs typeface="Geneva" pitchFamily="18" charset="0"/>
              </a:rPr>
              <a:t>store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4000 w 9144000"/>
              <a:gd name="connsiteY1" fmla="*/ 0 h 6845300"/>
              <a:gd name="connsiteX2" fmla="*/ 9144000 w 9144000"/>
              <a:gd name="connsiteY2" fmla="*/ 6845300 h 6845300"/>
              <a:gd name="connsiteX3" fmla="*/ 0 w 9144000"/>
              <a:gd name="connsiteY3" fmla="*/ 6845300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4000" y="0"/>
                </a:lnTo>
                <a:lnTo>
                  <a:pt x="9144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00300" y="279400"/>
            <a:ext cx="43307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3998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Processing Big Data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46100" y="1244600"/>
            <a:ext cx="4940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700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b="1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Integrating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b="1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disparate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b="1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stores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46100" y="1676400"/>
            <a:ext cx="6731000" cy="121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7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Mapping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programming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framework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27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7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02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Connecting</a:t>
            </a:r>
            <a:r>
              <a:rPr lang="en-US" altLang="zh-CN" sz="27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and</a:t>
            </a:r>
            <a:r>
              <a:rPr lang="en-US" altLang="zh-CN" sz="27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2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extracting</a:t>
            </a:r>
            <a:r>
              <a:rPr lang="en-US" altLang="zh-CN" sz="27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2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  <a:r>
              <a:rPr lang="en-US" altLang="zh-CN" sz="27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2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from</a:t>
            </a:r>
            <a:r>
              <a:rPr lang="en-US" altLang="zh-CN" sz="27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2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storage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27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Transforming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for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processing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2882900"/>
            <a:ext cx="6337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7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Subdividing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in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preparation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for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Hadoop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3263900"/>
            <a:ext cx="1651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MapReduce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4038600"/>
            <a:ext cx="48006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700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b="1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Employing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b="1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Hadoop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b="1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MapReduce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4495800"/>
            <a:ext cx="7785100" cy="162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7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Creating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the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components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of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Hadoop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MapReduce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jobs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27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Distributing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processing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across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server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farms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27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7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02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Executing</a:t>
            </a:r>
            <a:r>
              <a:rPr lang="en-US" altLang="zh-CN" sz="27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2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Hadoop</a:t>
            </a:r>
            <a:r>
              <a:rPr lang="en-US" altLang="zh-CN" sz="27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2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MapReduce</a:t>
            </a:r>
            <a:r>
              <a:rPr lang="en-US" altLang="zh-CN" sz="27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2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jobs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27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Monitoring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the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progress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of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job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flows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4000 w 9144000"/>
              <a:gd name="connsiteY1" fmla="*/ 0 h 6845300"/>
              <a:gd name="connsiteX2" fmla="*/ 9144000 w 9144000"/>
              <a:gd name="connsiteY2" fmla="*/ 6845300 h 6845300"/>
              <a:gd name="connsiteX3" fmla="*/ 0 w 9144000"/>
              <a:gd name="connsiteY3" fmla="*/ 6845300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4000" y="0"/>
                </a:lnTo>
                <a:lnTo>
                  <a:pt x="9144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8900" y="1054100"/>
            <a:ext cx="5080000" cy="523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5100" y="584200"/>
            <a:ext cx="7289800" cy="589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457200" algn="l"/>
                <a:tab pos="736600" algn="l"/>
                <a:tab pos="1498600" algn="l"/>
              </a:tabLst>
            </a:pPr>
            <a:r>
              <a:rPr lang="en-US" altLang="zh-CN" dirty="0"/>
              <a:t>			</a:t>
            </a:r>
            <a:r>
              <a:rPr lang="en-US" altLang="zh-CN" sz="4406" b="1" u="sng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The Structure of Big Data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300"/>
              </a:lnSpc>
              <a:tabLst>
                <a:tab pos="457200" algn="l"/>
                <a:tab pos="736600" algn="l"/>
                <a:tab pos="1498600" algn="l"/>
              </a:tabLst>
            </a:pPr>
            <a:r>
              <a:rPr lang="en-US" altLang="zh-CN" sz="3002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3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Structured</a:t>
            </a:r>
          </a:p>
          <a:p>
            <a:pPr>
              <a:lnSpc>
                <a:spcPts val="3700"/>
              </a:lnSpc>
              <a:tabLst>
                <a:tab pos="457200" algn="l"/>
                <a:tab pos="736600" algn="l"/>
                <a:tab pos="1498600" algn="l"/>
              </a:tabLst>
            </a:pPr>
            <a:r>
              <a:rPr lang="en-US" altLang="zh-CN" dirty="0"/>
              <a:t>	</a:t>
            </a:r>
            <a:r>
              <a:rPr lang="en-US" altLang="zh-CN" sz="26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Most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traditional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</a:p>
          <a:p>
            <a:pPr>
              <a:lnSpc>
                <a:spcPts val="3100"/>
              </a:lnSpc>
              <a:tabLst>
                <a:tab pos="457200" algn="l"/>
                <a:tab pos="736600" algn="l"/>
                <a:tab pos="1498600" algn="l"/>
              </a:tabLst>
            </a:pPr>
            <a:r>
              <a:rPr lang="en-US" altLang="zh-CN" dirty="0"/>
              <a:t>		</a:t>
            </a:r>
            <a:r>
              <a:rPr lang="en-US" altLang="zh-CN" sz="26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sources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457200" algn="l"/>
                <a:tab pos="736600" algn="l"/>
                <a:tab pos="1498600" algn="l"/>
              </a:tabLst>
            </a:pPr>
            <a:r>
              <a:rPr lang="en-US" altLang="zh-CN" sz="3000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Semi-structured</a:t>
            </a:r>
          </a:p>
          <a:p>
            <a:pPr>
              <a:lnSpc>
                <a:spcPts val="3700"/>
              </a:lnSpc>
              <a:tabLst>
                <a:tab pos="457200" algn="l"/>
                <a:tab pos="736600" algn="l"/>
                <a:tab pos="1498600" algn="l"/>
              </a:tabLst>
            </a:pPr>
            <a:r>
              <a:rPr lang="en-US" altLang="zh-CN" dirty="0"/>
              <a:t>	</a:t>
            </a:r>
            <a:r>
              <a:rPr lang="en-US" altLang="zh-CN" sz="26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Many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sources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of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big</a:t>
            </a:r>
          </a:p>
          <a:p>
            <a:pPr>
              <a:lnSpc>
                <a:spcPts val="3100"/>
              </a:lnSpc>
              <a:tabLst>
                <a:tab pos="457200" algn="l"/>
                <a:tab pos="736600" algn="l"/>
                <a:tab pos="1498600" algn="l"/>
              </a:tabLst>
            </a:pPr>
            <a:r>
              <a:rPr lang="en-US" altLang="zh-CN" dirty="0"/>
              <a:t>		</a:t>
            </a:r>
            <a:r>
              <a:rPr lang="en-US" altLang="zh-CN" sz="26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457200" algn="l"/>
                <a:tab pos="736600" algn="l"/>
                <a:tab pos="1498600" algn="l"/>
              </a:tabLst>
            </a:pPr>
            <a:r>
              <a:rPr lang="en-US" altLang="zh-CN" sz="3000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Unstructured</a:t>
            </a:r>
          </a:p>
          <a:p>
            <a:pPr>
              <a:lnSpc>
                <a:spcPts val="3700"/>
              </a:lnSpc>
              <a:tabLst>
                <a:tab pos="457200" algn="l"/>
                <a:tab pos="736600" algn="l"/>
                <a:tab pos="1498600" algn="l"/>
              </a:tabLst>
            </a:pPr>
            <a:r>
              <a:rPr lang="en-US" altLang="zh-CN" dirty="0"/>
              <a:t>	</a:t>
            </a:r>
            <a:r>
              <a:rPr lang="en-US" altLang="zh-CN" sz="26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Video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data,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audio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432800" y="64770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898989"/>
                </a:solidFill>
                <a:latin typeface="Arial Unicode MS" pitchFamily="18" charset="0"/>
                <a:cs typeface="Arial Unicode MS" pitchFamily="18" charset="0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4000 w 9144000"/>
              <a:gd name="connsiteY1" fmla="*/ 0 h 6845300"/>
              <a:gd name="connsiteX2" fmla="*/ 9144000 w 9144000"/>
              <a:gd name="connsiteY2" fmla="*/ 6845300 h 6845300"/>
              <a:gd name="connsiteX3" fmla="*/ 0 w 9144000"/>
              <a:gd name="connsiteY3" fmla="*/ 6845300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4000" y="0"/>
                </a:lnTo>
                <a:lnTo>
                  <a:pt x="9144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073400" y="355600"/>
            <a:ext cx="30988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500"/>
              </a:lnSpc>
              <a:tabLst/>
            </a:pPr>
            <a:r>
              <a:rPr lang="en-US" altLang="zh-CN" sz="3996" b="1" u="sng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Why Big Data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46100" y="1663700"/>
            <a:ext cx="5664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4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Growth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of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Big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Data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is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needed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003300" y="2806700"/>
            <a:ext cx="43561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Increase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of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storage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capacities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03300" y="3683000"/>
            <a:ext cx="4241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–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Increase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of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processing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power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03300" y="4559300"/>
            <a:ext cx="5842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Availability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of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data(different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data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types)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5461000"/>
            <a:ext cx="74549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279400" algn="l"/>
              </a:tabLst>
            </a:pPr>
            <a:r>
              <a:rPr lang="en-US" altLang="zh-CN" sz="24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–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Every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day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we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create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2.5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quintillion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bytes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of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data;</a:t>
            </a:r>
          </a:p>
          <a:p>
            <a:pPr>
              <a:lnSpc>
                <a:spcPts val="2800"/>
              </a:lnSpc>
              <a:tabLst>
                <a:tab pos="2794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90%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of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data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in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world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today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has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been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created</a:t>
            </a:r>
          </a:p>
          <a:p>
            <a:pPr>
              <a:lnSpc>
                <a:spcPts val="2800"/>
              </a:lnSpc>
              <a:tabLst>
                <a:tab pos="2794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in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last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two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years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alone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4000 w 9144000"/>
              <a:gd name="connsiteY1" fmla="*/ 0 h 6845300"/>
              <a:gd name="connsiteX2" fmla="*/ 9144000 w 9144000"/>
              <a:gd name="connsiteY2" fmla="*/ 6845300 h 6845300"/>
              <a:gd name="connsiteX3" fmla="*/ 0 w 9144000"/>
              <a:gd name="connsiteY3" fmla="*/ 6845300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4000" y="0"/>
                </a:lnTo>
                <a:lnTo>
                  <a:pt x="9144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143000"/>
            <a:ext cx="5029200" cy="5346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49600" y="393700"/>
            <a:ext cx="28321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996" b="1" u="sng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Why Big Data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65100" y="1689100"/>
            <a:ext cx="3035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FB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generates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10TB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daily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65100" y="2413000"/>
            <a:ext cx="3733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Twitter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generates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7TB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of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65100" y="2832100"/>
            <a:ext cx="609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Daily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65100" y="3517900"/>
            <a:ext cx="33147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IBM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claims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90%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today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’s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65100" y="3937000"/>
            <a:ext cx="33401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63500" algn="l"/>
              </a:tabLst>
            </a:pPr>
            <a:r>
              <a:rPr lang="en-US" altLang="zh-CN" dirty="0"/>
              <a:t>	</a:t>
            </a:r>
            <a:r>
              <a:rPr lang="en-US" altLang="zh-CN" sz="2402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stored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was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.Apple SD Gothic NeoI" pitchFamily="18" charset="0"/>
                <a:cs typeface=".Apple SD Gothic NeoI" pitchFamily="18" charset="0"/>
              </a:rPr>
              <a:t>generated</a:t>
            </a:r>
          </a:p>
          <a:p>
            <a:pPr>
              <a:lnSpc>
                <a:spcPts val="2800"/>
              </a:lnSpc>
              <a:tabLst>
                <a:tab pos="635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in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just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last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two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years.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4000 w 9144000"/>
              <a:gd name="connsiteY1" fmla="*/ 0 h 6845300"/>
              <a:gd name="connsiteX2" fmla="*/ 9144000 w 9144000"/>
              <a:gd name="connsiteY2" fmla="*/ 6845300 h 6845300"/>
              <a:gd name="connsiteX3" fmla="*/ 0 w 9144000"/>
              <a:gd name="connsiteY3" fmla="*/ 6845300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4000" y="0"/>
                </a:lnTo>
                <a:lnTo>
                  <a:pt x="9144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78500" y="3657600"/>
            <a:ext cx="3213100" cy="1955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5100" y="749300"/>
            <a:ext cx="7658100" cy="593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>
                <a:tab pos="381000" algn="l"/>
                <a:tab pos="457200" algn="l"/>
                <a:tab pos="1143000" algn="l"/>
              </a:tabLst>
            </a:pPr>
            <a:r>
              <a:rPr lang="en-US" altLang="zh-CN" dirty="0"/>
              <a:t>			</a:t>
            </a:r>
            <a:r>
              <a:rPr lang="en-US" altLang="zh-CN" sz="4406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 Is Big Data Different?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381000" algn="l"/>
                <a:tab pos="457200" algn="l"/>
                <a:tab pos="1143000" algn="l"/>
              </a:tabLst>
            </a:pPr>
            <a:r>
              <a:rPr lang="en-US" altLang="zh-CN" sz="2700" dirty="0">
                <a:solidFill>
                  <a:srgbClr val="000000"/>
                </a:solidFill>
                <a:latin typeface=".PingFang HK" pitchFamily="18" charset="0"/>
                <a:cs typeface=".PingFang HK" pitchFamily="18" charset="0"/>
              </a:rPr>
              <a:t>1)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Automatically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generated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by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.PingFang HK" pitchFamily="18" charset="0"/>
                <a:cs typeface=".PingFang HK" pitchFamily="18" charset="0"/>
              </a:rPr>
              <a:t>a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machine</a:t>
            </a:r>
          </a:p>
          <a:p>
            <a:pPr>
              <a:lnSpc>
                <a:spcPts val="3500"/>
              </a:lnSpc>
              <a:tabLst>
                <a:tab pos="381000" algn="l"/>
                <a:tab pos="457200" algn="l"/>
                <a:tab pos="1143000" algn="l"/>
              </a:tabLst>
            </a:pPr>
            <a:r>
              <a:rPr lang="en-US" altLang="zh-CN" dirty="0"/>
              <a:t>	</a:t>
            </a:r>
            <a:r>
              <a:rPr lang="en-US" altLang="zh-CN" sz="2702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(e.g.</a:t>
            </a:r>
            <a:r>
              <a:rPr lang="en-US" altLang="zh-CN" sz="27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2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Sensor</a:t>
            </a:r>
            <a:r>
              <a:rPr lang="en-US" altLang="zh-CN" sz="27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2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embedded</a:t>
            </a:r>
            <a:r>
              <a:rPr lang="en-US" altLang="zh-CN" sz="27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</a:t>
            </a:r>
            <a:r>
              <a:rPr lang="en-US" altLang="zh-CN" sz="27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2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</a:t>
            </a:r>
            <a:r>
              <a:rPr lang="en-US" altLang="zh-CN" sz="27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2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engine)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100"/>
              </a:lnSpc>
              <a:tabLst>
                <a:tab pos="381000" algn="l"/>
                <a:tab pos="457200" algn="l"/>
                <a:tab pos="1143000" algn="l"/>
              </a:tabLst>
            </a:pP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2)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Typically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entirely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new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source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of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data</a:t>
            </a:r>
          </a:p>
          <a:p>
            <a:pPr>
              <a:lnSpc>
                <a:spcPts val="3500"/>
              </a:lnSpc>
              <a:tabLst>
                <a:tab pos="381000" algn="l"/>
                <a:tab pos="457200" algn="l"/>
                <a:tab pos="1143000" algn="l"/>
              </a:tabLst>
            </a:pPr>
            <a:r>
              <a:rPr lang="en-US" altLang="zh-CN" dirty="0"/>
              <a:t>	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(e.g.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Use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of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the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internet)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100"/>
              </a:lnSpc>
              <a:tabLst>
                <a:tab pos="381000" algn="l"/>
                <a:tab pos="457200" algn="l"/>
                <a:tab pos="1143000" algn="l"/>
              </a:tabLst>
            </a:pP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3)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Not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designed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to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be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friendly</a:t>
            </a:r>
          </a:p>
          <a:p>
            <a:pPr>
              <a:lnSpc>
                <a:spcPts val="3500"/>
              </a:lnSpc>
              <a:tabLst>
                <a:tab pos="381000" algn="l"/>
                <a:tab pos="457200" algn="l"/>
                <a:tab pos="1143000" algn="l"/>
              </a:tabLst>
            </a:pPr>
            <a:r>
              <a:rPr lang="en-US" altLang="zh-CN" dirty="0"/>
              <a:t>	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(e.g.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Text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streams)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100"/>
              </a:lnSpc>
              <a:tabLst>
                <a:tab pos="381000" algn="l"/>
                <a:tab pos="457200" algn="l"/>
                <a:tab pos="1143000" algn="l"/>
              </a:tabLst>
            </a:pP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4)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May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not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have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much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values</a:t>
            </a:r>
          </a:p>
          <a:p>
            <a:pPr>
              <a:lnSpc>
                <a:spcPts val="3100"/>
              </a:lnSpc>
              <a:tabLst>
                <a:tab pos="381000" algn="l"/>
                <a:tab pos="457200" algn="l"/>
                <a:tab pos="11430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Need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focus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important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part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432800" y="64770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898989"/>
                </a:solidFill>
                <a:latin typeface="Arial" pitchFamily="18" charset="0"/>
                <a:cs typeface="Arial" pitchFamily="18" charset="0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4000 w 9144000"/>
              <a:gd name="connsiteY1" fmla="*/ 0 h 6845300"/>
              <a:gd name="connsiteX2" fmla="*/ 9144000 w 9144000"/>
              <a:gd name="connsiteY2" fmla="*/ 6845300 h 6845300"/>
              <a:gd name="connsiteX3" fmla="*/ 0 w 9144000"/>
              <a:gd name="connsiteY3" fmla="*/ 6845300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4000" y="0"/>
                </a:lnTo>
                <a:lnTo>
                  <a:pt x="9144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85800" y="1676400"/>
            <a:ext cx="2667000" cy="523875"/>
          </a:xfrm>
          <a:custGeom>
            <a:avLst/>
            <a:gdLst>
              <a:gd name="connsiteX0" fmla="*/ 0 w 2667000"/>
              <a:gd name="connsiteY0" fmla="*/ 523875 h 523875"/>
              <a:gd name="connsiteX1" fmla="*/ 2667000 w 2667000"/>
              <a:gd name="connsiteY1" fmla="*/ 523875 h 523875"/>
              <a:gd name="connsiteX2" fmla="*/ 2667000 w 2667000"/>
              <a:gd name="connsiteY2" fmla="*/ 0 h 523875"/>
              <a:gd name="connsiteX3" fmla="*/ 0 w 2667000"/>
              <a:gd name="connsiteY3" fmla="*/ 0 h 523875"/>
              <a:gd name="connsiteX4" fmla="*/ 0 w 2667000"/>
              <a:gd name="connsiteY4" fmla="*/ 523875 h 523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67000" h="523875">
                <a:moveTo>
                  <a:pt x="0" y="523875"/>
                </a:moveTo>
                <a:lnTo>
                  <a:pt x="2667000" y="523875"/>
                </a:lnTo>
                <a:lnTo>
                  <a:pt x="2667000" y="0"/>
                </a:lnTo>
                <a:lnTo>
                  <a:pt x="0" y="0"/>
                </a:lnTo>
                <a:lnTo>
                  <a:pt x="0" y="52387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79450" y="1670050"/>
            <a:ext cx="2679700" cy="536575"/>
          </a:xfrm>
          <a:custGeom>
            <a:avLst/>
            <a:gdLst>
              <a:gd name="connsiteX0" fmla="*/ 6350 w 2679700"/>
              <a:gd name="connsiteY0" fmla="*/ 530225 h 536575"/>
              <a:gd name="connsiteX1" fmla="*/ 2673350 w 2679700"/>
              <a:gd name="connsiteY1" fmla="*/ 530225 h 536575"/>
              <a:gd name="connsiteX2" fmla="*/ 2673350 w 2679700"/>
              <a:gd name="connsiteY2" fmla="*/ 6350 h 536575"/>
              <a:gd name="connsiteX3" fmla="*/ 6350 w 2679700"/>
              <a:gd name="connsiteY3" fmla="*/ 6350 h 536575"/>
              <a:gd name="connsiteX4" fmla="*/ 6350 w 2679700"/>
              <a:gd name="connsiteY4" fmla="*/ 530225 h 536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79700" h="536575">
                <a:moveTo>
                  <a:pt x="6350" y="530225"/>
                </a:moveTo>
                <a:lnTo>
                  <a:pt x="2673350" y="530225"/>
                </a:lnTo>
                <a:lnTo>
                  <a:pt x="2673350" y="6350"/>
                </a:lnTo>
                <a:lnTo>
                  <a:pt x="6350" y="6350"/>
                </a:lnTo>
                <a:lnTo>
                  <a:pt x="6350" y="5302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85800" y="2743200"/>
            <a:ext cx="2667000" cy="584200"/>
          </a:xfrm>
          <a:custGeom>
            <a:avLst/>
            <a:gdLst>
              <a:gd name="connsiteX0" fmla="*/ 0 w 2667000"/>
              <a:gd name="connsiteY0" fmla="*/ 584200 h 584200"/>
              <a:gd name="connsiteX1" fmla="*/ 2667000 w 2667000"/>
              <a:gd name="connsiteY1" fmla="*/ 584200 h 584200"/>
              <a:gd name="connsiteX2" fmla="*/ 2667000 w 2667000"/>
              <a:gd name="connsiteY2" fmla="*/ 0 h 584200"/>
              <a:gd name="connsiteX3" fmla="*/ 0 w 2667000"/>
              <a:gd name="connsiteY3" fmla="*/ 0 h 584200"/>
              <a:gd name="connsiteX4" fmla="*/ 0 w 2667000"/>
              <a:gd name="connsiteY4" fmla="*/ 584200 h 584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67000" h="584200">
                <a:moveTo>
                  <a:pt x="0" y="584200"/>
                </a:moveTo>
                <a:lnTo>
                  <a:pt x="2667000" y="584200"/>
                </a:lnTo>
                <a:lnTo>
                  <a:pt x="2667000" y="0"/>
                </a:lnTo>
                <a:lnTo>
                  <a:pt x="0" y="0"/>
                </a:lnTo>
                <a:lnTo>
                  <a:pt x="0" y="584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79450" y="2736850"/>
            <a:ext cx="2679700" cy="596900"/>
          </a:xfrm>
          <a:custGeom>
            <a:avLst/>
            <a:gdLst>
              <a:gd name="connsiteX0" fmla="*/ 6350 w 2679700"/>
              <a:gd name="connsiteY0" fmla="*/ 590550 h 596900"/>
              <a:gd name="connsiteX1" fmla="*/ 2673350 w 2679700"/>
              <a:gd name="connsiteY1" fmla="*/ 590550 h 596900"/>
              <a:gd name="connsiteX2" fmla="*/ 2673350 w 2679700"/>
              <a:gd name="connsiteY2" fmla="*/ 6350 h 596900"/>
              <a:gd name="connsiteX3" fmla="*/ 6350 w 2679700"/>
              <a:gd name="connsiteY3" fmla="*/ 6350 h 596900"/>
              <a:gd name="connsiteX4" fmla="*/ 6350 w 2679700"/>
              <a:gd name="connsiteY4" fmla="*/ 590550 h 596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79700" h="596900">
                <a:moveTo>
                  <a:pt x="6350" y="590550"/>
                </a:moveTo>
                <a:lnTo>
                  <a:pt x="2673350" y="590550"/>
                </a:lnTo>
                <a:lnTo>
                  <a:pt x="2673350" y="6350"/>
                </a:lnTo>
                <a:lnTo>
                  <a:pt x="6350" y="6350"/>
                </a:lnTo>
                <a:lnTo>
                  <a:pt x="6350" y="590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85800" y="3733800"/>
            <a:ext cx="2667000" cy="584200"/>
          </a:xfrm>
          <a:custGeom>
            <a:avLst/>
            <a:gdLst>
              <a:gd name="connsiteX0" fmla="*/ 0 w 2667000"/>
              <a:gd name="connsiteY0" fmla="*/ 584200 h 584200"/>
              <a:gd name="connsiteX1" fmla="*/ 2667000 w 2667000"/>
              <a:gd name="connsiteY1" fmla="*/ 584200 h 584200"/>
              <a:gd name="connsiteX2" fmla="*/ 2667000 w 2667000"/>
              <a:gd name="connsiteY2" fmla="*/ 0 h 584200"/>
              <a:gd name="connsiteX3" fmla="*/ 0 w 2667000"/>
              <a:gd name="connsiteY3" fmla="*/ 0 h 584200"/>
              <a:gd name="connsiteX4" fmla="*/ 0 w 2667000"/>
              <a:gd name="connsiteY4" fmla="*/ 584200 h 584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67000" h="584200">
                <a:moveTo>
                  <a:pt x="0" y="584200"/>
                </a:moveTo>
                <a:lnTo>
                  <a:pt x="2667000" y="584200"/>
                </a:lnTo>
                <a:lnTo>
                  <a:pt x="2667000" y="0"/>
                </a:lnTo>
                <a:lnTo>
                  <a:pt x="0" y="0"/>
                </a:lnTo>
                <a:lnTo>
                  <a:pt x="0" y="584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79450" y="3727450"/>
            <a:ext cx="2679700" cy="596900"/>
          </a:xfrm>
          <a:custGeom>
            <a:avLst/>
            <a:gdLst>
              <a:gd name="connsiteX0" fmla="*/ 6350 w 2679700"/>
              <a:gd name="connsiteY0" fmla="*/ 590550 h 596900"/>
              <a:gd name="connsiteX1" fmla="*/ 2673350 w 2679700"/>
              <a:gd name="connsiteY1" fmla="*/ 590550 h 596900"/>
              <a:gd name="connsiteX2" fmla="*/ 2673350 w 2679700"/>
              <a:gd name="connsiteY2" fmla="*/ 6350 h 596900"/>
              <a:gd name="connsiteX3" fmla="*/ 6350 w 2679700"/>
              <a:gd name="connsiteY3" fmla="*/ 6350 h 596900"/>
              <a:gd name="connsiteX4" fmla="*/ 6350 w 2679700"/>
              <a:gd name="connsiteY4" fmla="*/ 590550 h 596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79700" h="596900">
                <a:moveTo>
                  <a:pt x="6350" y="590550"/>
                </a:moveTo>
                <a:lnTo>
                  <a:pt x="2673350" y="590550"/>
                </a:lnTo>
                <a:lnTo>
                  <a:pt x="2673350" y="6350"/>
                </a:lnTo>
                <a:lnTo>
                  <a:pt x="6350" y="6350"/>
                </a:lnTo>
                <a:lnTo>
                  <a:pt x="6350" y="590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85800" y="4724400"/>
            <a:ext cx="2667000" cy="523875"/>
          </a:xfrm>
          <a:custGeom>
            <a:avLst/>
            <a:gdLst>
              <a:gd name="connsiteX0" fmla="*/ 0 w 2667000"/>
              <a:gd name="connsiteY0" fmla="*/ 523875 h 523875"/>
              <a:gd name="connsiteX1" fmla="*/ 2667000 w 2667000"/>
              <a:gd name="connsiteY1" fmla="*/ 523875 h 523875"/>
              <a:gd name="connsiteX2" fmla="*/ 2667000 w 2667000"/>
              <a:gd name="connsiteY2" fmla="*/ 0 h 523875"/>
              <a:gd name="connsiteX3" fmla="*/ 0 w 2667000"/>
              <a:gd name="connsiteY3" fmla="*/ 0 h 523875"/>
              <a:gd name="connsiteX4" fmla="*/ 0 w 2667000"/>
              <a:gd name="connsiteY4" fmla="*/ 523875 h 523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67000" h="523875">
                <a:moveTo>
                  <a:pt x="0" y="523875"/>
                </a:moveTo>
                <a:lnTo>
                  <a:pt x="2667000" y="523875"/>
                </a:lnTo>
                <a:lnTo>
                  <a:pt x="2667000" y="0"/>
                </a:lnTo>
                <a:lnTo>
                  <a:pt x="0" y="0"/>
                </a:lnTo>
                <a:lnTo>
                  <a:pt x="0" y="52387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679450" y="4718050"/>
            <a:ext cx="2679700" cy="536575"/>
          </a:xfrm>
          <a:custGeom>
            <a:avLst/>
            <a:gdLst>
              <a:gd name="connsiteX0" fmla="*/ 6350 w 2679700"/>
              <a:gd name="connsiteY0" fmla="*/ 530225 h 536575"/>
              <a:gd name="connsiteX1" fmla="*/ 2673350 w 2679700"/>
              <a:gd name="connsiteY1" fmla="*/ 530225 h 536575"/>
              <a:gd name="connsiteX2" fmla="*/ 2673350 w 2679700"/>
              <a:gd name="connsiteY2" fmla="*/ 6350 h 536575"/>
              <a:gd name="connsiteX3" fmla="*/ 6350 w 2679700"/>
              <a:gd name="connsiteY3" fmla="*/ 6350 h 536575"/>
              <a:gd name="connsiteX4" fmla="*/ 6350 w 2679700"/>
              <a:gd name="connsiteY4" fmla="*/ 530225 h 536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79700" h="536575">
                <a:moveTo>
                  <a:pt x="6350" y="530225"/>
                </a:moveTo>
                <a:lnTo>
                  <a:pt x="2673350" y="530225"/>
                </a:lnTo>
                <a:lnTo>
                  <a:pt x="2673350" y="6350"/>
                </a:lnTo>
                <a:lnTo>
                  <a:pt x="6350" y="6350"/>
                </a:lnTo>
                <a:lnTo>
                  <a:pt x="6350" y="5302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422650" y="1670050"/>
            <a:ext cx="1079500" cy="3594100"/>
          </a:xfrm>
          <a:custGeom>
            <a:avLst/>
            <a:gdLst>
              <a:gd name="connsiteX0" fmla="*/ 6350 w 1079500"/>
              <a:gd name="connsiteY0" fmla="*/ 6350 h 3594100"/>
              <a:gd name="connsiteX1" fmla="*/ 539750 w 1079500"/>
              <a:gd name="connsiteY1" fmla="*/ 95250 h 3594100"/>
              <a:gd name="connsiteX2" fmla="*/ 539750 w 1079500"/>
              <a:gd name="connsiteY2" fmla="*/ 95250 h 3594100"/>
              <a:gd name="connsiteX3" fmla="*/ 539750 w 1079500"/>
              <a:gd name="connsiteY3" fmla="*/ 95250 h 3594100"/>
              <a:gd name="connsiteX4" fmla="*/ 539750 w 1079500"/>
              <a:gd name="connsiteY4" fmla="*/ 1708150 h 3594100"/>
              <a:gd name="connsiteX5" fmla="*/ 1073150 w 1079500"/>
              <a:gd name="connsiteY5" fmla="*/ 1797050 h 3594100"/>
              <a:gd name="connsiteX6" fmla="*/ 1073150 w 1079500"/>
              <a:gd name="connsiteY6" fmla="*/ 1797050 h 3594100"/>
              <a:gd name="connsiteX7" fmla="*/ 1073150 w 1079500"/>
              <a:gd name="connsiteY7" fmla="*/ 1797050 h 3594100"/>
              <a:gd name="connsiteX8" fmla="*/ 539750 w 1079500"/>
              <a:gd name="connsiteY8" fmla="*/ 1885950 h 3594100"/>
              <a:gd name="connsiteX9" fmla="*/ 539750 w 1079500"/>
              <a:gd name="connsiteY9" fmla="*/ 1885950 h 3594100"/>
              <a:gd name="connsiteX10" fmla="*/ 539750 w 1079500"/>
              <a:gd name="connsiteY10" fmla="*/ 3498850 h 3594100"/>
              <a:gd name="connsiteX11" fmla="*/ 539750 w 1079500"/>
              <a:gd name="connsiteY11" fmla="*/ 3498850 h 3594100"/>
              <a:gd name="connsiteX12" fmla="*/ 6350 w 1079500"/>
              <a:gd name="connsiteY12" fmla="*/ 3587750 h 3594100"/>
              <a:gd name="connsiteX13" fmla="*/ 6350 w 1079500"/>
              <a:gd name="connsiteY13" fmla="*/ 3587750 h 3594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079500" h="3594100">
                <a:moveTo>
                  <a:pt x="6350" y="6350"/>
                </a:moveTo>
                <a:cubicBezTo>
                  <a:pt x="300990" y="6350"/>
                  <a:pt x="539750" y="46101"/>
                  <a:pt x="539750" y="95250"/>
                </a:cubicBezTo>
                <a:cubicBezTo>
                  <a:pt x="539750" y="95250"/>
                  <a:pt x="539750" y="95250"/>
                  <a:pt x="539750" y="95250"/>
                </a:cubicBezTo>
                <a:lnTo>
                  <a:pt x="539750" y="95250"/>
                </a:lnTo>
                <a:lnTo>
                  <a:pt x="539750" y="1708150"/>
                </a:lnTo>
                <a:cubicBezTo>
                  <a:pt x="539750" y="1757299"/>
                  <a:pt x="778509" y="1797050"/>
                  <a:pt x="1073150" y="1797050"/>
                </a:cubicBezTo>
                <a:cubicBezTo>
                  <a:pt x="1073150" y="1797050"/>
                  <a:pt x="1073150" y="1797050"/>
                  <a:pt x="1073150" y="1797050"/>
                </a:cubicBezTo>
                <a:lnTo>
                  <a:pt x="1073150" y="1797050"/>
                </a:lnTo>
                <a:cubicBezTo>
                  <a:pt x="778509" y="1797050"/>
                  <a:pt x="539750" y="1836801"/>
                  <a:pt x="539750" y="1885950"/>
                </a:cubicBezTo>
                <a:lnTo>
                  <a:pt x="539750" y="1885950"/>
                </a:lnTo>
                <a:lnTo>
                  <a:pt x="539750" y="3498850"/>
                </a:lnTo>
                <a:lnTo>
                  <a:pt x="539750" y="3498850"/>
                </a:lnTo>
                <a:cubicBezTo>
                  <a:pt x="539750" y="3547999"/>
                  <a:pt x="300990" y="3587750"/>
                  <a:pt x="6350" y="3587750"/>
                </a:cubicBezTo>
                <a:cubicBezTo>
                  <a:pt x="6350" y="3587750"/>
                  <a:pt x="6350" y="3587750"/>
                  <a:pt x="6350" y="3587750"/>
                </a:cubicBez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648200" y="2438400"/>
            <a:ext cx="3733800" cy="1828800"/>
          </a:xfrm>
          <a:custGeom>
            <a:avLst/>
            <a:gdLst>
              <a:gd name="connsiteX0" fmla="*/ 0 w 3733800"/>
              <a:gd name="connsiteY0" fmla="*/ 1828800 h 1828800"/>
              <a:gd name="connsiteX1" fmla="*/ 3733800 w 3733800"/>
              <a:gd name="connsiteY1" fmla="*/ 1828800 h 1828800"/>
              <a:gd name="connsiteX2" fmla="*/ 3733800 w 3733800"/>
              <a:gd name="connsiteY2" fmla="*/ 0 h 1828800"/>
              <a:gd name="connsiteX3" fmla="*/ 0 w 3733800"/>
              <a:gd name="connsiteY3" fmla="*/ 0 h 1828800"/>
              <a:gd name="connsiteX4" fmla="*/ 0 w 3733800"/>
              <a:gd name="connsiteY4" fmla="*/ 1828800 h 182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33800" h="1828800">
                <a:moveTo>
                  <a:pt x="0" y="1828800"/>
                </a:moveTo>
                <a:lnTo>
                  <a:pt x="3733800" y="1828800"/>
                </a:lnTo>
                <a:lnTo>
                  <a:pt x="3733800" y="0"/>
                </a:lnTo>
                <a:lnTo>
                  <a:pt x="0" y="0"/>
                </a:lnTo>
                <a:lnTo>
                  <a:pt x="0" y="1828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635500" y="2425700"/>
            <a:ext cx="3759200" cy="1854200"/>
          </a:xfrm>
          <a:custGeom>
            <a:avLst/>
            <a:gdLst>
              <a:gd name="connsiteX0" fmla="*/ 12700 w 3759200"/>
              <a:gd name="connsiteY0" fmla="*/ 1841500 h 1854200"/>
              <a:gd name="connsiteX1" fmla="*/ 3746500 w 3759200"/>
              <a:gd name="connsiteY1" fmla="*/ 1841500 h 1854200"/>
              <a:gd name="connsiteX2" fmla="*/ 3746500 w 3759200"/>
              <a:gd name="connsiteY2" fmla="*/ 12700 h 1854200"/>
              <a:gd name="connsiteX3" fmla="*/ 12700 w 3759200"/>
              <a:gd name="connsiteY3" fmla="*/ 12700 h 1854200"/>
              <a:gd name="connsiteX4" fmla="*/ 12700 w 3759200"/>
              <a:gd name="connsiteY4" fmla="*/ 1841500 h 1854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59200" h="1854200">
                <a:moveTo>
                  <a:pt x="12700" y="1841500"/>
                </a:moveTo>
                <a:lnTo>
                  <a:pt x="3746500" y="1841500"/>
                </a:lnTo>
                <a:lnTo>
                  <a:pt x="3746500" y="12700"/>
                </a:lnTo>
                <a:lnTo>
                  <a:pt x="12700" y="12700"/>
                </a:lnTo>
                <a:lnTo>
                  <a:pt x="12700" y="18415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422650" y="1670050"/>
            <a:ext cx="850900" cy="3594100"/>
          </a:xfrm>
          <a:custGeom>
            <a:avLst/>
            <a:gdLst>
              <a:gd name="connsiteX0" fmla="*/ 6350 w 850900"/>
              <a:gd name="connsiteY0" fmla="*/ 6350 h 3594100"/>
              <a:gd name="connsiteX1" fmla="*/ 425450 w 850900"/>
              <a:gd name="connsiteY1" fmla="*/ 76200 h 3594100"/>
              <a:gd name="connsiteX2" fmla="*/ 425450 w 850900"/>
              <a:gd name="connsiteY2" fmla="*/ 76200 h 3594100"/>
              <a:gd name="connsiteX3" fmla="*/ 425450 w 850900"/>
              <a:gd name="connsiteY3" fmla="*/ 76200 h 3594100"/>
              <a:gd name="connsiteX4" fmla="*/ 425450 w 850900"/>
              <a:gd name="connsiteY4" fmla="*/ 1727200 h 3594100"/>
              <a:gd name="connsiteX5" fmla="*/ 844550 w 850900"/>
              <a:gd name="connsiteY5" fmla="*/ 1797050 h 3594100"/>
              <a:gd name="connsiteX6" fmla="*/ 844550 w 850900"/>
              <a:gd name="connsiteY6" fmla="*/ 1797050 h 3594100"/>
              <a:gd name="connsiteX7" fmla="*/ 844550 w 850900"/>
              <a:gd name="connsiteY7" fmla="*/ 1797050 h 3594100"/>
              <a:gd name="connsiteX8" fmla="*/ 425450 w 850900"/>
              <a:gd name="connsiteY8" fmla="*/ 1866900 h 3594100"/>
              <a:gd name="connsiteX9" fmla="*/ 425450 w 850900"/>
              <a:gd name="connsiteY9" fmla="*/ 1866900 h 3594100"/>
              <a:gd name="connsiteX10" fmla="*/ 425450 w 850900"/>
              <a:gd name="connsiteY10" fmla="*/ 3517900 h 3594100"/>
              <a:gd name="connsiteX11" fmla="*/ 425450 w 850900"/>
              <a:gd name="connsiteY11" fmla="*/ 3517900 h 3594100"/>
              <a:gd name="connsiteX12" fmla="*/ 6350 w 850900"/>
              <a:gd name="connsiteY12" fmla="*/ 3587750 h 3594100"/>
              <a:gd name="connsiteX13" fmla="*/ 6350 w 850900"/>
              <a:gd name="connsiteY13" fmla="*/ 3587750 h 3594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850900" h="3594100">
                <a:moveTo>
                  <a:pt x="6350" y="6350"/>
                </a:moveTo>
                <a:cubicBezTo>
                  <a:pt x="237871" y="6350"/>
                  <a:pt x="425450" y="37591"/>
                  <a:pt x="425450" y="76200"/>
                </a:cubicBezTo>
                <a:cubicBezTo>
                  <a:pt x="425450" y="76200"/>
                  <a:pt x="425450" y="76200"/>
                  <a:pt x="425450" y="76200"/>
                </a:cubicBezTo>
                <a:lnTo>
                  <a:pt x="425450" y="76200"/>
                </a:lnTo>
                <a:lnTo>
                  <a:pt x="425450" y="1727200"/>
                </a:lnTo>
                <a:cubicBezTo>
                  <a:pt x="425450" y="1765808"/>
                  <a:pt x="613029" y="1797050"/>
                  <a:pt x="844550" y="1797050"/>
                </a:cubicBezTo>
                <a:cubicBezTo>
                  <a:pt x="844550" y="1797050"/>
                  <a:pt x="844550" y="1797050"/>
                  <a:pt x="844550" y="1797050"/>
                </a:cubicBezTo>
                <a:lnTo>
                  <a:pt x="844550" y="1797050"/>
                </a:lnTo>
                <a:cubicBezTo>
                  <a:pt x="613029" y="1797050"/>
                  <a:pt x="425450" y="1828291"/>
                  <a:pt x="425450" y="1866900"/>
                </a:cubicBezTo>
                <a:lnTo>
                  <a:pt x="425450" y="1866900"/>
                </a:lnTo>
                <a:lnTo>
                  <a:pt x="425450" y="3517900"/>
                </a:lnTo>
                <a:lnTo>
                  <a:pt x="425450" y="3517900"/>
                </a:lnTo>
                <a:cubicBezTo>
                  <a:pt x="425450" y="3556508"/>
                  <a:pt x="237871" y="3587750"/>
                  <a:pt x="6350" y="3587750"/>
                </a:cubicBezTo>
                <a:cubicBezTo>
                  <a:pt x="6350" y="3587750"/>
                  <a:pt x="6350" y="3587750"/>
                  <a:pt x="6350" y="35877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844800" y="279400"/>
            <a:ext cx="36195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3996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Big Data sources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257300" y="1790700"/>
            <a:ext cx="8001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Users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952500" y="2971800"/>
            <a:ext cx="1625600" cy="228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139700" algn="l"/>
                <a:tab pos="190500" algn="l"/>
              </a:tabLst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Application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>
                <a:tab pos="139700" algn="l"/>
                <a:tab pos="190500" algn="l"/>
              </a:tabLst>
            </a:pPr>
            <a:r>
              <a:rPr lang="en-US" altLang="zh-CN" dirty="0"/>
              <a:t>		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Systems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>
                <a:tab pos="139700" algn="l"/>
                <a:tab pos="190500" algn="l"/>
              </a:tabLst>
            </a:pPr>
            <a:r>
              <a:rPr lang="en-US" altLang="zh-CN" dirty="0"/>
              <a:t>	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Sensors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041900" y="2933700"/>
            <a:ext cx="28321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5461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Large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growing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files</a:t>
            </a:r>
          </a:p>
          <a:p>
            <a:pPr>
              <a:lnSpc>
                <a:spcPts val="2800"/>
              </a:lnSpc>
              <a:tabLst>
                <a:tab pos="5461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(Big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files)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4000 w 9144000"/>
              <a:gd name="connsiteY1" fmla="*/ 0 h 6845300"/>
              <a:gd name="connsiteX2" fmla="*/ 9144000 w 9144000"/>
              <a:gd name="connsiteY2" fmla="*/ 6845300 h 6845300"/>
              <a:gd name="connsiteX3" fmla="*/ 0 w 9144000"/>
              <a:gd name="connsiteY3" fmla="*/ 6845300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4000" y="0"/>
                </a:lnTo>
                <a:lnTo>
                  <a:pt x="9144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2400" y="1981200"/>
            <a:ext cx="2819400" cy="533400"/>
          </a:xfrm>
          <a:custGeom>
            <a:avLst/>
            <a:gdLst>
              <a:gd name="connsiteX0" fmla="*/ 0 w 2819400"/>
              <a:gd name="connsiteY0" fmla="*/ 88900 h 533400"/>
              <a:gd name="connsiteX1" fmla="*/ 88900 w 2819400"/>
              <a:gd name="connsiteY1" fmla="*/ 0 h 533400"/>
              <a:gd name="connsiteX2" fmla="*/ 88900 w 2819400"/>
              <a:gd name="connsiteY2" fmla="*/ 0 h 533400"/>
              <a:gd name="connsiteX3" fmla="*/ 88900 w 2819400"/>
              <a:gd name="connsiteY3" fmla="*/ 0 h 533400"/>
              <a:gd name="connsiteX4" fmla="*/ 2730500 w 2819400"/>
              <a:gd name="connsiteY4" fmla="*/ 0 h 533400"/>
              <a:gd name="connsiteX5" fmla="*/ 2730500 w 2819400"/>
              <a:gd name="connsiteY5" fmla="*/ 0 h 533400"/>
              <a:gd name="connsiteX6" fmla="*/ 2819400 w 2819400"/>
              <a:gd name="connsiteY6" fmla="*/ 88900 h 533400"/>
              <a:gd name="connsiteX7" fmla="*/ 2819400 w 2819400"/>
              <a:gd name="connsiteY7" fmla="*/ 88900 h 533400"/>
              <a:gd name="connsiteX8" fmla="*/ 2819400 w 2819400"/>
              <a:gd name="connsiteY8" fmla="*/ 88900 h 533400"/>
              <a:gd name="connsiteX9" fmla="*/ 2819400 w 2819400"/>
              <a:gd name="connsiteY9" fmla="*/ 444500 h 533400"/>
              <a:gd name="connsiteX10" fmla="*/ 2819400 w 2819400"/>
              <a:gd name="connsiteY10" fmla="*/ 444500 h 533400"/>
              <a:gd name="connsiteX11" fmla="*/ 2730500 w 2819400"/>
              <a:gd name="connsiteY11" fmla="*/ 533400 h 533400"/>
              <a:gd name="connsiteX12" fmla="*/ 2730500 w 2819400"/>
              <a:gd name="connsiteY12" fmla="*/ 533400 h 533400"/>
              <a:gd name="connsiteX13" fmla="*/ 2730500 w 2819400"/>
              <a:gd name="connsiteY13" fmla="*/ 533400 h 533400"/>
              <a:gd name="connsiteX14" fmla="*/ 88900 w 2819400"/>
              <a:gd name="connsiteY14" fmla="*/ 533400 h 533400"/>
              <a:gd name="connsiteX15" fmla="*/ 88900 w 2819400"/>
              <a:gd name="connsiteY15" fmla="*/ 533400 h 533400"/>
              <a:gd name="connsiteX16" fmla="*/ 0 w 2819400"/>
              <a:gd name="connsiteY16" fmla="*/ 444500 h 533400"/>
              <a:gd name="connsiteX17" fmla="*/ 0 w 2819400"/>
              <a:gd name="connsiteY17" fmla="*/ 444500 h 533400"/>
              <a:gd name="connsiteX18" fmla="*/ 0 w 2819400"/>
              <a:gd name="connsiteY18" fmla="*/ 8890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819400" h="533400">
                <a:moveTo>
                  <a:pt x="0" y="88900"/>
                </a:moveTo>
                <a:cubicBezTo>
                  <a:pt x="0" y="39751"/>
                  <a:pt x="39801" y="0"/>
                  <a:pt x="88900" y="0"/>
                </a:cubicBezTo>
                <a:cubicBezTo>
                  <a:pt x="88900" y="0"/>
                  <a:pt x="88900" y="0"/>
                  <a:pt x="88900" y="0"/>
                </a:cubicBezTo>
                <a:lnTo>
                  <a:pt x="88900" y="0"/>
                </a:lnTo>
                <a:lnTo>
                  <a:pt x="2730500" y="0"/>
                </a:lnTo>
                <a:lnTo>
                  <a:pt x="2730500" y="0"/>
                </a:lnTo>
                <a:cubicBezTo>
                  <a:pt x="2779649" y="0"/>
                  <a:pt x="2819400" y="39751"/>
                  <a:pt x="2819400" y="88900"/>
                </a:cubicBezTo>
                <a:cubicBezTo>
                  <a:pt x="2819400" y="88900"/>
                  <a:pt x="2819400" y="88900"/>
                  <a:pt x="2819400" y="88900"/>
                </a:cubicBezTo>
                <a:lnTo>
                  <a:pt x="2819400" y="88900"/>
                </a:lnTo>
                <a:lnTo>
                  <a:pt x="2819400" y="444500"/>
                </a:lnTo>
                <a:lnTo>
                  <a:pt x="2819400" y="444500"/>
                </a:lnTo>
                <a:cubicBezTo>
                  <a:pt x="2819400" y="493648"/>
                  <a:pt x="2779649" y="533400"/>
                  <a:pt x="2730500" y="533400"/>
                </a:cubicBezTo>
                <a:cubicBezTo>
                  <a:pt x="2730500" y="533400"/>
                  <a:pt x="2730500" y="533400"/>
                  <a:pt x="2730500" y="533400"/>
                </a:cubicBezTo>
                <a:lnTo>
                  <a:pt x="2730500" y="533400"/>
                </a:lnTo>
                <a:lnTo>
                  <a:pt x="88900" y="533400"/>
                </a:lnTo>
                <a:lnTo>
                  <a:pt x="88900" y="533400"/>
                </a:lnTo>
                <a:cubicBezTo>
                  <a:pt x="39801" y="533400"/>
                  <a:pt x="0" y="493648"/>
                  <a:pt x="0" y="444500"/>
                </a:cubicBezTo>
                <a:cubicBezTo>
                  <a:pt x="0" y="444500"/>
                  <a:pt x="0" y="444500"/>
                  <a:pt x="0" y="444500"/>
                </a:cubicBezTo>
                <a:lnTo>
                  <a:pt x="0" y="889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9700" y="1968500"/>
            <a:ext cx="2844800" cy="558800"/>
          </a:xfrm>
          <a:custGeom>
            <a:avLst/>
            <a:gdLst>
              <a:gd name="connsiteX0" fmla="*/ 12700 w 2844800"/>
              <a:gd name="connsiteY0" fmla="*/ 101600 h 558800"/>
              <a:gd name="connsiteX1" fmla="*/ 101600 w 2844800"/>
              <a:gd name="connsiteY1" fmla="*/ 12700 h 558800"/>
              <a:gd name="connsiteX2" fmla="*/ 101600 w 2844800"/>
              <a:gd name="connsiteY2" fmla="*/ 12700 h 558800"/>
              <a:gd name="connsiteX3" fmla="*/ 101600 w 2844800"/>
              <a:gd name="connsiteY3" fmla="*/ 12700 h 558800"/>
              <a:gd name="connsiteX4" fmla="*/ 2743200 w 2844800"/>
              <a:gd name="connsiteY4" fmla="*/ 12700 h 558800"/>
              <a:gd name="connsiteX5" fmla="*/ 2743200 w 2844800"/>
              <a:gd name="connsiteY5" fmla="*/ 12700 h 558800"/>
              <a:gd name="connsiteX6" fmla="*/ 2832100 w 2844800"/>
              <a:gd name="connsiteY6" fmla="*/ 101600 h 558800"/>
              <a:gd name="connsiteX7" fmla="*/ 2832100 w 2844800"/>
              <a:gd name="connsiteY7" fmla="*/ 101600 h 558800"/>
              <a:gd name="connsiteX8" fmla="*/ 2832100 w 2844800"/>
              <a:gd name="connsiteY8" fmla="*/ 101600 h 558800"/>
              <a:gd name="connsiteX9" fmla="*/ 2832100 w 2844800"/>
              <a:gd name="connsiteY9" fmla="*/ 457200 h 558800"/>
              <a:gd name="connsiteX10" fmla="*/ 2832100 w 2844800"/>
              <a:gd name="connsiteY10" fmla="*/ 457200 h 558800"/>
              <a:gd name="connsiteX11" fmla="*/ 2743200 w 2844800"/>
              <a:gd name="connsiteY11" fmla="*/ 546100 h 558800"/>
              <a:gd name="connsiteX12" fmla="*/ 2743200 w 2844800"/>
              <a:gd name="connsiteY12" fmla="*/ 546100 h 558800"/>
              <a:gd name="connsiteX13" fmla="*/ 2743200 w 2844800"/>
              <a:gd name="connsiteY13" fmla="*/ 546100 h 558800"/>
              <a:gd name="connsiteX14" fmla="*/ 101600 w 2844800"/>
              <a:gd name="connsiteY14" fmla="*/ 546100 h 558800"/>
              <a:gd name="connsiteX15" fmla="*/ 101600 w 2844800"/>
              <a:gd name="connsiteY15" fmla="*/ 546100 h 558800"/>
              <a:gd name="connsiteX16" fmla="*/ 12700 w 2844800"/>
              <a:gd name="connsiteY16" fmla="*/ 457200 h 558800"/>
              <a:gd name="connsiteX17" fmla="*/ 12700 w 2844800"/>
              <a:gd name="connsiteY17" fmla="*/ 457200 h 558800"/>
              <a:gd name="connsiteX18" fmla="*/ 12700 w 2844800"/>
              <a:gd name="connsiteY18" fmla="*/ 1016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844800" h="558800">
                <a:moveTo>
                  <a:pt x="12700" y="101600"/>
                </a:moveTo>
                <a:cubicBezTo>
                  <a:pt x="12700" y="52451"/>
                  <a:pt x="52501" y="12700"/>
                  <a:pt x="101600" y="12700"/>
                </a:cubicBezTo>
                <a:cubicBezTo>
                  <a:pt x="101600" y="12700"/>
                  <a:pt x="101600" y="12700"/>
                  <a:pt x="101600" y="12700"/>
                </a:cubicBezTo>
                <a:lnTo>
                  <a:pt x="101600" y="12700"/>
                </a:lnTo>
                <a:lnTo>
                  <a:pt x="2743200" y="12700"/>
                </a:lnTo>
                <a:lnTo>
                  <a:pt x="2743200" y="12700"/>
                </a:lnTo>
                <a:cubicBezTo>
                  <a:pt x="2792349" y="12700"/>
                  <a:pt x="2832100" y="52451"/>
                  <a:pt x="2832100" y="101600"/>
                </a:cubicBezTo>
                <a:cubicBezTo>
                  <a:pt x="2832100" y="101600"/>
                  <a:pt x="2832100" y="101600"/>
                  <a:pt x="2832100" y="101600"/>
                </a:cubicBezTo>
                <a:lnTo>
                  <a:pt x="2832100" y="101600"/>
                </a:lnTo>
                <a:lnTo>
                  <a:pt x="2832100" y="457200"/>
                </a:lnTo>
                <a:lnTo>
                  <a:pt x="2832100" y="457200"/>
                </a:lnTo>
                <a:cubicBezTo>
                  <a:pt x="2832100" y="506348"/>
                  <a:pt x="2792349" y="546100"/>
                  <a:pt x="2743200" y="546100"/>
                </a:cubicBezTo>
                <a:cubicBezTo>
                  <a:pt x="2743200" y="546100"/>
                  <a:pt x="2743200" y="546100"/>
                  <a:pt x="2743200" y="546100"/>
                </a:cubicBezTo>
                <a:lnTo>
                  <a:pt x="2743200" y="546100"/>
                </a:lnTo>
                <a:lnTo>
                  <a:pt x="101600" y="546100"/>
                </a:lnTo>
                <a:lnTo>
                  <a:pt x="101600" y="546100"/>
                </a:lnTo>
                <a:cubicBezTo>
                  <a:pt x="52501" y="546100"/>
                  <a:pt x="12700" y="506348"/>
                  <a:pt x="12700" y="457200"/>
                </a:cubicBezTo>
                <a:cubicBezTo>
                  <a:pt x="12700" y="457200"/>
                  <a:pt x="12700" y="457200"/>
                  <a:pt x="12700" y="457200"/>
                </a:cubicBezTo>
                <a:lnTo>
                  <a:pt x="12700" y="1016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52400" y="3352800"/>
            <a:ext cx="2819400" cy="533400"/>
          </a:xfrm>
          <a:custGeom>
            <a:avLst/>
            <a:gdLst>
              <a:gd name="connsiteX0" fmla="*/ 0 w 2819400"/>
              <a:gd name="connsiteY0" fmla="*/ 88900 h 533400"/>
              <a:gd name="connsiteX1" fmla="*/ 88900 w 2819400"/>
              <a:gd name="connsiteY1" fmla="*/ 0 h 533400"/>
              <a:gd name="connsiteX2" fmla="*/ 88900 w 2819400"/>
              <a:gd name="connsiteY2" fmla="*/ 0 h 533400"/>
              <a:gd name="connsiteX3" fmla="*/ 88900 w 2819400"/>
              <a:gd name="connsiteY3" fmla="*/ 0 h 533400"/>
              <a:gd name="connsiteX4" fmla="*/ 2730500 w 2819400"/>
              <a:gd name="connsiteY4" fmla="*/ 0 h 533400"/>
              <a:gd name="connsiteX5" fmla="*/ 2730500 w 2819400"/>
              <a:gd name="connsiteY5" fmla="*/ 0 h 533400"/>
              <a:gd name="connsiteX6" fmla="*/ 2819400 w 2819400"/>
              <a:gd name="connsiteY6" fmla="*/ 88900 h 533400"/>
              <a:gd name="connsiteX7" fmla="*/ 2819400 w 2819400"/>
              <a:gd name="connsiteY7" fmla="*/ 88900 h 533400"/>
              <a:gd name="connsiteX8" fmla="*/ 2819400 w 2819400"/>
              <a:gd name="connsiteY8" fmla="*/ 88900 h 533400"/>
              <a:gd name="connsiteX9" fmla="*/ 2819400 w 2819400"/>
              <a:gd name="connsiteY9" fmla="*/ 444500 h 533400"/>
              <a:gd name="connsiteX10" fmla="*/ 2819400 w 2819400"/>
              <a:gd name="connsiteY10" fmla="*/ 444500 h 533400"/>
              <a:gd name="connsiteX11" fmla="*/ 2730500 w 2819400"/>
              <a:gd name="connsiteY11" fmla="*/ 533400 h 533400"/>
              <a:gd name="connsiteX12" fmla="*/ 2730500 w 2819400"/>
              <a:gd name="connsiteY12" fmla="*/ 533400 h 533400"/>
              <a:gd name="connsiteX13" fmla="*/ 2730500 w 2819400"/>
              <a:gd name="connsiteY13" fmla="*/ 533400 h 533400"/>
              <a:gd name="connsiteX14" fmla="*/ 88900 w 2819400"/>
              <a:gd name="connsiteY14" fmla="*/ 533400 h 533400"/>
              <a:gd name="connsiteX15" fmla="*/ 88900 w 2819400"/>
              <a:gd name="connsiteY15" fmla="*/ 533400 h 533400"/>
              <a:gd name="connsiteX16" fmla="*/ 0 w 2819400"/>
              <a:gd name="connsiteY16" fmla="*/ 444500 h 533400"/>
              <a:gd name="connsiteX17" fmla="*/ 0 w 2819400"/>
              <a:gd name="connsiteY17" fmla="*/ 444500 h 533400"/>
              <a:gd name="connsiteX18" fmla="*/ 0 w 2819400"/>
              <a:gd name="connsiteY18" fmla="*/ 8890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819400" h="533400">
                <a:moveTo>
                  <a:pt x="0" y="88900"/>
                </a:moveTo>
                <a:cubicBezTo>
                  <a:pt x="0" y="39751"/>
                  <a:pt x="39801" y="0"/>
                  <a:pt x="88900" y="0"/>
                </a:cubicBezTo>
                <a:cubicBezTo>
                  <a:pt x="88900" y="0"/>
                  <a:pt x="88900" y="0"/>
                  <a:pt x="88900" y="0"/>
                </a:cubicBezTo>
                <a:lnTo>
                  <a:pt x="88900" y="0"/>
                </a:lnTo>
                <a:lnTo>
                  <a:pt x="2730500" y="0"/>
                </a:lnTo>
                <a:lnTo>
                  <a:pt x="2730500" y="0"/>
                </a:lnTo>
                <a:cubicBezTo>
                  <a:pt x="2779649" y="0"/>
                  <a:pt x="2819400" y="39751"/>
                  <a:pt x="2819400" y="88900"/>
                </a:cubicBezTo>
                <a:cubicBezTo>
                  <a:pt x="2819400" y="88900"/>
                  <a:pt x="2819400" y="88900"/>
                  <a:pt x="2819400" y="88900"/>
                </a:cubicBezTo>
                <a:lnTo>
                  <a:pt x="2819400" y="88900"/>
                </a:lnTo>
                <a:lnTo>
                  <a:pt x="2819400" y="444500"/>
                </a:lnTo>
                <a:lnTo>
                  <a:pt x="2819400" y="444500"/>
                </a:lnTo>
                <a:cubicBezTo>
                  <a:pt x="2819400" y="493648"/>
                  <a:pt x="2779649" y="533400"/>
                  <a:pt x="2730500" y="533400"/>
                </a:cubicBezTo>
                <a:cubicBezTo>
                  <a:pt x="2730500" y="533400"/>
                  <a:pt x="2730500" y="533400"/>
                  <a:pt x="2730500" y="533400"/>
                </a:cubicBezTo>
                <a:lnTo>
                  <a:pt x="2730500" y="533400"/>
                </a:lnTo>
                <a:lnTo>
                  <a:pt x="88900" y="533400"/>
                </a:lnTo>
                <a:lnTo>
                  <a:pt x="88900" y="533400"/>
                </a:lnTo>
                <a:cubicBezTo>
                  <a:pt x="39801" y="533400"/>
                  <a:pt x="0" y="493648"/>
                  <a:pt x="0" y="444500"/>
                </a:cubicBezTo>
                <a:cubicBezTo>
                  <a:pt x="0" y="444500"/>
                  <a:pt x="0" y="444500"/>
                  <a:pt x="0" y="444500"/>
                </a:cubicBezTo>
                <a:lnTo>
                  <a:pt x="0" y="889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9700" y="3340100"/>
            <a:ext cx="2844800" cy="558800"/>
          </a:xfrm>
          <a:custGeom>
            <a:avLst/>
            <a:gdLst>
              <a:gd name="connsiteX0" fmla="*/ 12700 w 2844800"/>
              <a:gd name="connsiteY0" fmla="*/ 101600 h 558800"/>
              <a:gd name="connsiteX1" fmla="*/ 101600 w 2844800"/>
              <a:gd name="connsiteY1" fmla="*/ 12700 h 558800"/>
              <a:gd name="connsiteX2" fmla="*/ 101600 w 2844800"/>
              <a:gd name="connsiteY2" fmla="*/ 12700 h 558800"/>
              <a:gd name="connsiteX3" fmla="*/ 101600 w 2844800"/>
              <a:gd name="connsiteY3" fmla="*/ 12700 h 558800"/>
              <a:gd name="connsiteX4" fmla="*/ 2743200 w 2844800"/>
              <a:gd name="connsiteY4" fmla="*/ 12700 h 558800"/>
              <a:gd name="connsiteX5" fmla="*/ 2743200 w 2844800"/>
              <a:gd name="connsiteY5" fmla="*/ 12700 h 558800"/>
              <a:gd name="connsiteX6" fmla="*/ 2832100 w 2844800"/>
              <a:gd name="connsiteY6" fmla="*/ 101600 h 558800"/>
              <a:gd name="connsiteX7" fmla="*/ 2832100 w 2844800"/>
              <a:gd name="connsiteY7" fmla="*/ 101600 h 558800"/>
              <a:gd name="connsiteX8" fmla="*/ 2832100 w 2844800"/>
              <a:gd name="connsiteY8" fmla="*/ 101600 h 558800"/>
              <a:gd name="connsiteX9" fmla="*/ 2832100 w 2844800"/>
              <a:gd name="connsiteY9" fmla="*/ 457200 h 558800"/>
              <a:gd name="connsiteX10" fmla="*/ 2832100 w 2844800"/>
              <a:gd name="connsiteY10" fmla="*/ 457200 h 558800"/>
              <a:gd name="connsiteX11" fmla="*/ 2743200 w 2844800"/>
              <a:gd name="connsiteY11" fmla="*/ 546100 h 558800"/>
              <a:gd name="connsiteX12" fmla="*/ 2743200 w 2844800"/>
              <a:gd name="connsiteY12" fmla="*/ 546100 h 558800"/>
              <a:gd name="connsiteX13" fmla="*/ 2743200 w 2844800"/>
              <a:gd name="connsiteY13" fmla="*/ 546100 h 558800"/>
              <a:gd name="connsiteX14" fmla="*/ 101600 w 2844800"/>
              <a:gd name="connsiteY14" fmla="*/ 546100 h 558800"/>
              <a:gd name="connsiteX15" fmla="*/ 101600 w 2844800"/>
              <a:gd name="connsiteY15" fmla="*/ 546100 h 558800"/>
              <a:gd name="connsiteX16" fmla="*/ 12700 w 2844800"/>
              <a:gd name="connsiteY16" fmla="*/ 457200 h 558800"/>
              <a:gd name="connsiteX17" fmla="*/ 12700 w 2844800"/>
              <a:gd name="connsiteY17" fmla="*/ 457200 h 558800"/>
              <a:gd name="connsiteX18" fmla="*/ 12700 w 2844800"/>
              <a:gd name="connsiteY18" fmla="*/ 1016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844800" h="558800">
                <a:moveTo>
                  <a:pt x="12700" y="101600"/>
                </a:moveTo>
                <a:cubicBezTo>
                  <a:pt x="12700" y="52451"/>
                  <a:pt x="52501" y="12700"/>
                  <a:pt x="101600" y="12700"/>
                </a:cubicBezTo>
                <a:cubicBezTo>
                  <a:pt x="101600" y="12700"/>
                  <a:pt x="101600" y="12700"/>
                  <a:pt x="101600" y="12700"/>
                </a:cubicBezTo>
                <a:lnTo>
                  <a:pt x="101600" y="12700"/>
                </a:lnTo>
                <a:lnTo>
                  <a:pt x="2743200" y="12700"/>
                </a:lnTo>
                <a:lnTo>
                  <a:pt x="2743200" y="12700"/>
                </a:lnTo>
                <a:cubicBezTo>
                  <a:pt x="2792349" y="12700"/>
                  <a:pt x="2832100" y="52451"/>
                  <a:pt x="2832100" y="101600"/>
                </a:cubicBezTo>
                <a:cubicBezTo>
                  <a:pt x="2832100" y="101600"/>
                  <a:pt x="2832100" y="101600"/>
                  <a:pt x="2832100" y="101600"/>
                </a:cubicBezTo>
                <a:lnTo>
                  <a:pt x="2832100" y="101600"/>
                </a:lnTo>
                <a:lnTo>
                  <a:pt x="2832100" y="457200"/>
                </a:lnTo>
                <a:lnTo>
                  <a:pt x="2832100" y="457200"/>
                </a:lnTo>
                <a:cubicBezTo>
                  <a:pt x="2832100" y="506348"/>
                  <a:pt x="2792349" y="546100"/>
                  <a:pt x="2743200" y="546100"/>
                </a:cubicBezTo>
                <a:cubicBezTo>
                  <a:pt x="2743200" y="546100"/>
                  <a:pt x="2743200" y="546100"/>
                  <a:pt x="2743200" y="546100"/>
                </a:cubicBezTo>
                <a:lnTo>
                  <a:pt x="2743200" y="546100"/>
                </a:lnTo>
                <a:lnTo>
                  <a:pt x="101600" y="546100"/>
                </a:lnTo>
                <a:lnTo>
                  <a:pt x="101600" y="546100"/>
                </a:lnTo>
                <a:cubicBezTo>
                  <a:pt x="52501" y="546100"/>
                  <a:pt x="12700" y="506348"/>
                  <a:pt x="12700" y="457200"/>
                </a:cubicBezTo>
                <a:cubicBezTo>
                  <a:pt x="12700" y="457200"/>
                  <a:pt x="12700" y="457200"/>
                  <a:pt x="12700" y="457200"/>
                </a:cubicBezTo>
                <a:lnTo>
                  <a:pt x="12700" y="1016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2400" y="4038600"/>
            <a:ext cx="2819400" cy="533400"/>
          </a:xfrm>
          <a:custGeom>
            <a:avLst/>
            <a:gdLst>
              <a:gd name="connsiteX0" fmla="*/ 0 w 2819400"/>
              <a:gd name="connsiteY0" fmla="*/ 88900 h 533400"/>
              <a:gd name="connsiteX1" fmla="*/ 88900 w 2819400"/>
              <a:gd name="connsiteY1" fmla="*/ 0 h 533400"/>
              <a:gd name="connsiteX2" fmla="*/ 88900 w 2819400"/>
              <a:gd name="connsiteY2" fmla="*/ 0 h 533400"/>
              <a:gd name="connsiteX3" fmla="*/ 88900 w 2819400"/>
              <a:gd name="connsiteY3" fmla="*/ 0 h 533400"/>
              <a:gd name="connsiteX4" fmla="*/ 2730500 w 2819400"/>
              <a:gd name="connsiteY4" fmla="*/ 0 h 533400"/>
              <a:gd name="connsiteX5" fmla="*/ 2730500 w 2819400"/>
              <a:gd name="connsiteY5" fmla="*/ 0 h 533400"/>
              <a:gd name="connsiteX6" fmla="*/ 2819400 w 2819400"/>
              <a:gd name="connsiteY6" fmla="*/ 88900 h 533400"/>
              <a:gd name="connsiteX7" fmla="*/ 2819400 w 2819400"/>
              <a:gd name="connsiteY7" fmla="*/ 88900 h 533400"/>
              <a:gd name="connsiteX8" fmla="*/ 2819400 w 2819400"/>
              <a:gd name="connsiteY8" fmla="*/ 88900 h 533400"/>
              <a:gd name="connsiteX9" fmla="*/ 2819400 w 2819400"/>
              <a:gd name="connsiteY9" fmla="*/ 444500 h 533400"/>
              <a:gd name="connsiteX10" fmla="*/ 2819400 w 2819400"/>
              <a:gd name="connsiteY10" fmla="*/ 444500 h 533400"/>
              <a:gd name="connsiteX11" fmla="*/ 2730500 w 2819400"/>
              <a:gd name="connsiteY11" fmla="*/ 533400 h 533400"/>
              <a:gd name="connsiteX12" fmla="*/ 2730500 w 2819400"/>
              <a:gd name="connsiteY12" fmla="*/ 533400 h 533400"/>
              <a:gd name="connsiteX13" fmla="*/ 2730500 w 2819400"/>
              <a:gd name="connsiteY13" fmla="*/ 533400 h 533400"/>
              <a:gd name="connsiteX14" fmla="*/ 88900 w 2819400"/>
              <a:gd name="connsiteY14" fmla="*/ 533400 h 533400"/>
              <a:gd name="connsiteX15" fmla="*/ 88900 w 2819400"/>
              <a:gd name="connsiteY15" fmla="*/ 533400 h 533400"/>
              <a:gd name="connsiteX16" fmla="*/ 0 w 2819400"/>
              <a:gd name="connsiteY16" fmla="*/ 444500 h 533400"/>
              <a:gd name="connsiteX17" fmla="*/ 0 w 2819400"/>
              <a:gd name="connsiteY17" fmla="*/ 444500 h 533400"/>
              <a:gd name="connsiteX18" fmla="*/ 0 w 2819400"/>
              <a:gd name="connsiteY18" fmla="*/ 8890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819400" h="533400">
                <a:moveTo>
                  <a:pt x="0" y="88900"/>
                </a:moveTo>
                <a:cubicBezTo>
                  <a:pt x="0" y="39751"/>
                  <a:pt x="39801" y="0"/>
                  <a:pt x="88900" y="0"/>
                </a:cubicBezTo>
                <a:cubicBezTo>
                  <a:pt x="88900" y="0"/>
                  <a:pt x="88900" y="0"/>
                  <a:pt x="88900" y="0"/>
                </a:cubicBezTo>
                <a:lnTo>
                  <a:pt x="88900" y="0"/>
                </a:lnTo>
                <a:lnTo>
                  <a:pt x="2730500" y="0"/>
                </a:lnTo>
                <a:lnTo>
                  <a:pt x="2730500" y="0"/>
                </a:lnTo>
                <a:cubicBezTo>
                  <a:pt x="2779649" y="0"/>
                  <a:pt x="2819400" y="39751"/>
                  <a:pt x="2819400" y="88900"/>
                </a:cubicBezTo>
                <a:cubicBezTo>
                  <a:pt x="2819400" y="88900"/>
                  <a:pt x="2819400" y="88900"/>
                  <a:pt x="2819400" y="88900"/>
                </a:cubicBezTo>
                <a:lnTo>
                  <a:pt x="2819400" y="88900"/>
                </a:lnTo>
                <a:lnTo>
                  <a:pt x="2819400" y="444500"/>
                </a:lnTo>
                <a:lnTo>
                  <a:pt x="2819400" y="444500"/>
                </a:lnTo>
                <a:cubicBezTo>
                  <a:pt x="2819400" y="493648"/>
                  <a:pt x="2779649" y="533400"/>
                  <a:pt x="2730500" y="533400"/>
                </a:cubicBezTo>
                <a:cubicBezTo>
                  <a:pt x="2730500" y="533400"/>
                  <a:pt x="2730500" y="533400"/>
                  <a:pt x="2730500" y="533400"/>
                </a:cubicBezTo>
                <a:lnTo>
                  <a:pt x="2730500" y="533400"/>
                </a:lnTo>
                <a:lnTo>
                  <a:pt x="88900" y="533400"/>
                </a:lnTo>
                <a:lnTo>
                  <a:pt x="88900" y="533400"/>
                </a:lnTo>
                <a:cubicBezTo>
                  <a:pt x="39801" y="533400"/>
                  <a:pt x="0" y="493648"/>
                  <a:pt x="0" y="444500"/>
                </a:cubicBezTo>
                <a:cubicBezTo>
                  <a:pt x="0" y="444500"/>
                  <a:pt x="0" y="444500"/>
                  <a:pt x="0" y="444500"/>
                </a:cubicBezTo>
                <a:lnTo>
                  <a:pt x="0" y="889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9700" y="4025900"/>
            <a:ext cx="2844800" cy="558800"/>
          </a:xfrm>
          <a:custGeom>
            <a:avLst/>
            <a:gdLst>
              <a:gd name="connsiteX0" fmla="*/ 12700 w 2844800"/>
              <a:gd name="connsiteY0" fmla="*/ 101600 h 558800"/>
              <a:gd name="connsiteX1" fmla="*/ 101600 w 2844800"/>
              <a:gd name="connsiteY1" fmla="*/ 12700 h 558800"/>
              <a:gd name="connsiteX2" fmla="*/ 101600 w 2844800"/>
              <a:gd name="connsiteY2" fmla="*/ 12700 h 558800"/>
              <a:gd name="connsiteX3" fmla="*/ 101600 w 2844800"/>
              <a:gd name="connsiteY3" fmla="*/ 12700 h 558800"/>
              <a:gd name="connsiteX4" fmla="*/ 2743200 w 2844800"/>
              <a:gd name="connsiteY4" fmla="*/ 12700 h 558800"/>
              <a:gd name="connsiteX5" fmla="*/ 2743200 w 2844800"/>
              <a:gd name="connsiteY5" fmla="*/ 12700 h 558800"/>
              <a:gd name="connsiteX6" fmla="*/ 2832100 w 2844800"/>
              <a:gd name="connsiteY6" fmla="*/ 101600 h 558800"/>
              <a:gd name="connsiteX7" fmla="*/ 2832100 w 2844800"/>
              <a:gd name="connsiteY7" fmla="*/ 101600 h 558800"/>
              <a:gd name="connsiteX8" fmla="*/ 2832100 w 2844800"/>
              <a:gd name="connsiteY8" fmla="*/ 101600 h 558800"/>
              <a:gd name="connsiteX9" fmla="*/ 2832100 w 2844800"/>
              <a:gd name="connsiteY9" fmla="*/ 457200 h 558800"/>
              <a:gd name="connsiteX10" fmla="*/ 2832100 w 2844800"/>
              <a:gd name="connsiteY10" fmla="*/ 457200 h 558800"/>
              <a:gd name="connsiteX11" fmla="*/ 2743200 w 2844800"/>
              <a:gd name="connsiteY11" fmla="*/ 546100 h 558800"/>
              <a:gd name="connsiteX12" fmla="*/ 2743200 w 2844800"/>
              <a:gd name="connsiteY12" fmla="*/ 546100 h 558800"/>
              <a:gd name="connsiteX13" fmla="*/ 2743200 w 2844800"/>
              <a:gd name="connsiteY13" fmla="*/ 546100 h 558800"/>
              <a:gd name="connsiteX14" fmla="*/ 101600 w 2844800"/>
              <a:gd name="connsiteY14" fmla="*/ 546100 h 558800"/>
              <a:gd name="connsiteX15" fmla="*/ 101600 w 2844800"/>
              <a:gd name="connsiteY15" fmla="*/ 546100 h 558800"/>
              <a:gd name="connsiteX16" fmla="*/ 12700 w 2844800"/>
              <a:gd name="connsiteY16" fmla="*/ 457200 h 558800"/>
              <a:gd name="connsiteX17" fmla="*/ 12700 w 2844800"/>
              <a:gd name="connsiteY17" fmla="*/ 457200 h 558800"/>
              <a:gd name="connsiteX18" fmla="*/ 12700 w 2844800"/>
              <a:gd name="connsiteY18" fmla="*/ 1016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844800" h="558800">
                <a:moveTo>
                  <a:pt x="12700" y="101600"/>
                </a:moveTo>
                <a:cubicBezTo>
                  <a:pt x="12700" y="52451"/>
                  <a:pt x="52501" y="12700"/>
                  <a:pt x="101600" y="12700"/>
                </a:cubicBezTo>
                <a:cubicBezTo>
                  <a:pt x="101600" y="12700"/>
                  <a:pt x="101600" y="12700"/>
                  <a:pt x="101600" y="12700"/>
                </a:cubicBezTo>
                <a:lnTo>
                  <a:pt x="101600" y="12700"/>
                </a:lnTo>
                <a:lnTo>
                  <a:pt x="2743200" y="12700"/>
                </a:lnTo>
                <a:lnTo>
                  <a:pt x="2743200" y="12700"/>
                </a:lnTo>
                <a:cubicBezTo>
                  <a:pt x="2792349" y="12700"/>
                  <a:pt x="2832100" y="52451"/>
                  <a:pt x="2832100" y="101600"/>
                </a:cubicBezTo>
                <a:cubicBezTo>
                  <a:pt x="2832100" y="101600"/>
                  <a:pt x="2832100" y="101600"/>
                  <a:pt x="2832100" y="101600"/>
                </a:cubicBezTo>
                <a:lnTo>
                  <a:pt x="2832100" y="101600"/>
                </a:lnTo>
                <a:lnTo>
                  <a:pt x="2832100" y="457200"/>
                </a:lnTo>
                <a:lnTo>
                  <a:pt x="2832100" y="457200"/>
                </a:lnTo>
                <a:cubicBezTo>
                  <a:pt x="2832100" y="506348"/>
                  <a:pt x="2792349" y="546100"/>
                  <a:pt x="2743200" y="546100"/>
                </a:cubicBezTo>
                <a:cubicBezTo>
                  <a:pt x="2743200" y="546100"/>
                  <a:pt x="2743200" y="546100"/>
                  <a:pt x="2743200" y="546100"/>
                </a:cubicBezTo>
                <a:lnTo>
                  <a:pt x="2743200" y="546100"/>
                </a:lnTo>
                <a:lnTo>
                  <a:pt x="101600" y="546100"/>
                </a:lnTo>
                <a:lnTo>
                  <a:pt x="101600" y="546100"/>
                </a:lnTo>
                <a:cubicBezTo>
                  <a:pt x="52501" y="546100"/>
                  <a:pt x="12700" y="506348"/>
                  <a:pt x="12700" y="457200"/>
                </a:cubicBezTo>
                <a:cubicBezTo>
                  <a:pt x="12700" y="457200"/>
                  <a:pt x="12700" y="457200"/>
                  <a:pt x="12700" y="457200"/>
                </a:cubicBezTo>
                <a:lnTo>
                  <a:pt x="12700" y="1016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52400" y="2667000"/>
            <a:ext cx="2819400" cy="533400"/>
          </a:xfrm>
          <a:custGeom>
            <a:avLst/>
            <a:gdLst>
              <a:gd name="connsiteX0" fmla="*/ 0 w 2819400"/>
              <a:gd name="connsiteY0" fmla="*/ 88900 h 533400"/>
              <a:gd name="connsiteX1" fmla="*/ 88900 w 2819400"/>
              <a:gd name="connsiteY1" fmla="*/ 0 h 533400"/>
              <a:gd name="connsiteX2" fmla="*/ 88900 w 2819400"/>
              <a:gd name="connsiteY2" fmla="*/ 0 h 533400"/>
              <a:gd name="connsiteX3" fmla="*/ 88900 w 2819400"/>
              <a:gd name="connsiteY3" fmla="*/ 0 h 533400"/>
              <a:gd name="connsiteX4" fmla="*/ 2730500 w 2819400"/>
              <a:gd name="connsiteY4" fmla="*/ 0 h 533400"/>
              <a:gd name="connsiteX5" fmla="*/ 2730500 w 2819400"/>
              <a:gd name="connsiteY5" fmla="*/ 0 h 533400"/>
              <a:gd name="connsiteX6" fmla="*/ 2819400 w 2819400"/>
              <a:gd name="connsiteY6" fmla="*/ 88900 h 533400"/>
              <a:gd name="connsiteX7" fmla="*/ 2819400 w 2819400"/>
              <a:gd name="connsiteY7" fmla="*/ 88900 h 533400"/>
              <a:gd name="connsiteX8" fmla="*/ 2819400 w 2819400"/>
              <a:gd name="connsiteY8" fmla="*/ 88900 h 533400"/>
              <a:gd name="connsiteX9" fmla="*/ 2819400 w 2819400"/>
              <a:gd name="connsiteY9" fmla="*/ 444500 h 533400"/>
              <a:gd name="connsiteX10" fmla="*/ 2819400 w 2819400"/>
              <a:gd name="connsiteY10" fmla="*/ 444500 h 533400"/>
              <a:gd name="connsiteX11" fmla="*/ 2730500 w 2819400"/>
              <a:gd name="connsiteY11" fmla="*/ 533400 h 533400"/>
              <a:gd name="connsiteX12" fmla="*/ 2730500 w 2819400"/>
              <a:gd name="connsiteY12" fmla="*/ 533400 h 533400"/>
              <a:gd name="connsiteX13" fmla="*/ 2730500 w 2819400"/>
              <a:gd name="connsiteY13" fmla="*/ 533400 h 533400"/>
              <a:gd name="connsiteX14" fmla="*/ 88900 w 2819400"/>
              <a:gd name="connsiteY14" fmla="*/ 533400 h 533400"/>
              <a:gd name="connsiteX15" fmla="*/ 88900 w 2819400"/>
              <a:gd name="connsiteY15" fmla="*/ 533400 h 533400"/>
              <a:gd name="connsiteX16" fmla="*/ 0 w 2819400"/>
              <a:gd name="connsiteY16" fmla="*/ 444500 h 533400"/>
              <a:gd name="connsiteX17" fmla="*/ 0 w 2819400"/>
              <a:gd name="connsiteY17" fmla="*/ 444500 h 533400"/>
              <a:gd name="connsiteX18" fmla="*/ 0 w 2819400"/>
              <a:gd name="connsiteY18" fmla="*/ 8890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819400" h="533400">
                <a:moveTo>
                  <a:pt x="0" y="88900"/>
                </a:moveTo>
                <a:cubicBezTo>
                  <a:pt x="0" y="39751"/>
                  <a:pt x="39801" y="0"/>
                  <a:pt x="88900" y="0"/>
                </a:cubicBezTo>
                <a:cubicBezTo>
                  <a:pt x="88900" y="0"/>
                  <a:pt x="88900" y="0"/>
                  <a:pt x="88900" y="0"/>
                </a:cubicBezTo>
                <a:lnTo>
                  <a:pt x="88900" y="0"/>
                </a:lnTo>
                <a:lnTo>
                  <a:pt x="2730500" y="0"/>
                </a:lnTo>
                <a:lnTo>
                  <a:pt x="2730500" y="0"/>
                </a:lnTo>
                <a:cubicBezTo>
                  <a:pt x="2779649" y="0"/>
                  <a:pt x="2819400" y="39751"/>
                  <a:pt x="2819400" y="88900"/>
                </a:cubicBezTo>
                <a:cubicBezTo>
                  <a:pt x="2819400" y="88900"/>
                  <a:pt x="2819400" y="88900"/>
                  <a:pt x="2819400" y="88900"/>
                </a:cubicBezTo>
                <a:lnTo>
                  <a:pt x="2819400" y="88900"/>
                </a:lnTo>
                <a:lnTo>
                  <a:pt x="2819400" y="444500"/>
                </a:lnTo>
                <a:lnTo>
                  <a:pt x="2819400" y="444500"/>
                </a:lnTo>
                <a:cubicBezTo>
                  <a:pt x="2819400" y="493648"/>
                  <a:pt x="2779649" y="533400"/>
                  <a:pt x="2730500" y="533400"/>
                </a:cubicBezTo>
                <a:cubicBezTo>
                  <a:pt x="2730500" y="533400"/>
                  <a:pt x="2730500" y="533400"/>
                  <a:pt x="2730500" y="533400"/>
                </a:cubicBezTo>
                <a:lnTo>
                  <a:pt x="2730500" y="533400"/>
                </a:lnTo>
                <a:lnTo>
                  <a:pt x="88900" y="533400"/>
                </a:lnTo>
                <a:lnTo>
                  <a:pt x="88900" y="533400"/>
                </a:lnTo>
                <a:cubicBezTo>
                  <a:pt x="39801" y="533400"/>
                  <a:pt x="0" y="493648"/>
                  <a:pt x="0" y="444500"/>
                </a:cubicBezTo>
                <a:cubicBezTo>
                  <a:pt x="0" y="444500"/>
                  <a:pt x="0" y="444500"/>
                  <a:pt x="0" y="444500"/>
                </a:cubicBezTo>
                <a:lnTo>
                  <a:pt x="0" y="889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39700" y="2654300"/>
            <a:ext cx="2844800" cy="558800"/>
          </a:xfrm>
          <a:custGeom>
            <a:avLst/>
            <a:gdLst>
              <a:gd name="connsiteX0" fmla="*/ 12700 w 2844800"/>
              <a:gd name="connsiteY0" fmla="*/ 101600 h 558800"/>
              <a:gd name="connsiteX1" fmla="*/ 101600 w 2844800"/>
              <a:gd name="connsiteY1" fmla="*/ 12700 h 558800"/>
              <a:gd name="connsiteX2" fmla="*/ 101600 w 2844800"/>
              <a:gd name="connsiteY2" fmla="*/ 12700 h 558800"/>
              <a:gd name="connsiteX3" fmla="*/ 101600 w 2844800"/>
              <a:gd name="connsiteY3" fmla="*/ 12700 h 558800"/>
              <a:gd name="connsiteX4" fmla="*/ 2743200 w 2844800"/>
              <a:gd name="connsiteY4" fmla="*/ 12700 h 558800"/>
              <a:gd name="connsiteX5" fmla="*/ 2743200 w 2844800"/>
              <a:gd name="connsiteY5" fmla="*/ 12700 h 558800"/>
              <a:gd name="connsiteX6" fmla="*/ 2832100 w 2844800"/>
              <a:gd name="connsiteY6" fmla="*/ 101600 h 558800"/>
              <a:gd name="connsiteX7" fmla="*/ 2832100 w 2844800"/>
              <a:gd name="connsiteY7" fmla="*/ 101600 h 558800"/>
              <a:gd name="connsiteX8" fmla="*/ 2832100 w 2844800"/>
              <a:gd name="connsiteY8" fmla="*/ 101600 h 558800"/>
              <a:gd name="connsiteX9" fmla="*/ 2832100 w 2844800"/>
              <a:gd name="connsiteY9" fmla="*/ 457200 h 558800"/>
              <a:gd name="connsiteX10" fmla="*/ 2832100 w 2844800"/>
              <a:gd name="connsiteY10" fmla="*/ 457200 h 558800"/>
              <a:gd name="connsiteX11" fmla="*/ 2743200 w 2844800"/>
              <a:gd name="connsiteY11" fmla="*/ 546100 h 558800"/>
              <a:gd name="connsiteX12" fmla="*/ 2743200 w 2844800"/>
              <a:gd name="connsiteY12" fmla="*/ 546100 h 558800"/>
              <a:gd name="connsiteX13" fmla="*/ 2743200 w 2844800"/>
              <a:gd name="connsiteY13" fmla="*/ 546100 h 558800"/>
              <a:gd name="connsiteX14" fmla="*/ 101600 w 2844800"/>
              <a:gd name="connsiteY14" fmla="*/ 546100 h 558800"/>
              <a:gd name="connsiteX15" fmla="*/ 101600 w 2844800"/>
              <a:gd name="connsiteY15" fmla="*/ 546100 h 558800"/>
              <a:gd name="connsiteX16" fmla="*/ 12700 w 2844800"/>
              <a:gd name="connsiteY16" fmla="*/ 457200 h 558800"/>
              <a:gd name="connsiteX17" fmla="*/ 12700 w 2844800"/>
              <a:gd name="connsiteY17" fmla="*/ 457200 h 558800"/>
              <a:gd name="connsiteX18" fmla="*/ 12700 w 2844800"/>
              <a:gd name="connsiteY18" fmla="*/ 1016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844800" h="558800">
                <a:moveTo>
                  <a:pt x="12700" y="101600"/>
                </a:moveTo>
                <a:cubicBezTo>
                  <a:pt x="12700" y="52451"/>
                  <a:pt x="52501" y="12700"/>
                  <a:pt x="101600" y="12700"/>
                </a:cubicBezTo>
                <a:cubicBezTo>
                  <a:pt x="101600" y="12700"/>
                  <a:pt x="101600" y="12700"/>
                  <a:pt x="101600" y="12700"/>
                </a:cubicBezTo>
                <a:lnTo>
                  <a:pt x="101600" y="12700"/>
                </a:lnTo>
                <a:lnTo>
                  <a:pt x="2743200" y="12700"/>
                </a:lnTo>
                <a:lnTo>
                  <a:pt x="2743200" y="12700"/>
                </a:lnTo>
                <a:cubicBezTo>
                  <a:pt x="2792349" y="12700"/>
                  <a:pt x="2832100" y="52451"/>
                  <a:pt x="2832100" y="101600"/>
                </a:cubicBezTo>
                <a:cubicBezTo>
                  <a:pt x="2832100" y="101600"/>
                  <a:pt x="2832100" y="101600"/>
                  <a:pt x="2832100" y="101600"/>
                </a:cubicBezTo>
                <a:lnTo>
                  <a:pt x="2832100" y="101600"/>
                </a:lnTo>
                <a:lnTo>
                  <a:pt x="2832100" y="457200"/>
                </a:lnTo>
                <a:lnTo>
                  <a:pt x="2832100" y="457200"/>
                </a:lnTo>
                <a:cubicBezTo>
                  <a:pt x="2832100" y="506348"/>
                  <a:pt x="2792349" y="546100"/>
                  <a:pt x="2743200" y="546100"/>
                </a:cubicBezTo>
                <a:cubicBezTo>
                  <a:pt x="2743200" y="546100"/>
                  <a:pt x="2743200" y="546100"/>
                  <a:pt x="2743200" y="546100"/>
                </a:cubicBezTo>
                <a:lnTo>
                  <a:pt x="2743200" y="546100"/>
                </a:lnTo>
                <a:lnTo>
                  <a:pt x="101600" y="546100"/>
                </a:lnTo>
                <a:lnTo>
                  <a:pt x="101600" y="546100"/>
                </a:lnTo>
                <a:cubicBezTo>
                  <a:pt x="52501" y="546100"/>
                  <a:pt x="12700" y="506348"/>
                  <a:pt x="12700" y="457200"/>
                </a:cubicBezTo>
                <a:cubicBezTo>
                  <a:pt x="12700" y="457200"/>
                  <a:pt x="12700" y="457200"/>
                  <a:pt x="12700" y="457200"/>
                </a:cubicBezTo>
                <a:lnTo>
                  <a:pt x="12700" y="1016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52400" y="6096000"/>
            <a:ext cx="2819400" cy="533400"/>
          </a:xfrm>
          <a:custGeom>
            <a:avLst/>
            <a:gdLst>
              <a:gd name="connsiteX0" fmla="*/ 0 w 2819400"/>
              <a:gd name="connsiteY0" fmla="*/ 88900 h 533400"/>
              <a:gd name="connsiteX1" fmla="*/ 88900 w 2819400"/>
              <a:gd name="connsiteY1" fmla="*/ 0 h 533400"/>
              <a:gd name="connsiteX2" fmla="*/ 88900 w 2819400"/>
              <a:gd name="connsiteY2" fmla="*/ 0 h 533400"/>
              <a:gd name="connsiteX3" fmla="*/ 88900 w 2819400"/>
              <a:gd name="connsiteY3" fmla="*/ 0 h 533400"/>
              <a:gd name="connsiteX4" fmla="*/ 2730500 w 2819400"/>
              <a:gd name="connsiteY4" fmla="*/ 0 h 533400"/>
              <a:gd name="connsiteX5" fmla="*/ 2730500 w 2819400"/>
              <a:gd name="connsiteY5" fmla="*/ 0 h 533400"/>
              <a:gd name="connsiteX6" fmla="*/ 2819400 w 2819400"/>
              <a:gd name="connsiteY6" fmla="*/ 88900 h 533400"/>
              <a:gd name="connsiteX7" fmla="*/ 2819400 w 2819400"/>
              <a:gd name="connsiteY7" fmla="*/ 88900 h 533400"/>
              <a:gd name="connsiteX8" fmla="*/ 2819400 w 2819400"/>
              <a:gd name="connsiteY8" fmla="*/ 88900 h 533400"/>
              <a:gd name="connsiteX9" fmla="*/ 2819400 w 2819400"/>
              <a:gd name="connsiteY9" fmla="*/ 444500 h 533400"/>
              <a:gd name="connsiteX10" fmla="*/ 2819400 w 2819400"/>
              <a:gd name="connsiteY10" fmla="*/ 444500 h 533400"/>
              <a:gd name="connsiteX11" fmla="*/ 2730500 w 2819400"/>
              <a:gd name="connsiteY11" fmla="*/ 533400 h 533400"/>
              <a:gd name="connsiteX12" fmla="*/ 2730500 w 2819400"/>
              <a:gd name="connsiteY12" fmla="*/ 533400 h 533400"/>
              <a:gd name="connsiteX13" fmla="*/ 2730500 w 2819400"/>
              <a:gd name="connsiteY13" fmla="*/ 533400 h 533400"/>
              <a:gd name="connsiteX14" fmla="*/ 88900 w 2819400"/>
              <a:gd name="connsiteY14" fmla="*/ 533400 h 533400"/>
              <a:gd name="connsiteX15" fmla="*/ 88900 w 2819400"/>
              <a:gd name="connsiteY15" fmla="*/ 533400 h 533400"/>
              <a:gd name="connsiteX16" fmla="*/ 0 w 2819400"/>
              <a:gd name="connsiteY16" fmla="*/ 444500 h 533400"/>
              <a:gd name="connsiteX17" fmla="*/ 0 w 2819400"/>
              <a:gd name="connsiteY17" fmla="*/ 444500 h 533400"/>
              <a:gd name="connsiteX18" fmla="*/ 0 w 2819400"/>
              <a:gd name="connsiteY18" fmla="*/ 8890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819400" h="533400">
                <a:moveTo>
                  <a:pt x="0" y="88900"/>
                </a:moveTo>
                <a:cubicBezTo>
                  <a:pt x="0" y="39801"/>
                  <a:pt x="39801" y="0"/>
                  <a:pt x="88900" y="0"/>
                </a:cubicBezTo>
                <a:cubicBezTo>
                  <a:pt x="88900" y="0"/>
                  <a:pt x="88900" y="0"/>
                  <a:pt x="88900" y="0"/>
                </a:cubicBezTo>
                <a:lnTo>
                  <a:pt x="88900" y="0"/>
                </a:lnTo>
                <a:lnTo>
                  <a:pt x="2730500" y="0"/>
                </a:lnTo>
                <a:lnTo>
                  <a:pt x="2730500" y="0"/>
                </a:lnTo>
                <a:cubicBezTo>
                  <a:pt x="2779649" y="0"/>
                  <a:pt x="2819400" y="39801"/>
                  <a:pt x="2819400" y="88900"/>
                </a:cubicBezTo>
                <a:cubicBezTo>
                  <a:pt x="2819400" y="88900"/>
                  <a:pt x="2819400" y="88900"/>
                  <a:pt x="2819400" y="88900"/>
                </a:cubicBezTo>
                <a:lnTo>
                  <a:pt x="2819400" y="88900"/>
                </a:lnTo>
                <a:lnTo>
                  <a:pt x="2819400" y="444500"/>
                </a:lnTo>
                <a:lnTo>
                  <a:pt x="2819400" y="444500"/>
                </a:lnTo>
                <a:cubicBezTo>
                  <a:pt x="2819400" y="493598"/>
                  <a:pt x="2779649" y="533400"/>
                  <a:pt x="2730500" y="533400"/>
                </a:cubicBezTo>
                <a:cubicBezTo>
                  <a:pt x="2730500" y="533400"/>
                  <a:pt x="2730500" y="533400"/>
                  <a:pt x="2730500" y="533400"/>
                </a:cubicBezTo>
                <a:lnTo>
                  <a:pt x="2730500" y="533400"/>
                </a:lnTo>
                <a:lnTo>
                  <a:pt x="88900" y="533400"/>
                </a:lnTo>
                <a:lnTo>
                  <a:pt x="88900" y="533400"/>
                </a:lnTo>
                <a:cubicBezTo>
                  <a:pt x="39801" y="533400"/>
                  <a:pt x="0" y="493598"/>
                  <a:pt x="0" y="444500"/>
                </a:cubicBezTo>
                <a:cubicBezTo>
                  <a:pt x="0" y="444500"/>
                  <a:pt x="0" y="444500"/>
                  <a:pt x="0" y="444500"/>
                </a:cubicBezTo>
                <a:lnTo>
                  <a:pt x="0" y="889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39700" y="6083300"/>
            <a:ext cx="2844800" cy="558800"/>
          </a:xfrm>
          <a:custGeom>
            <a:avLst/>
            <a:gdLst>
              <a:gd name="connsiteX0" fmla="*/ 12700 w 2844800"/>
              <a:gd name="connsiteY0" fmla="*/ 101600 h 558800"/>
              <a:gd name="connsiteX1" fmla="*/ 101600 w 2844800"/>
              <a:gd name="connsiteY1" fmla="*/ 12700 h 558800"/>
              <a:gd name="connsiteX2" fmla="*/ 101600 w 2844800"/>
              <a:gd name="connsiteY2" fmla="*/ 12700 h 558800"/>
              <a:gd name="connsiteX3" fmla="*/ 101600 w 2844800"/>
              <a:gd name="connsiteY3" fmla="*/ 12700 h 558800"/>
              <a:gd name="connsiteX4" fmla="*/ 2743200 w 2844800"/>
              <a:gd name="connsiteY4" fmla="*/ 12700 h 558800"/>
              <a:gd name="connsiteX5" fmla="*/ 2743200 w 2844800"/>
              <a:gd name="connsiteY5" fmla="*/ 12700 h 558800"/>
              <a:gd name="connsiteX6" fmla="*/ 2832100 w 2844800"/>
              <a:gd name="connsiteY6" fmla="*/ 101600 h 558800"/>
              <a:gd name="connsiteX7" fmla="*/ 2832100 w 2844800"/>
              <a:gd name="connsiteY7" fmla="*/ 101600 h 558800"/>
              <a:gd name="connsiteX8" fmla="*/ 2832100 w 2844800"/>
              <a:gd name="connsiteY8" fmla="*/ 101600 h 558800"/>
              <a:gd name="connsiteX9" fmla="*/ 2832100 w 2844800"/>
              <a:gd name="connsiteY9" fmla="*/ 457200 h 558800"/>
              <a:gd name="connsiteX10" fmla="*/ 2832100 w 2844800"/>
              <a:gd name="connsiteY10" fmla="*/ 457200 h 558800"/>
              <a:gd name="connsiteX11" fmla="*/ 2743200 w 2844800"/>
              <a:gd name="connsiteY11" fmla="*/ 546100 h 558800"/>
              <a:gd name="connsiteX12" fmla="*/ 2743200 w 2844800"/>
              <a:gd name="connsiteY12" fmla="*/ 546100 h 558800"/>
              <a:gd name="connsiteX13" fmla="*/ 2743200 w 2844800"/>
              <a:gd name="connsiteY13" fmla="*/ 546100 h 558800"/>
              <a:gd name="connsiteX14" fmla="*/ 101600 w 2844800"/>
              <a:gd name="connsiteY14" fmla="*/ 546100 h 558800"/>
              <a:gd name="connsiteX15" fmla="*/ 101600 w 2844800"/>
              <a:gd name="connsiteY15" fmla="*/ 546100 h 558800"/>
              <a:gd name="connsiteX16" fmla="*/ 12700 w 2844800"/>
              <a:gd name="connsiteY16" fmla="*/ 457200 h 558800"/>
              <a:gd name="connsiteX17" fmla="*/ 12700 w 2844800"/>
              <a:gd name="connsiteY17" fmla="*/ 457200 h 558800"/>
              <a:gd name="connsiteX18" fmla="*/ 12700 w 2844800"/>
              <a:gd name="connsiteY18" fmla="*/ 1016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844800" h="558800">
                <a:moveTo>
                  <a:pt x="12700" y="101600"/>
                </a:moveTo>
                <a:cubicBezTo>
                  <a:pt x="12700" y="52501"/>
                  <a:pt x="52501" y="12700"/>
                  <a:pt x="101600" y="12700"/>
                </a:cubicBezTo>
                <a:cubicBezTo>
                  <a:pt x="101600" y="12700"/>
                  <a:pt x="101600" y="12700"/>
                  <a:pt x="101600" y="12700"/>
                </a:cubicBezTo>
                <a:lnTo>
                  <a:pt x="101600" y="12700"/>
                </a:lnTo>
                <a:lnTo>
                  <a:pt x="2743200" y="12700"/>
                </a:lnTo>
                <a:lnTo>
                  <a:pt x="2743200" y="12700"/>
                </a:lnTo>
                <a:cubicBezTo>
                  <a:pt x="2792349" y="12700"/>
                  <a:pt x="2832100" y="52501"/>
                  <a:pt x="2832100" y="101600"/>
                </a:cubicBezTo>
                <a:cubicBezTo>
                  <a:pt x="2832100" y="101600"/>
                  <a:pt x="2832100" y="101600"/>
                  <a:pt x="2832100" y="101600"/>
                </a:cubicBezTo>
                <a:lnTo>
                  <a:pt x="2832100" y="101600"/>
                </a:lnTo>
                <a:lnTo>
                  <a:pt x="2832100" y="457200"/>
                </a:lnTo>
                <a:lnTo>
                  <a:pt x="2832100" y="457200"/>
                </a:lnTo>
                <a:cubicBezTo>
                  <a:pt x="2832100" y="506298"/>
                  <a:pt x="2792349" y="546100"/>
                  <a:pt x="2743200" y="546100"/>
                </a:cubicBezTo>
                <a:cubicBezTo>
                  <a:pt x="2743200" y="546100"/>
                  <a:pt x="2743200" y="546100"/>
                  <a:pt x="2743200" y="546100"/>
                </a:cubicBezTo>
                <a:lnTo>
                  <a:pt x="2743200" y="546100"/>
                </a:lnTo>
                <a:lnTo>
                  <a:pt x="101600" y="546100"/>
                </a:lnTo>
                <a:lnTo>
                  <a:pt x="101600" y="546100"/>
                </a:lnTo>
                <a:cubicBezTo>
                  <a:pt x="52501" y="546100"/>
                  <a:pt x="12700" y="506298"/>
                  <a:pt x="12700" y="457200"/>
                </a:cubicBezTo>
                <a:cubicBezTo>
                  <a:pt x="12700" y="457200"/>
                  <a:pt x="12700" y="457200"/>
                  <a:pt x="12700" y="457200"/>
                </a:cubicBezTo>
                <a:lnTo>
                  <a:pt x="12700" y="1016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52400" y="5410200"/>
            <a:ext cx="2819400" cy="533400"/>
          </a:xfrm>
          <a:custGeom>
            <a:avLst/>
            <a:gdLst>
              <a:gd name="connsiteX0" fmla="*/ 0 w 2819400"/>
              <a:gd name="connsiteY0" fmla="*/ 88900 h 533400"/>
              <a:gd name="connsiteX1" fmla="*/ 88900 w 2819400"/>
              <a:gd name="connsiteY1" fmla="*/ 0 h 533400"/>
              <a:gd name="connsiteX2" fmla="*/ 88900 w 2819400"/>
              <a:gd name="connsiteY2" fmla="*/ 0 h 533400"/>
              <a:gd name="connsiteX3" fmla="*/ 88900 w 2819400"/>
              <a:gd name="connsiteY3" fmla="*/ 0 h 533400"/>
              <a:gd name="connsiteX4" fmla="*/ 2730500 w 2819400"/>
              <a:gd name="connsiteY4" fmla="*/ 0 h 533400"/>
              <a:gd name="connsiteX5" fmla="*/ 2730500 w 2819400"/>
              <a:gd name="connsiteY5" fmla="*/ 0 h 533400"/>
              <a:gd name="connsiteX6" fmla="*/ 2819400 w 2819400"/>
              <a:gd name="connsiteY6" fmla="*/ 88900 h 533400"/>
              <a:gd name="connsiteX7" fmla="*/ 2819400 w 2819400"/>
              <a:gd name="connsiteY7" fmla="*/ 88900 h 533400"/>
              <a:gd name="connsiteX8" fmla="*/ 2819400 w 2819400"/>
              <a:gd name="connsiteY8" fmla="*/ 88900 h 533400"/>
              <a:gd name="connsiteX9" fmla="*/ 2819400 w 2819400"/>
              <a:gd name="connsiteY9" fmla="*/ 444500 h 533400"/>
              <a:gd name="connsiteX10" fmla="*/ 2819400 w 2819400"/>
              <a:gd name="connsiteY10" fmla="*/ 444500 h 533400"/>
              <a:gd name="connsiteX11" fmla="*/ 2730500 w 2819400"/>
              <a:gd name="connsiteY11" fmla="*/ 533400 h 533400"/>
              <a:gd name="connsiteX12" fmla="*/ 2730500 w 2819400"/>
              <a:gd name="connsiteY12" fmla="*/ 533400 h 533400"/>
              <a:gd name="connsiteX13" fmla="*/ 2730500 w 2819400"/>
              <a:gd name="connsiteY13" fmla="*/ 533400 h 533400"/>
              <a:gd name="connsiteX14" fmla="*/ 88900 w 2819400"/>
              <a:gd name="connsiteY14" fmla="*/ 533400 h 533400"/>
              <a:gd name="connsiteX15" fmla="*/ 88900 w 2819400"/>
              <a:gd name="connsiteY15" fmla="*/ 533400 h 533400"/>
              <a:gd name="connsiteX16" fmla="*/ 0 w 2819400"/>
              <a:gd name="connsiteY16" fmla="*/ 444500 h 533400"/>
              <a:gd name="connsiteX17" fmla="*/ 0 w 2819400"/>
              <a:gd name="connsiteY17" fmla="*/ 444500 h 533400"/>
              <a:gd name="connsiteX18" fmla="*/ 0 w 2819400"/>
              <a:gd name="connsiteY18" fmla="*/ 8890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819400" h="533400">
                <a:moveTo>
                  <a:pt x="0" y="88900"/>
                </a:moveTo>
                <a:cubicBezTo>
                  <a:pt x="0" y="39751"/>
                  <a:pt x="39801" y="0"/>
                  <a:pt x="88900" y="0"/>
                </a:cubicBezTo>
                <a:cubicBezTo>
                  <a:pt x="88900" y="0"/>
                  <a:pt x="88900" y="0"/>
                  <a:pt x="88900" y="0"/>
                </a:cubicBezTo>
                <a:lnTo>
                  <a:pt x="88900" y="0"/>
                </a:lnTo>
                <a:lnTo>
                  <a:pt x="2730500" y="0"/>
                </a:lnTo>
                <a:lnTo>
                  <a:pt x="2730500" y="0"/>
                </a:lnTo>
                <a:cubicBezTo>
                  <a:pt x="2779649" y="0"/>
                  <a:pt x="2819400" y="39751"/>
                  <a:pt x="2819400" y="88900"/>
                </a:cubicBezTo>
                <a:cubicBezTo>
                  <a:pt x="2819400" y="88900"/>
                  <a:pt x="2819400" y="88900"/>
                  <a:pt x="2819400" y="88900"/>
                </a:cubicBezTo>
                <a:lnTo>
                  <a:pt x="2819400" y="88900"/>
                </a:lnTo>
                <a:lnTo>
                  <a:pt x="2819400" y="444500"/>
                </a:lnTo>
                <a:lnTo>
                  <a:pt x="2819400" y="444500"/>
                </a:lnTo>
                <a:cubicBezTo>
                  <a:pt x="2819400" y="493598"/>
                  <a:pt x="2779649" y="533400"/>
                  <a:pt x="2730500" y="533400"/>
                </a:cubicBezTo>
                <a:cubicBezTo>
                  <a:pt x="2730500" y="533400"/>
                  <a:pt x="2730500" y="533400"/>
                  <a:pt x="2730500" y="533400"/>
                </a:cubicBezTo>
                <a:lnTo>
                  <a:pt x="2730500" y="533400"/>
                </a:lnTo>
                <a:lnTo>
                  <a:pt x="88900" y="533400"/>
                </a:lnTo>
                <a:lnTo>
                  <a:pt x="88900" y="533400"/>
                </a:lnTo>
                <a:cubicBezTo>
                  <a:pt x="39801" y="533400"/>
                  <a:pt x="0" y="493598"/>
                  <a:pt x="0" y="444500"/>
                </a:cubicBezTo>
                <a:cubicBezTo>
                  <a:pt x="0" y="444500"/>
                  <a:pt x="0" y="444500"/>
                  <a:pt x="0" y="444500"/>
                </a:cubicBezTo>
                <a:lnTo>
                  <a:pt x="0" y="889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39700" y="5397500"/>
            <a:ext cx="2844800" cy="558800"/>
          </a:xfrm>
          <a:custGeom>
            <a:avLst/>
            <a:gdLst>
              <a:gd name="connsiteX0" fmla="*/ 12700 w 2844800"/>
              <a:gd name="connsiteY0" fmla="*/ 101600 h 558800"/>
              <a:gd name="connsiteX1" fmla="*/ 101600 w 2844800"/>
              <a:gd name="connsiteY1" fmla="*/ 12700 h 558800"/>
              <a:gd name="connsiteX2" fmla="*/ 101600 w 2844800"/>
              <a:gd name="connsiteY2" fmla="*/ 12700 h 558800"/>
              <a:gd name="connsiteX3" fmla="*/ 101600 w 2844800"/>
              <a:gd name="connsiteY3" fmla="*/ 12700 h 558800"/>
              <a:gd name="connsiteX4" fmla="*/ 2743200 w 2844800"/>
              <a:gd name="connsiteY4" fmla="*/ 12700 h 558800"/>
              <a:gd name="connsiteX5" fmla="*/ 2743200 w 2844800"/>
              <a:gd name="connsiteY5" fmla="*/ 12700 h 558800"/>
              <a:gd name="connsiteX6" fmla="*/ 2832100 w 2844800"/>
              <a:gd name="connsiteY6" fmla="*/ 101600 h 558800"/>
              <a:gd name="connsiteX7" fmla="*/ 2832100 w 2844800"/>
              <a:gd name="connsiteY7" fmla="*/ 101600 h 558800"/>
              <a:gd name="connsiteX8" fmla="*/ 2832100 w 2844800"/>
              <a:gd name="connsiteY8" fmla="*/ 101600 h 558800"/>
              <a:gd name="connsiteX9" fmla="*/ 2832100 w 2844800"/>
              <a:gd name="connsiteY9" fmla="*/ 457200 h 558800"/>
              <a:gd name="connsiteX10" fmla="*/ 2832100 w 2844800"/>
              <a:gd name="connsiteY10" fmla="*/ 457200 h 558800"/>
              <a:gd name="connsiteX11" fmla="*/ 2743200 w 2844800"/>
              <a:gd name="connsiteY11" fmla="*/ 546100 h 558800"/>
              <a:gd name="connsiteX12" fmla="*/ 2743200 w 2844800"/>
              <a:gd name="connsiteY12" fmla="*/ 546100 h 558800"/>
              <a:gd name="connsiteX13" fmla="*/ 2743200 w 2844800"/>
              <a:gd name="connsiteY13" fmla="*/ 546100 h 558800"/>
              <a:gd name="connsiteX14" fmla="*/ 101600 w 2844800"/>
              <a:gd name="connsiteY14" fmla="*/ 546100 h 558800"/>
              <a:gd name="connsiteX15" fmla="*/ 101600 w 2844800"/>
              <a:gd name="connsiteY15" fmla="*/ 546100 h 558800"/>
              <a:gd name="connsiteX16" fmla="*/ 12700 w 2844800"/>
              <a:gd name="connsiteY16" fmla="*/ 457200 h 558800"/>
              <a:gd name="connsiteX17" fmla="*/ 12700 w 2844800"/>
              <a:gd name="connsiteY17" fmla="*/ 457200 h 558800"/>
              <a:gd name="connsiteX18" fmla="*/ 12700 w 2844800"/>
              <a:gd name="connsiteY18" fmla="*/ 1016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844800" h="558800">
                <a:moveTo>
                  <a:pt x="12700" y="101600"/>
                </a:moveTo>
                <a:cubicBezTo>
                  <a:pt x="12700" y="52451"/>
                  <a:pt x="52501" y="12700"/>
                  <a:pt x="101600" y="12700"/>
                </a:cubicBezTo>
                <a:cubicBezTo>
                  <a:pt x="101600" y="12700"/>
                  <a:pt x="101600" y="12700"/>
                  <a:pt x="101600" y="12700"/>
                </a:cubicBezTo>
                <a:lnTo>
                  <a:pt x="101600" y="12700"/>
                </a:lnTo>
                <a:lnTo>
                  <a:pt x="2743200" y="12700"/>
                </a:lnTo>
                <a:lnTo>
                  <a:pt x="2743200" y="12700"/>
                </a:lnTo>
                <a:cubicBezTo>
                  <a:pt x="2792349" y="12700"/>
                  <a:pt x="2832100" y="52451"/>
                  <a:pt x="2832100" y="101600"/>
                </a:cubicBezTo>
                <a:cubicBezTo>
                  <a:pt x="2832100" y="101600"/>
                  <a:pt x="2832100" y="101600"/>
                  <a:pt x="2832100" y="101600"/>
                </a:cubicBezTo>
                <a:lnTo>
                  <a:pt x="2832100" y="101600"/>
                </a:lnTo>
                <a:lnTo>
                  <a:pt x="2832100" y="457200"/>
                </a:lnTo>
                <a:lnTo>
                  <a:pt x="2832100" y="457200"/>
                </a:lnTo>
                <a:cubicBezTo>
                  <a:pt x="2832100" y="506298"/>
                  <a:pt x="2792349" y="546100"/>
                  <a:pt x="2743200" y="546100"/>
                </a:cubicBezTo>
                <a:cubicBezTo>
                  <a:pt x="2743200" y="546100"/>
                  <a:pt x="2743200" y="546100"/>
                  <a:pt x="2743200" y="546100"/>
                </a:cubicBezTo>
                <a:lnTo>
                  <a:pt x="2743200" y="546100"/>
                </a:lnTo>
                <a:lnTo>
                  <a:pt x="101600" y="546100"/>
                </a:lnTo>
                <a:lnTo>
                  <a:pt x="101600" y="546100"/>
                </a:lnTo>
                <a:cubicBezTo>
                  <a:pt x="52501" y="546100"/>
                  <a:pt x="12700" y="506298"/>
                  <a:pt x="12700" y="457200"/>
                </a:cubicBezTo>
                <a:cubicBezTo>
                  <a:pt x="12700" y="457200"/>
                  <a:pt x="12700" y="457200"/>
                  <a:pt x="12700" y="457200"/>
                </a:cubicBezTo>
                <a:lnTo>
                  <a:pt x="12700" y="1016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52400" y="4724400"/>
            <a:ext cx="2819400" cy="533400"/>
          </a:xfrm>
          <a:custGeom>
            <a:avLst/>
            <a:gdLst>
              <a:gd name="connsiteX0" fmla="*/ 0 w 2819400"/>
              <a:gd name="connsiteY0" fmla="*/ 88900 h 533400"/>
              <a:gd name="connsiteX1" fmla="*/ 88900 w 2819400"/>
              <a:gd name="connsiteY1" fmla="*/ 0 h 533400"/>
              <a:gd name="connsiteX2" fmla="*/ 88900 w 2819400"/>
              <a:gd name="connsiteY2" fmla="*/ 0 h 533400"/>
              <a:gd name="connsiteX3" fmla="*/ 88900 w 2819400"/>
              <a:gd name="connsiteY3" fmla="*/ 0 h 533400"/>
              <a:gd name="connsiteX4" fmla="*/ 2730500 w 2819400"/>
              <a:gd name="connsiteY4" fmla="*/ 0 h 533400"/>
              <a:gd name="connsiteX5" fmla="*/ 2730500 w 2819400"/>
              <a:gd name="connsiteY5" fmla="*/ 0 h 533400"/>
              <a:gd name="connsiteX6" fmla="*/ 2819400 w 2819400"/>
              <a:gd name="connsiteY6" fmla="*/ 88900 h 533400"/>
              <a:gd name="connsiteX7" fmla="*/ 2819400 w 2819400"/>
              <a:gd name="connsiteY7" fmla="*/ 88900 h 533400"/>
              <a:gd name="connsiteX8" fmla="*/ 2819400 w 2819400"/>
              <a:gd name="connsiteY8" fmla="*/ 88900 h 533400"/>
              <a:gd name="connsiteX9" fmla="*/ 2819400 w 2819400"/>
              <a:gd name="connsiteY9" fmla="*/ 444500 h 533400"/>
              <a:gd name="connsiteX10" fmla="*/ 2819400 w 2819400"/>
              <a:gd name="connsiteY10" fmla="*/ 444500 h 533400"/>
              <a:gd name="connsiteX11" fmla="*/ 2730500 w 2819400"/>
              <a:gd name="connsiteY11" fmla="*/ 533400 h 533400"/>
              <a:gd name="connsiteX12" fmla="*/ 2730500 w 2819400"/>
              <a:gd name="connsiteY12" fmla="*/ 533400 h 533400"/>
              <a:gd name="connsiteX13" fmla="*/ 2730500 w 2819400"/>
              <a:gd name="connsiteY13" fmla="*/ 533400 h 533400"/>
              <a:gd name="connsiteX14" fmla="*/ 88900 w 2819400"/>
              <a:gd name="connsiteY14" fmla="*/ 533400 h 533400"/>
              <a:gd name="connsiteX15" fmla="*/ 88900 w 2819400"/>
              <a:gd name="connsiteY15" fmla="*/ 533400 h 533400"/>
              <a:gd name="connsiteX16" fmla="*/ 0 w 2819400"/>
              <a:gd name="connsiteY16" fmla="*/ 444500 h 533400"/>
              <a:gd name="connsiteX17" fmla="*/ 0 w 2819400"/>
              <a:gd name="connsiteY17" fmla="*/ 444500 h 533400"/>
              <a:gd name="connsiteX18" fmla="*/ 0 w 2819400"/>
              <a:gd name="connsiteY18" fmla="*/ 8890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819400" h="533400">
                <a:moveTo>
                  <a:pt x="0" y="88900"/>
                </a:moveTo>
                <a:cubicBezTo>
                  <a:pt x="0" y="39751"/>
                  <a:pt x="39801" y="0"/>
                  <a:pt x="88900" y="0"/>
                </a:cubicBezTo>
                <a:cubicBezTo>
                  <a:pt x="88900" y="0"/>
                  <a:pt x="88900" y="0"/>
                  <a:pt x="88900" y="0"/>
                </a:cubicBezTo>
                <a:lnTo>
                  <a:pt x="88900" y="0"/>
                </a:lnTo>
                <a:lnTo>
                  <a:pt x="2730500" y="0"/>
                </a:lnTo>
                <a:lnTo>
                  <a:pt x="2730500" y="0"/>
                </a:lnTo>
                <a:cubicBezTo>
                  <a:pt x="2779649" y="0"/>
                  <a:pt x="2819400" y="39751"/>
                  <a:pt x="2819400" y="88900"/>
                </a:cubicBezTo>
                <a:cubicBezTo>
                  <a:pt x="2819400" y="88900"/>
                  <a:pt x="2819400" y="88900"/>
                  <a:pt x="2819400" y="88900"/>
                </a:cubicBezTo>
                <a:lnTo>
                  <a:pt x="2819400" y="88900"/>
                </a:lnTo>
                <a:lnTo>
                  <a:pt x="2819400" y="444500"/>
                </a:lnTo>
                <a:lnTo>
                  <a:pt x="2819400" y="444500"/>
                </a:lnTo>
                <a:cubicBezTo>
                  <a:pt x="2819400" y="493648"/>
                  <a:pt x="2779649" y="533400"/>
                  <a:pt x="2730500" y="533400"/>
                </a:cubicBezTo>
                <a:cubicBezTo>
                  <a:pt x="2730500" y="533400"/>
                  <a:pt x="2730500" y="533400"/>
                  <a:pt x="2730500" y="533400"/>
                </a:cubicBezTo>
                <a:lnTo>
                  <a:pt x="2730500" y="533400"/>
                </a:lnTo>
                <a:lnTo>
                  <a:pt x="88900" y="533400"/>
                </a:lnTo>
                <a:lnTo>
                  <a:pt x="88900" y="533400"/>
                </a:lnTo>
                <a:cubicBezTo>
                  <a:pt x="39801" y="533400"/>
                  <a:pt x="0" y="493648"/>
                  <a:pt x="0" y="444500"/>
                </a:cubicBezTo>
                <a:cubicBezTo>
                  <a:pt x="0" y="444500"/>
                  <a:pt x="0" y="444500"/>
                  <a:pt x="0" y="444500"/>
                </a:cubicBezTo>
                <a:lnTo>
                  <a:pt x="0" y="889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39700" y="4711700"/>
            <a:ext cx="2844800" cy="558800"/>
          </a:xfrm>
          <a:custGeom>
            <a:avLst/>
            <a:gdLst>
              <a:gd name="connsiteX0" fmla="*/ 12700 w 2844800"/>
              <a:gd name="connsiteY0" fmla="*/ 101600 h 558800"/>
              <a:gd name="connsiteX1" fmla="*/ 101600 w 2844800"/>
              <a:gd name="connsiteY1" fmla="*/ 12700 h 558800"/>
              <a:gd name="connsiteX2" fmla="*/ 101600 w 2844800"/>
              <a:gd name="connsiteY2" fmla="*/ 12700 h 558800"/>
              <a:gd name="connsiteX3" fmla="*/ 101600 w 2844800"/>
              <a:gd name="connsiteY3" fmla="*/ 12700 h 558800"/>
              <a:gd name="connsiteX4" fmla="*/ 2743200 w 2844800"/>
              <a:gd name="connsiteY4" fmla="*/ 12700 h 558800"/>
              <a:gd name="connsiteX5" fmla="*/ 2743200 w 2844800"/>
              <a:gd name="connsiteY5" fmla="*/ 12700 h 558800"/>
              <a:gd name="connsiteX6" fmla="*/ 2832100 w 2844800"/>
              <a:gd name="connsiteY6" fmla="*/ 101600 h 558800"/>
              <a:gd name="connsiteX7" fmla="*/ 2832100 w 2844800"/>
              <a:gd name="connsiteY7" fmla="*/ 101600 h 558800"/>
              <a:gd name="connsiteX8" fmla="*/ 2832100 w 2844800"/>
              <a:gd name="connsiteY8" fmla="*/ 101600 h 558800"/>
              <a:gd name="connsiteX9" fmla="*/ 2832100 w 2844800"/>
              <a:gd name="connsiteY9" fmla="*/ 457200 h 558800"/>
              <a:gd name="connsiteX10" fmla="*/ 2832100 w 2844800"/>
              <a:gd name="connsiteY10" fmla="*/ 457200 h 558800"/>
              <a:gd name="connsiteX11" fmla="*/ 2743200 w 2844800"/>
              <a:gd name="connsiteY11" fmla="*/ 546100 h 558800"/>
              <a:gd name="connsiteX12" fmla="*/ 2743200 w 2844800"/>
              <a:gd name="connsiteY12" fmla="*/ 546100 h 558800"/>
              <a:gd name="connsiteX13" fmla="*/ 2743200 w 2844800"/>
              <a:gd name="connsiteY13" fmla="*/ 546100 h 558800"/>
              <a:gd name="connsiteX14" fmla="*/ 101600 w 2844800"/>
              <a:gd name="connsiteY14" fmla="*/ 546100 h 558800"/>
              <a:gd name="connsiteX15" fmla="*/ 101600 w 2844800"/>
              <a:gd name="connsiteY15" fmla="*/ 546100 h 558800"/>
              <a:gd name="connsiteX16" fmla="*/ 12700 w 2844800"/>
              <a:gd name="connsiteY16" fmla="*/ 457200 h 558800"/>
              <a:gd name="connsiteX17" fmla="*/ 12700 w 2844800"/>
              <a:gd name="connsiteY17" fmla="*/ 457200 h 558800"/>
              <a:gd name="connsiteX18" fmla="*/ 12700 w 2844800"/>
              <a:gd name="connsiteY18" fmla="*/ 1016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844800" h="558800">
                <a:moveTo>
                  <a:pt x="12700" y="101600"/>
                </a:moveTo>
                <a:cubicBezTo>
                  <a:pt x="12700" y="52451"/>
                  <a:pt x="52501" y="12700"/>
                  <a:pt x="101600" y="12700"/>
                </a:cubicBezTo>
                <a:cubicBezTo>
                  <a:pt x="101600" y="12700"/>
                  <a:pt x="101600" y="12700"/>
                  <a:pt x="101600" y="12700"/>
                </a:cubicBezTo>
                <a:lnTo>
                  <a:pt x="101600" y="12700"/>
                </a:lnTo>
                <a:lnTo>
                  <a:pt x="2743200" y="12700"/>
                </a:lnTo>
                <a:lnTo>
                  <a:pt x="2743200" y="12700"/>
                </a:lnTo>
                <a:cubicBezTo>
                  <a:pt x="2792349" y="12700"/>
                  <a:pt x="2832100" y="52451"/>
                  <a:pt x="2832100" y="101600"/>
                </a:cubicBezTo>
                <a:cubicBezTo>
                  <a:pt x="2832100" y="101600"/>
                  <a:pt x="2832100" y="101600"/>
                  <a:pt x="2832100" y="101600"/>
                </a:cubicBezTo>
                <a:lnTo>
                  <a:pt x="2832100" y="101600"/>
                </a:lnTo>
                <a:lnTo>
                  <a:pt x="2832100" y="457200"/>
                </a:lnTo>
                <a:lnTo>
                  <a:pt x="2832100" y="457200"/>
                </a:lnTo>
                <a:cubicBezTo>
                  <a:pt x="2832100" y="506348"/>
                  <a:pt x="2792349" y="546100"/>
                  <a:pt x="2743200" y="546100"/>
                </a:cubicBezTo>
                <a:cubicBezTo>
                  <a:pt x="2743200" y="546100"/>
                  <a:pt x="2743200" y="546100"/>
                  <a:pt x="2743200" y="546100"/>
                </a:cubicBezTo>
                <a:lnTo>
                  <a:pt x="2743200" y="546100"/>
                </a:lnTo>
                <a:lnTo>
                  <a:pt x="101600" y="546100"/>
                </a:lnTo>
                <a:lnTo>
                  <a:pt x="101600" y="546100"/>
                </a:lnTo>
                <a:cubicBezTo>
                  <a:pt x="52501" y="546100"/>
                  <a:pt x="12700" y="506348"/>
                  <a:pt x="12700" y="457200"/>
                </a:cubicBezTo>
                <a:cubicBezTo>
                  <a:pt x="12700" y="457200"/>
                  <a:pt x="12700" y="457200"/>
                  <a:pt x="12700" y="457200"/>
                </a:cubicBezTo>
                <a:lnTo>
                  <a:pt x="12700" y="1016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752600"/>
            <a:ext cx="4724400" cy="4876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85800" y="482600"/>
            <a:ext cx="71755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3998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39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generation points Examples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774700" y="2146300"/>
            <a:ext cx="1562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Mobile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Devices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635000" y="3517900"/>
            <a:ext cx="18415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Readers/Scanners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711200" y="4203700"/>
            <a:ext cx="1676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Science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facilities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76300" y="2832100"/>
            <a:ext cx="1358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Microphones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104900" y="6261100"/>
            <a:ext cx="889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Cameras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901700" y="5575300"/>
            <a:ext cx="1308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Social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Media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520700" y="4889500"/>
            <a:ext cx="2057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Programs/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Software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4000 w 9144000"/>
              <a:gd name="connsiteY1" fmla="*/ 0 h 6845300"/>
              <a:gd name="connsiteX2" fmla="*/ 9144000 w 9144000"/>
              <a:gd name="connsiteY2" fmla="*/ 6845300 h 6845300"/>
              <a:gd name="connsiteX3" fmla="*/ 0 w 9144000"/>
              <a:gd name="connsiteY3" fmla="*/ 6845300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4000" y="0"/>
                </a:lnTo>
                <a:lnTo>
                  <a:pt x="9144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52700" y="292100"/>
            <a:ext cx="40259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3998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Big</a:t>
            </a:r>
            <a:r>
              <a:rPr lang="en-US" altLang="zh-CN" sz="39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 Analytics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9B6A5C0A-D397-4416-B410-59D334DDD1BA}"/>
              </a:ext>
            </a:extLst>
          </p:cNvPr>
          <p:cNvSpPr txBox="1"/>
          <p:nvPr/>
        </p:nvSpPr>
        <p:spPr>
          <a:xfrm>
            <a:off x="546100" y="1587500"/>
            <a:ext cx="8356455" cy="196977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1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196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Examining</a:t>
            </a:r>
            <a:r>
              <a:rPr lang="en-US" altLang="zh-CN" sz="21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large</a:t>
            </a:r>
            <a:r>
              <a:rPr lang="en-US" altLang="zh-CN" sz="21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amount</a:t>
            </a:r>
            <a:r>
              <a:rPr lang="en-US" altLang="zh-CN" sz="21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of</a:t>
            </a:r>
            <a:r>
              <a:rPr lang="en-US" altLang="zh-CN" sz="21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data</a:t>
            </a:r>
          </a:p>
          <a:p>
            <a:pPr>
              <a:lnSpc>
                <a:spcPts val="25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Appropriate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information</a:t>
            </a:r>
          </a:p>
          <a:p>
            <a:pPr>
              <a:lnSpc>
                <a:spcPts val="2500"/>
              </a:lnSpc>
            </a:pPr>
            <a:r>
              <a:rPr lang="en-US" altLang="zh-CN" sz="21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196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Identification</a:t>
            </a:r>
            <a:r>
              <a:rPr lang="en-US" altLang="zh-CN" sz="21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of</a:t>
            </a:r>
            <a:r>
              <a:rPr lang="en-US" altLang="zh-CN" sz="21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hidden</a:t>
            </a:r>
            <a:r>
              <a:rPr lang="en-US" altLang="zh-CN" sz="21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patterns,</a:t>
            </a:r>
            <a:r>
              <a:rPr lang="en-US" altLang="zh-CN" sz="21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unknown</a:t>
            </a:r>
            <a:r>
              <a:rPr lang="en-US" altLang="zh-CN" sz="21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correlations</a:t>
            </a:r>
          </a:p>
          <a:p>
            <a:pPr>
              <a:lnSpc>
                <a:spcPts val="2500"/>
              </a:lnSpc>
            </a:pPr>
            <a:r>
              <a:rPr lang="en-US" altLang="zh-CN" sz="21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196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Competitive</a:t>
            </a:r>
            <a:r>
              <a:rPr lang="en-US" altLang="zh-CN" sz="21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advantage</a:t>
            </a:r>
          </a:p>
          <a:p>
            <a:pPr>
              <a:lnSpc>
                <a:spcPts val="2500"/>
              </a:lnSpc>
            </a:pPr>
            <a:r>
              <a:rPr lang="en-US" altLang="zh-CN" sz="21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196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Better</a:t>
            </a:r>
            <a:r>
              <a:rPr lang="en-US" altLang="zh-CN" sz="21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business</a:t>
            </a:r>
            <a:r>
              <a:rPr lang="en-US" altLang="zh-CN" sz="21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decisions:</a:t>
            </a:r>
            <a:r>
              <a:rPr lang="en-US" altLang="zh-CN" sz="21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strategic</a:t>
            </a:r>
            <a:r>
              <a:rPr lang="en-US" altLang="zh-CN" sz="21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and</a:t>
            </a:r>
            <a:r>
              <a:rPr lang="en-US" altLang="zh-CN" sz="21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operational</a:t>
            </a:r>
          </a:p>
          <a:p>
            <a:pPr>
              <a:lnSpc>
                <a:spcPts val="2500"/>
              </a:lnSpc>
            </a:pPr>
            <a:r>
              <a:rPr lang="en-US" altLang="zh-CN" sz="21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196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Effective</a:t>
            </a:r>
            <a:r>
              <a:rPr lang="en-US" altLang="zh-CN" sz="21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marketing,</a:t>
            </a:r>
            <a:r>
              <a:rPr lang="en-US" altLang="zh-CN" sz="2196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customer</a:t>
            </a:r>
            <a:r>
              <a:rPr lang="en-US" altLang="zh-CN" sz="21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satisfaction,</a:t>
            </a:r>
            <a:r>
              <a:rPr lang="en-US" altLang="zh-CN" sz="21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increased revenue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2AC4E19C-D1AD-4ABA-B7B2-820A47C98096}"/>
              </a:ext>
            </a:extLst>
          </p:cNvPr>
          <p:cNvSpPr txBox="1"/>
          <p:nvPr/>
        </p:nvSpPr>
        <p:spPr>
          <a:xfrm>
            <a:off x="546100" y="2260600"/>
            <a:ext cx="65" cy="3667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endParaRPr lang="en-US" altLang="zh-CN" sz="2198" dirty="0">
              <a:solidFill>
                <a:srgbClr val="000000"/>
              </a:solidFill>
              <a:latin typeface="Trebuchet MS" pitchFamily="18" charset="0"/>
              <a:cs typeface="Trebuchet MS" pitchFamily="18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3C25F92D-B202-4789-94D3-0D22B5BA086E}"/>
              </a:ext>
            </a:extLst>
          </p:cNvPr>
          <p:cNvSpPr txBox="1"/>
          <p:nvPr/>
        </p:nvSpPr>
        <p:spPr>
          <a:xfrm>
            <a:off x="546100" y="2933700"/>
            <a:ext cx="65" cy="3667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endParaRPr lang="en-US" altLang="zh-CN" sz="2196" dirty="0">
              <a:solidFill>
                <a:srgbClr val="000000"/>
              </a:solidFill>
              <a:latin typeface="Trebuchet MS" pitchFamily="18" charset="0"/>
              <a:cs typeface="Trebuchet MS" pitchFamily="18" charset="0"/>
            </a:endParaRP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6E8BB08E-7A83-45DA-B9C8-B801CEDF8A19}"/>
              </a:ext>
            </a:extLst>
          </p:cNvPr>
          <p:cNvSpPr txBox="1"/>
          <p:nvPr/>
        </p:nvSpPr>
        <p:spPr>
          <a:xfrm>
            <a:off x="546100" y="3606800"/>
            <a:ext cx="65" cy="3667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endParaRPr lang="en-US" altLang="zh-CN" sz="2196" dirty="0">
              <a:solidFill>
                <a:srgbClr val="000000"/>
              </a:solidFill>
              <a:latin typeface="Trebuchet MS" pitchFamily="18" charset="0"/>
              <a:cs typeface="Trebuchet MS" pitchFamily="18" charset="0"/>
            </a:endParaRP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36287C45-59BD-4B2F-A938-7F2A277443D5}"/>
              </a:ext>
            </a:extLst>
          </p:cNvPr>
          <p:cNvSpPr txBox="1"/>
          <p:nvPr/>
        </p:nvSpPr>
        <p:spPr>
          <a:xfrm>
            <a:off x="546100" y="4279900"/>
            <a:ext cx="65" cy="3667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endParaRPr lang="en-US" altLang="zh-CN" sz="2196" dirty="0">
              <a:solidFill>
                <a:srgbClr val="000000"/>
              </a:solidFill>
              <a:latin typeface="Trebuchet MS" pitchFamily="18" charset="0"/>
              <a:cs typeface="Trebuchet MS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4000 w 9144000"/>
              <a:gd name="connsiteY1" fmla="*/ 0 h 6845300"/>
              <a:gd name="connsiteX2" fmla="*/ 9144000 w 9144000"/>
              <a:gd name="connsiteY2" fmla="*/ 6845300 h 6845300"/>
              <a:gd name="connsiteX3" fmla="*/ 0 w 9144000"/>
              <a:gd name="connsiteY3" fmla="*/ 6845300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4000" y="0"/>
                </a:lnTo>
                <a:lnTo>
                  <a:pt x="9144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508121" y="498348"/>
            <a:ext cx="1612391" cy="41147"/>
          </a:xfrm>
          <a:custGeom>
            <a:avLst/>
            <a:gdLst>
              <a:gd name="connsiteX0" fmla="*/ 0 w 1612391"/>
              <a:gd name="connsiteY0" fmla="*/ 20573 h 41147"/>
              <a:gd name="connsiteX1" fmla="*/ 1612391 w 1612391"/>
              <a:gd name="connsiteY1" fmla="*/ 20573 h 411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12391" h="41147">
                <a:moveTo>
                  <a:pt x="0" y="20573"/>
                </a:moveTo>
                <a:lnTo>
                  <a:pt x="1612391" y="2057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06800" y="127000"/>
            <a:ext cx="1498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Content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50900" y="711200"/>
            <a:ext cx="19939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1.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Introduction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50900" y="1155700"/>
            <a:ext cx="24765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2.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What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Big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50900" y="1600200"/>
            <a:ext cx="3556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3.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Characteristic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Big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50900" y="2044700"/>
            <a:ext cx="58420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4.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Storing,selecting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processing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Big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5.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Why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Big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iragino Sans" pitchFamily="18" charset="0"/>
                <a:cs typeface="Hiragino Sans" pitchFamily="18" charset="0"/>
              </a:rPr>
              <a:t>Data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50900" y="2921000"/>
            <a:ext cx="26797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6.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How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Different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7.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Big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.Apple SD Gothic NeoI" pitchFamily="18" charset="0"/>
                <a:cs typeface=".Apple SD Gothic NeoI" pitchFamily="18" charset="0"/>
              </a:rPr>
              <a:t>sources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50900" y="3822700"/>
            <a:ext cx="32639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8.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Tools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used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in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Big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9.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Application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Big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10.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Geneva" pitchFamily="18" charset="0"/>
                <a:cs typeface="Geneva" pitchFamily="18" charset="0"/>
              </a:rPr>
              <a:t>Risks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TSong" pitchFamily="18" charset="0"/>
                <a:cs typeface="STSong" pitchFamily="18" charset="0"/>
              </a:rPr>
              <a:t>of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Big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Data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50900" y="5105400"/>
            <a:ext cx="2870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11.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Benefits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Big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850900" y="5562600"/>
            <a:ext cx="37211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12.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How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Big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Impact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IT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13.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Future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Big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4000 w 9144000"/>
              <a:gd name="connsiteY1" fmla="*/ 0 h 6845300"/>
              <a:gd name="connsiteX2" fmla="*/ 9144000 w 9144000"/>
              <a:gd name="connsiteY2" fmla="*/ 6845300 h 6845300"/>
              <a:gd name="connsiteX3" fmla="*/ 0 w 9144000"/>
              <a:gd name="connsiteY3" fmla="*/ 6845300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4000" y="0"/>
                </a:lnTo>
                <a:lnTo>
                  <a:pt x="9144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8900" y="1282700"/>
            <a:ext cx="50800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Where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processing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is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hosted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?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46100" y="1841500"/>
            <a:ext cx="5905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Distributed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Servers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/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Cloud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(e.g.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Amazon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EC2)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8900" y="2311400"/>
            <a:ext cx="39751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Where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is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stored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?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2870200"/>
            <a:ext cx="4800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Distributed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Storage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(e.g.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Amazon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S3)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" y="3340100"/>
            <a:ext cx="59436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What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is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the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programming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model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?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3886200"/>
            <a:ext cx="5295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–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Distributed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Processing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(e.g.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STSong" pitchFamily="18" charset="0"/>
                <a:cs typeface="STSong" pitchFamily="18" charset="0"/>
              </a:rPr>
              <a:t>MapReduce)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8900" y="4356100"/>
            <a:ext cx="54229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How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is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stored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&amp;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indexed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?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4914900"/>
            <a:ext cx="7467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High-performance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schema-free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databases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(e.g.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MongoDB)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8900" y="5384800"/>
            <a:ext cx="71247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What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operations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are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performed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on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data?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46100" y="5943600"/>
            <a:ext cx="4038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Analytic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/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Semantic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Processing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260600" y="12700"/>
            <a:ext cx="46101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3996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altLang="zh-CN" sz="3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6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 tools used in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594100" y="622300"/>
            <a:ext cx="19431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3998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Big-Data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3700" y="876300"/>
            <a:ext cx="1866900" cy="12827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1000" y="2171700"/>
            <a:ext cx="1879600" cy="12827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51000" y="3505200"/>
            <a:ext cx="1917700" cy="12827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14500" y="4851400"/>
            <a:ext cx="1816100" cy="11938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15100" y="647700"/>
            <a:ext cx="1892300" cy="12954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15100" y="2070100"/>
            <a:ext cx="1828800" cy="12446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15100" y="3454400"/>
            <a:ext cx="1803400" cy="12192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515100" y="4762500"/>
            <a:ext cx="1816100" cy="1295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" y="-38100"/>
            <a:ext cx="76454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3396" dirty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</a:t>
            </a:r>
            <a:r>
              <a:rPr lang="en-US" altLang="zh-CN" sz="3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6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US" altLang="zh-CN" sz="3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6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 Big Data analytics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1600" y="1193800"/>
            <a:ext cx="1485900" cy="441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8100" algn="l"/>
                <a:tab pos="177800" algn="l"/>
                <a:tab pos="190500" algn="l"/>
                <a:tab pos="304800" algn="l"/>
                <a:tab pos="330200" algn="l"/>
              </a:tabLst>
            </a:pPr>
            <a:r>
              <a:rPr lang="en-US" altLang="zh-CN" dirty="0"/>
              <a:t>					</a:t>
            </a:r>
            <a:r>
              <a:rPr lang="en-US" altLang="zh-CN" sz="1800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Smarter</a:t>
            </a:r>
          </a:p>
          <a:p>
            <a:pPr>
              <a:lnSpc>
                <a:spcPts val="1800"/>
              </a:lnSpc>
              <a:tabLst>
                <a:tab pos="38100" algn="l"/>
                <a:tab pos="177800" algn="l"/>
                <a:tab pos="190500" algn="l"/>
                <a:tab pos="304800" algn="l"/>
                <a:tab pos="330200" algn="l"/>
              </a:tabLst>
            </a:pPr>
            <a:r>
              <a:rPr lang="en-US" altLang="zh-CN" dirty="0"/>
              <a:t>			</a:t>
            </a:r>
            <a:r>
              <a:rPr lang="en-US" altLang="zh-CN" sz="1800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Healthcare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500"/>
              </a:lnSpc>
              <a:tabLst>
                <a:tab pos="38100" algn="l"/>
                <a:tab pos="177800" algn="l"/>
                <a:tab pos="190500" algn="l"/>
                <a:tab pos="304800" algn="l"/>
                <a:tab pos="330200" algn="l"/>
              </a:tabLst>
            </a:pPr>
            <a:r>
              <a:rPr lang="en-US" altLang="zh-CN" dirty="0"/>
              <a:t>		</a:t>
            </a:r>
            <a:r>
              <a:rPr lang="en-US" altLang="zh-CN" sz="1800" b="1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Homeland</a:t>
            </a:r>
          </a:p>
          <a:p>
            <a:pPr>
              <a:lnSpc>
                <a:spcPts val="1800"/>
              </a:lnSpc>
              <a:tabLst>
                <a:tab pos="38100" algn="l"/>
                <a:tab pos="177800" algn="l"/>
                <a:tab pos="190500" algn="l"/>
                <a:tab pos="304800" algn="l"/>
                <a:tab pos="330200" algn="l"/>
              </a:tabLst>
            </a:pPr>
            <a:r>
              <a:rPr lang="en-US" altLang="zh-CN" dirty="0"/>
              <a:t>				</a:t>
            </a:r>
            <a:r>
              <a:rPr lang="en-US" altLang="zh-CN" sz="1800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Security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>
                <a:tab pos="38100" algn="l"/>
                <a:tab pos="177800" algn="l"/>
                <a:tab pos="190500" algn="l"/>
                <a:tab pos="304800" algn="l"/>
                <a:tab pos="33020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Traffic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Control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>
                <a:tab pos="38100" algn="l"/>
                <a:tab pos="177800" algn="l"/>
                <a:tab pos="190500" algn="l"/>
                <a:tab pos="304800" algn="l"/>
                <a:tab pos="330200" algn="l"/>
              </a:tabLst>
            </a:pPr>
            <a:r>
              <a:rPr lang="en-US" altLang="zh-CN" dirty="0"/>
              <a:t>	</a:t>
            </a:r>
            <a:r>
              <a:rPr lang="en-US" altLang="zh-CN" sz="1800" b="1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Manufacturing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800600" y="1282700"/>
            <a:ext cx="1409700" cy="439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431800" algn="l"/>
                <a:tab pos="457200" algn="l"/>
                <a:tab pos="533400" algn="l"/>
                <a:tab pos="673100" algn="l"/>
                <a:tab pos="68580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Multi-channel</a:t>
            </a:r>
          </a:p>
          <a:p>
            <a:pPr>
              <a:lnSpc>
                <a:spcPts val="1800"/>
              </a:lnSpc>
              <a:tabLst>
                <a:tab pos="431800" algn="l"/>
                <a:tab pos="457200" algn="l"/>
                <a:tab pos="533400" algn="l"/>
                <a:tab pos="673100" algn="l"/>
                <a:tab pos="685800" algn="l"/>
              </a:tabLst>
            </a:pPr>
            <a:r>
              <a:rPr lang="en-US" altLang="zh-CN" dirty="0"/>
              <a:t>	</a:t>
            </a:r>
            <a:r>
              <a:rPr lang="en-US" altLang="zh-CN" sz="1800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sales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>
                <a:tab pos="431800" algn="l"/>
                <a:tab pos="457200" algn="l"/>
                <a:tab pos="533400" algn="l"/>
                <a:tab pos="673100" algn="l"/>
                <a:tab pos="685800" algn="l"/>
              </a:tabLst>
            </a:pPr>
            <a:r>
              <a:rPr lang="en-US" altLang="zh-CN" dirty="0"/>
              <a:t>		</a:t>
            </a:r>
            <a:r>
              <a:rPr lang="en-US" altLang="zh-CN" sz="1800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Telecom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>
                <a:tab pos="431800" algn="l"/>
                <a:tab pos="457200" algn="l"/>
                <a:tab pos="533400" algn="l"/>
                <a:tab pos="673100" algn="l"/>
                <a:tab pos="685800" algn="l"/>
              </a:tabLst>
            </a:pPr>
            <a:r>
              <a:rPr lang="en-US" altLang="zh-CN" dirty="0"/>
              <a:t>			</a:t>
            </a:r>
            <a:r>
              <a:rPr lang="en-US" altLang="zh-CN" sz="1800" b="1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Trading</a:t>
            </a:r>
          </a:p>
          <a:p>
            <a:pPr>
              <a:lnSpc>
                <a:spcPts val="1800"/>
              </a:lnSpc>
              <a:tabLst>
                <a:tab pos="431800" algn="l"/>
                <a:tab pos="457200" algn="l"/>
                <a:tab pos="533400" algn="l"/>
                <a:tab pos="673100" algn="l"/>
                <a:tab pos="685800" algn="l"/>
              </a:tabLst>
            </a:pPr>
            <a:r>
              <a:rPr lang="en-US" altLang="zh-CN" dirty="0"/>
              <a:t>		</a:t>
            </a:r>
            <a:r>
              <a:rPr lang="en-US" altLang="zh-CN" sz="1802" b="1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Analytics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>
                <a:tab pos="431800" algn="l"/>
                <a:tab pos="457200" algn="l"/>
                <a:tab pos="533400" algn="l"/>
                <a:tab pos="673100" algn="l"/>
                <a:tab pos="685800" algn="l"/>
              </a:tabLst>
            </a:pPr>
            <a:r>
              <a:rPr lang="en-US" altLang="zh-CN" dirty="0"/>
              <a:t>					</a:t>
            </a:r>
            <a:r>
              <a:rPr lang="en-US" altLang="zh-CN" sz="1800" b="1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Search</a:t>
            </a:r>
          </a:p>
          <a:p>
            <a:pPr>
              <a:lnSpc>
                <a:spcPts val="1800"/>
              </a:lnSpc>
              <a:tabLst>
                <a:tab pos="431800" algn="l"/>
                <a:tab pos="457200" algn="l"/>
                <a:tab pos="533400" algn="l"/>
                <a:tab pos="673100" algn="l"/>
                <a:tab pos="685800" algn="l"/>
              </a:tabLst>
            </a:pPr>
            <a:r>
              <a:rPr lang="en-US" altLang="zh-CN" dirty="0"/>
              <a:t>				</a:t>
            </a:r>
            <a:r>
              <a:rPr lang="en-US" altLang="zh-CN" sz="1802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Quality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4000 w 9144000"/>
              <a:gd name="connsiteY1" fmla="*/ 0 h 6845300"/>
              <a:gd name="connsiteX2" fmla="*/ 9144000 w 9144000"/>
              <a:gd name="connsiteY2" fmla="*/ 6845300 h 6845300"/>
              <a:gd name="connsiteX3" fmla="*/ 0 w 9144000"/>
              <a:gd name="connsiteY3" fmla="*/ 6845300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4000" y="0"/>
                </a:lnTo>
                <a:lnTo>
                  <a:pt x="9144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2730500"/>
            <a:ext cx="3606800" cy="3606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5100" y="736600"/>
            <a:ext cx="7581900" cy="527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>
                <a:tab pos="419100" algn="l"/>
                <a:tab pos="457200" algn="l"/>
                <a:tab pos="2324100" algn="l"/>
              </a:tabLst>
            </a:pPr>
            <a:r>
              <a:rPr lang="en-US" altLang="zh-CN" dirty="0"/>
              <a:t>			</a:t>
            </a:r>
            <a:r>
              <a:rPr lang="en-US" altLang="zh-CN" sz="4406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Risks of Big Data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419100" algn="l"/>
                <a:tab pos="457200" algn="l"/>
                <a:tab pos="2324100" algn="l"/>
              </a:tabLst>
            </a:pPr>
            <a:r>
              <a:rPr lang="en-US" altLang="zh-CN" sz="30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Will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be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so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overwhelmed</a:t>
            </a:r>
          </a:p>
          <a:p>
            <a:pPr>
              <a:lnSpc>
                <a:spcPts val="3100"/>
              </a:lnSpc>
              <a:tabLst>
                <a:tab pos="419100" algn="l"/>
                <a:tab pos="457200" algn="l"/>
                <a:tab pos="2324100" algn="l"/>
              </a:tabLst>
            </a:pPr>
            <a:r>
              <a:rPr lang="en-US" altLang="zh-CN" dirty="0"/>
              <a:t>		</a:t>
            </a:r>
            <a:r>
              <a:rPr lang="en-US" altLang="zh-CN" sz="26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60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Need</a:t>
            </a:r>
            <a:r>
              <a:rPr lang="en-US" altLang="zh-CN" sz="26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the</a:t>
            </a:r>
            <a:r>
              <a:rPr lang="en-US" altLang="zh-CN" sz="26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right</a:t>
            </a:r>
            <a:r>
              <a:rPr lang="en-US" altLang="zh-CN" sz="26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people</a:t>
            </a:r>
            <a:r>
              <a:rPr lang="en-US" altLang="zh-CN" sz="26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and</a:t>
            </a:r>
            <a:r>
              <a:rPr lang="en-US" altLang="zh-CN" sz="26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solve</a:t>
            </a:r>
            <a:r>
              <a:rPr lang="en-US" altLang="zh-CN" sz="26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the</a:t>
            </a:r>
            <a:r>
              <a:rPr lang="en-US" altLang="zh-CN" sz="26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right</a:t>
            </a:r>
            <a:r>
              <a:rPr lang="en-US" altLang="zh-CN" sz="26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problems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200"/>
              </a:lnSpc>
              <a:tabLst>
                <a:tab pos="419100" algn="l"/>
                <a:tab pos="457200" algn="l"/>
                <a:tab pos="2324100" algn="l"/>
              </a:tabLst>
            </a:pPr>
            <a:r>
              <a:rPr lang="en-US" altLang="zh-CN" sz="30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Costs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escalate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too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fast</a:t>
            </a:r>
          </a:p>
          <a:p>
            <a:pPr>
              <a:lnSpc>
                <a:spcPts val="3100"/>
              </a:lnSpc>
              <a:tabLst>
                <a:tab pos="419100" algn="l"/>
                <a:tab pos="457200" algn="l"/>
                <a:tab pos="2324100" algn="l"/>
              </a:tabLst>
            </a:pPr>
            <a:r>
              <a:rPr lang="en-US" altLang="zh-CN" dirty="0"/>
              <a:t>		</a:t>
            </a:r>
            <a:r>
              <a:rPr lang="en-US" altLang="zh-CN" sz="26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Isn’t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necessary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to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capture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100%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>
                <a:tab pos="419100" algn="l"/>
                <a:tab pos="457200" algn="l"/>
                <a:tab pos="2324100" algn="l"/>
              </a:tabLst>
            </a:pPr>
            <a:r>
              <a:rPr lang="en-US" altLang="zh-CN" sz="30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Many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sources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of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big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</a:p>
          <a:p>
            <a:pPr>
              <a:lnSpc>
                <a:spcPts val="3600"/>
              </a:lnSpc>
              <a:tabLst>
                <a:tab pos="419100" algn="l"/>
                <a:tab pos="457200" algn="l"/>
                <a:tab pos="2324100" algn="l"/>
              </a:tabLst>
            </a:pPr>
            <a:r>
              <a:rPr lang="en-US" altLang="zh-CN" dirty="0"/>
              <a:t>	</a:t>
            </a:r>
            <a:r>
              <a:rPr lang="en-US" altLang="zh-CN" sz="30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is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privacy</a:t>
            </a:r>
          </a:p>
          <a:p>
            <a:pPr>
              <a:lnSpc>
                <a:spcPts val="3100"/>
              </a:lnSpc>
              <a:tabLst>
                <a:tab pos="419100" algn="l"/>
                <a:tab pos="457200" algn="l"/>
                <a:tab pos="2324100" algn="l"/>
              </a:tabLst>
            </a:pPr>
            <a:r>
              <a:rPr lang="en-US" altLang="zh-CN" dirty="0"/>
              <a:t>		</a:t>
            </a:r>
            <a:r>
              <a:rPr lang="en-US" altLang="zh-CN" sz="26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self-regulation</a:t>
            </a:r>
          </a:p>
          <a:p>
            <a:pPr>
              <a:lnSpc>
                <a:spcPts val="3100"/>
              </a:lnSpc>
              <a:tabLst>
                <a:tab pos="419100" algn="l"/>
                <a:tab pos="457200" algn="l"/>
                <a:tab pos="2324100" algn="l"/>
              </a:tabLst>
            </a:pPr>
            <a:r>
              <a:rPr lang="en-US" altLang="zh-CN" dirty="0"/>
              <a:t>		</a:t>
            </a:r>
            <a:r>
              <a:rPr lang="en-US" altLang="zh-CN" sz="26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Legal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regulation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432800" y="64770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898989"/>
                </a:solidFill>
                <a:latin typeface="Arial Unicode MS" pitchFamily="18" charset="0"/>
                <a:cs typeface="Arial Unicode MS" pitchFamily="18" charset="0"/>
              </a:rPr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4000 w 9144000"/>
              <a:gd name="connsiteY1" fmla="*/ 0 h 6845300"/>
              <a:gd name="connsiteX2" fmla="*/ 9144000 w 9144000"/>
              <a:gd name="connsiteY2" fmla="*/ 6845300 h 6845300"/>
              <a:gd name="connsiteX3" fmla="*/ 0 w 9144000"/>
              <a:gd name="connsiteY3" fmla="*/ 6845300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4000" y="0"/>
                </a:lnTo>
                <a:lnTo>
                  <a:pt x="9144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35100" y="596900"/>
            <a:ext cx="62611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3998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Leading Technology Vendors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46100" y="2311400"/>
            <a:ext cx="3441700" cy="274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368300" algn="l"/>
              </a:tabLst>
            </a:pPr>
            <a:r>
              <a:rPr lang="en-US" altLang="zh-CN" dirty="0"/>
              <a:t>	</a:t>
            </a:r>
            <a:r>
              <a:rPr lang="en-US" altLang="zh-CN" sz="3206" b="1" i="1" u="sng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Example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i="1" u="sng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Vendors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200"/>
              </a:lnSpc>
              <a:tabLst>
                <a:tab pos="368300" algn="l"/>
              </a:tabLst>
            </a:pP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IBM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–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Netezza</a:t>
            </a:r>
          </a:p>
          <a:p>
            <a:pPr>
              <a:lnSpc>
                <a:spcPts val="4600"/>
              </a:lnSpc>
              <a:tabLst>
                <a:tab pos="368300" algn="l"/>
              </a:tabLst>
            </a:pP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EMC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–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Greenplum</a:t>
            </a:r>
          </a:p>
          <a:p>
            <a:pPr>
              <a:lnSpc>
                <a:spcPts val="4600"/>
              </a:lnSpc>
              <a:tabLst>
                <a:tab pos="368300" algn="l"/>
              </a:tabLst>
            </a:pP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204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Oracle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–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Exadata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965700" y="2349500"/>
            <a:ext cx="3873500" cy="284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3204" b="1" i="1" u="sng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Commonality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600"/>
              </a:lnSpc>
              <a:tabLst/>
            </a:pP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MPP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architectures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Commodity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Hardware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RDBMS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based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Full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SQL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compliance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4000 w 9144000"/>
              <a:gd name="connsiteY1" fmla="*/ 0 h 6845300"/>
              <a:gd name="connsiteX2" fmla="*/ 9144000 w 9144000"/>
              <a:gd name="connsiteY2" fmla="*/ 6845300 h 6845300"/>
              <a:gd name="connsiteX3" fmla="*/ 0 w 9144000"/>
              <a:gd name="connsiteY3" fmla="*/ 6845300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4000" y="0"/>
                </a:lnTo>
                <a:lnTo>
                  <a:pt x="9144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06500" y="571500"/>
            <a:ext cx="67183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en-US" altLang="zh-CN" sz="4406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 Big data impacts on IT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46100" y="1663700"/>
            <a:ext cx="68326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0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Big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is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troublesome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force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presenting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89000" y="2184400"/>
            <a:ext cx="75946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2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opportunities</a:t>
            </a:r>
            <a:r>
              <a:rPr lang="en-US" altLang="zh-CN" sz="3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dirty="0">
                <a:solidFill>
                  <a:srgbClr val="000000"/>
                </a:solidFill>
                <a:latin typeface="Hiragino Sans" pitchFamily="18" charset="0"/>
                <a:cs typeface="Hiragino Sans" pitchFamily="18" charset="0"/>
              </a:rPr>
              <a:t>with</a:t>
            </a:r>
            <a:r>
              <a:rPr lang="en-US" altLang="zh-CN" sz="3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challenges</a:t>
            </a:r>
            <a:r>
              <a:rPr lang="en-US" altLang="zh-CN" sz="3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3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IT</a:t>
            </a:r>
            <a:r>
              <a:rPr lang="en-US" altLang="zh-CN" sz="3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organizations.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3225800"/>
            <a:ext cx="8013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0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By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2015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4.4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million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IT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jobs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in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Big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Data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;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1.9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million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3733800"/>
            <a:ext cx="19431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is</a:t>
            </a:r>
            <a:r>
              <a:rPr lang="en-US" altLang="zh-CN" sz="3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in</a:t>
            </a:r>
            <a:r>
              <a:rPr lang="en-US" altLang="zh-CN" sz="3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US</a:t>
            </a:r>
            <a:r>
              <a:rPr lang="en-US" altLang="zh-CN" sz="3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itself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4229100"/>
            <a:ext cx="69596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0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India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will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require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minimum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of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1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lakh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89000" y="4775200"/>
            <a:ext cx="73152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scientists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in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the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next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couple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of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years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addition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3002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to</a:t>
            </a:r>
            <a:r>
              <a:rPr lang="en-US" altLang="zh-CN" sz="3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  <a:r>
              <a:rPr lang="en-US" altLang="zh-CN" sz="3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analysts</a:t>
            </a:r>
            <a:r>
              <a:rPr lang="en-US" altLang="zh-CN" sz="3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and</a:t>
            </a:r>
            <a:r>
              <a:rPr lang="en-US" altLang="zh-CN" sz="3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  <a:r>
              <a:rPr lang="en-US" altLang="zh-CN" sz="3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managers</a:t>
            </a:r>
            <a:r>
              <a:rPr lang="en-US" altLang="zh-CN" sz="3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to</a:t>
            </a:r>
            <a:r>
              <a:rPr lang="en-US" altLang="zh-CN" sz="3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support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30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the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Big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space.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4000 w 9144000"/>
              <a:gd name="connsiteY1" fmla="*/ 0 h 6845300"/>
              <a:gd name="connsiteX2" fmla="*/ 9144000 w 9144000"/>
              <a:gd name="connsiteY2" fmla="*/ 6845300 h 6845300"/>
              <a:gd name="connsiteX3" fmla="*/ 0 w 9144000"/>
              <a:gd name="connsiteY3" fmla="*/ 6845300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4000" y="0"/>
                </a:lnTo>
                <a:lnTo>
                  <a:pt x="9144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282700"/>
            <a:ext cx="4572000" cy="5499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333500" y="571500"/>
            <a:ext cx="64643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en-US" altLang="zh-CN" sz="4406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Potential Value of Big Data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2700" y="1663700"/>
            <a:ext cx="44704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$300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billion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potential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annual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55600" y="2146300"/>
            <a:ext cx="3403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value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to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US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health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care.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2700" y="3111500"/>
            <a:ext cx="45466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$600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billion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potential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annual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55600" y="3606800"/>
            <a:ext cx="41656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consumer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surplus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from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using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personal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location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2700" y="4991100"/>
            <a:ext cx="40259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60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%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potential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in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retailers’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55600" y="5473700"/>
            <a:ext cx="2692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operating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margins.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4000 w 9144000"/>
              <a:gd name="connsiteY1" fmla="*/ 0 h 6845300"/>
              <a:gd name="connsiteX2" fmla="*/ 9144000 w 9144000"/>
              <a:gd name="connsiteY2" fmla="*/ 6845300 h 6845300"/>
              <a:gd name="connsiteX3" fmla="*/ 0 w 9144000"/>
              <a:gd name="connsiteY3" fmla="*/ 6845300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4000" y="0"/>
                </a:lnTo>
                <a:lnTo>
                  <a:pt x="9144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81300" y="393700"/>
            <a:ext cx="35687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3998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India</a:t>
            </a:r>
            <a:r>
              <a:rPr lang="en-US" altLang="zh-CN" sz="39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39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Big Data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46100" y="1511300"/>
            <a:ext cx="32258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Gaining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attraction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46100" y="2197100"/>
            <a:ext cx="69469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8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Huge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market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opportunities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for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IT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services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65200" y="2552700"/>
            <a:ext cx="62357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(82.9%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of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revenues)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and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analytics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firms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(17.1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%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)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556000"/>
            <a:ext cx="78486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8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Current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market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size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is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$200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million.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By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2015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$1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63600" y="3898900"/>
            <a:ext cx="9906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billion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4584700"/>
            <a:ext cx="80010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The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opportunity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for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Indian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service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providers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lies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63600" y="4927600"/>
            <a:ext cx="5664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in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offering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services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around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Big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Data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63600" y="5283200"/>
            <a:ext cx="63627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798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implementation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and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analytics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for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global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multinationals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4000 w 9144000"/>
              <a:gd name="connsiteY1" fmla="*/ 0 h 6845300"/>
              <a:gd name="connsiteX2" fmla="*/ 9144000 w 9144000"/>
              <a:gd name="connsiteY2" fmla="*/ 6845300 h 6845300"/>
              <a:gd name="connsiteX3" fmla="*/ 0 w 9144000"/>
              <a:gd name="connsiteY3" fmla="*/ 6845300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4000" y="0"/>
                </a:lnTo>
                <a:lnTo>
                  <a:pt x="9144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00300" y="279400"/>
            <a:ext cx="43180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3996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Benefits</a:t>
            </a:r>
            <a:r>
              <a:rPr lang="en-US" altLang="zh-CN" sz="3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6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 Big Data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41300" y="1206500"/>
            <a:ext cx="70358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Real-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time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big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isn’t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just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process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for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storing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41300" y="1714500"/>
            <a:ext cx="78486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petabytes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or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exabytes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Geneva" pitchFamily="18" charset="0"/>
                <a:cs typeface="Geneva" pitchFamily="18" charset="0"/>
              </a:rPr>
              <a:t>of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warehouse,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’s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about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ability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make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better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decisions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and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take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meaningful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actions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right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time.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41300" y="3340100"/>
            <a:ext cx="83820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Fast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forward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present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and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technologies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like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Hadoop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41300" y="3835400"/>
            <a:ext cx="81026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8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give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.PingFang HK" pitchFamily="18" charset="0"/>
                <a:cs typeface=".PingFang HK" pitchFamily="18" charset="0"/>
              </a:rPr>
              <a:t>you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the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scale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and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flexibility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to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store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before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you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know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how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you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are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going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.PingFang HK" pitchFamily="18" charset="0"/>
                <a:cs typeface=".PingFang HK" pitchFamily="18" charset="0"/>
              </a:rPr>
              <a:t>to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process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it.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41300" y="5054600"/>
            <a:ext cx="83947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Technologies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.PingFang HK" pitchFamily="18" charset="0"/>
                <a:cs typeface=".PingFang HK" pitchFamily="18" charset="0"/>
              </a:rPr>
              <a:t>such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.PingFang HK" pitchFamily="18" charset="0"/>
                <a:cs typeface=".PingFang HK" pitchFamily="18" charset="0"/>
              </a:rPr>
              <a:t>as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MapReduce,Hive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and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Impala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enable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41300" y="5549900"/>
            <a:ext cx="80518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you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to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run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queries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without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changing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structures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underneath.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4000 w 9144000"/>
              <a:gd name="connsiteY1" fmla="*/ 0 h 6845300"/>
              <a:gd name="connsiteX2" fmla="*/ 9144000 w 9144000"/>
              <a:gd name="connsiteY2" fmla="*/ 6845300 h 6845300"/>
              <a:gd name="connsiteX3" fmla="*/ 0 w 9144000"/>
              <a:gd name="connsiteY3" fmla="*/ 6845300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4000" y="0"/>
                </a:lnTo>
                <a:lnTo>
                  <a:pt x="9144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184400" y="431800"/>
            <a:ext cx="47625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en-US" altLang="zh-CN" sz="4406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Benefits</a:t>
            </a:r>
            <a:r>
              <a:rPr lang="en-US" altLang="zh-CN" sz="44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6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 Big Data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46100" y="1600200"/>
            <a:ext cx="77978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4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Our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newest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research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finds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that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organizations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are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using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big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89000" y="1955800"/>
            <a:ext cx="75819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data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to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target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customer-centric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outcomes,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tap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into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internal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4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</a:t>
            </a:r>
            <a:r>
              <a:rPr lang="en-US" altLang="zh-CN" sz="24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and</a:t>
            </a:r>
            <a:r>
              <a:rPr lang="en-US" altLang="zh-CN" sz="24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8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build</a:t>
            </a:r>
            <a:r>
              <a:rPr lang="en-US" altLang="zh-CN" sz="24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</a:t>
            </a:r>
            <a:r>
              <a:rPr lang="en-US" altLang="zh-CN" sz="24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better</a:t>
            </a:r>
            <a:r>
              <a:rPr lang="en-US" altLang="zh-CN" sz="24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8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information</a:t>
            </a:r>
            <a:r>
              <a:rPr lang="en-US" altLang="zh-CN" sz="24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ecosystem.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2971800"/>
            <a:ext cx="73152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4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Big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is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Geneva" pitchFamily="18" charset="0"/>
                <a:cs typeface="Geneva" pitchFamily="18" charset="0"/>
              </a:rPr>
              <a:t>already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important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part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of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the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$64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billion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3314700"/>
            <a:ext cx="4546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database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and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analytics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market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4038600"/>
            <a:ext cx="68834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4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It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offers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commercial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opportunities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of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a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comparable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25500" y="4457700"/>
            <a:ext cx="5791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scale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to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enterprise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software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in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the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late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1980s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5181600"/>
            <a:ext cx="77851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4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And</a:t>
            </a:r>
            <a:r>
              <a:rPr lang="en-US" altLang="zh-CN" sz="24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8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the</a:t>
            </a:r>
            <a:r>
              <a:rPr lang="en-US" altLang="zh-CN" sz="24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8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Internet</a:t>
            </a:r>
            <a:r>
              <a:rPr lang="en-US" altLang="zh-CN" sz="24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8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boom</a:t>
            </a:r>
            <a:r>
              <a:rPr lang="en-US" altLang="zh-CN" sz="24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8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of</a:t>
            </a:r>
            <a:r>
              <a:rPr lang="en-US" altLang="zh-CN" sz="24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8" dirty="0">
                <a:solidFill>
                  <a:srgbClr val="000000"/>
                </a:solidFill>
                <a:latin typeface=".PingFang HK" pitchFamily="18" charset="0"/>
                <a:cs typeface=".PingFang HK" pitchFamily="18" charset="0"/>
              </a:rPr>
              <a:t>the</a:t>
            </a:r>
            <a:r>
              <a:rPr lang="en-US" altLang="zh-CN" sz="24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8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1990s,</a:t>
            </a:r>
            <a:r>
              <a:rPr lang="en-US" altLang="zh-CN" sz="24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8" dirty="0">
                <a:solidFill>
                  <a:srgbClr val="000000"/>
                </a:solidFill>
                <a:latin typeface=".PingFang HK" pitchFamily="18" charset="0"/>
                <a:cs typeface=".PingFang HK" pitchFamily="18" charset="0"/>
              </a:rPr>
              <a:t>and</a:t>
            </a:r>
            <a:r>
              <a:rPr lang="en-US" altLang="zh-CN" sz="24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8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the</a:t>
            </a:r>
            <a:r>
              <a:rPr lang="en-US" altLang="zh-CN" sz="24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8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social</a:t>
            </a:r>
            <a:r>
              <a:rPr lang="en-US" altLang="zh-CN" sz="24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8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media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89000" y="5524500"/>
            <a:ext cx="2413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explosion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of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today.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4000 w 9144000"/>
              <a:gd name="connsiteY1" fmla="*/ 0 h 6845300"/>
              <a:gd name="connsiteX2" fmla="*/ 9144000 w 9144000"/>
              <a:gd name="connsiteY2" fmla="*/ 6845300 h 6845300"/>
              <a:gd name="connsiteX3" fmla="*/ 0 w 9144000"/>
              <a:gd name="connsiteY3" fmla="*/ 6845300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4000" y="0"/>
                </a:lnTo>
                <a:lnTo>
                  <a:pt x="9144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74900" y="241300"/>
            <a:ext cx="41910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3996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Future</a:t>
            </a:r>
            <a:r>
              <a:rPr lang="en-US" altLang="zh-CN" sz="399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996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 Big Data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46100" y="977900"/>
            <a:ext cx="72390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$15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billion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on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software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firms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only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specializing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in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89000" y="1460500"/>
            <a:ext cx="4686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management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and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analytics.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17700"/>
            <a:ext cx="74041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This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industry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on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its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own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worth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more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than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$100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2425700"/>
            <a:ext cx="72009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billion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and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growing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almost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10%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year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which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is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roughly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twice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fast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software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business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whole.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3708400"/>
            <a:ext cx="70739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In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February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2012,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the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open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source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analyst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firm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89000" y="4216400"/>
            <a:ext cx="73025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Wikibon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released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first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market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forecast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for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Big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,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listing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$5.1B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revenue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in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2012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with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growth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to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$53.4B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2017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5499100"/>
            <a:ext cx="75057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The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McKinsey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Global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Institute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estimates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that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89000" y="5994400"/>
            <a:ext cx="72390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volume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growing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40%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per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year,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and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will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grow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44x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between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2009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and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2020.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4000 w 9144000"/>
              <a:gd name="connsiteY1" fmla="*/ 0 h 6845300"/>
              <a:gd name="connsiteX2" fmla="*/ 9144000 w 9144000"/>
              <a:gd name="connsiteY2" fmla="*/ 6845300 h 6845300"/>
              <a:gd name="connsiteX3" fmla="*/ 0 w 9144000"/>
              <a:gd name="connsiteY3" fmla="*/ 6845300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4000" y="0"/>
                </a:lnTo>
                <a:lnTo>
                  <a:pt x="9144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187700" y="393700"/>
            <a:ext cx="27559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3998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27100" y="1447800"/>
            <a:ext cx="66421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4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Big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may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well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be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the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Next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Big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Thing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in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the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IT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270000" y="1790700"/>
            <a:ext cx="812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world.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514600"/>
            <a:ext cx="74041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4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Big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burst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upon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the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scene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in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the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first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decade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of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the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270000" y="2857500"/>
            <a:ext cx="1651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21st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century.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27100" y="3581400"/>
            <a:ext cx="71247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4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24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first</a:t>
            </a:r>
            <a:r>
              <a:rPr lang="en-US" altLang="zh-CN" sz="24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8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organizations</a:t>
            </a:r>
            <a:r>
              <a:rPr lang="en-US" altLang="zh-CN" sz="24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24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embrace</a:t>
            </a:r>
            <a:r>
              <a:rPr lang="en-US" altLang="zh-CN" sz="24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it</a:t>
            </a:r>
            <a:r>
              <a:rPr lang="en-US" altLang="zh-CN" sz="24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were</a:t>
            </a:r>
            <a:r>
              <a:rPr lang="en-US" altLang="zh-CN" sz="24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online</a:t>
            </a:r>
            <a:r>
              <a:rPr lang="en-US" altLang="zh-CN" sz="24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and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270000" y="3949700"/>
            <a:ext cx="66294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startup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firms.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Firms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like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Google,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eBay,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LinkedIn,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and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Facebook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were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built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around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big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from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the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beginning.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27100" y="5257800"/>
            <a:ext cx="72517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4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Like</a:t>
            </a:r>
            <a:r>
              <a:rPr lang="en-US" altLang="zh-CN" sz="24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8" dirty="0">
                <a:solidFill>
                  <a:srgbClr val="000000"/>
                </a:solidFill>
                <a:latin typeface="Hiragino Sans" pitchFamily="18" charset="0"/>
                <a:cs typeface="Hiragino Sans" pitchFamily="18" charset="0"/>
              </a:rPr>
              <a:t>many</a:t>
            </a:r>
            <a:r>
              <a:rPr lang="en-US" altLang="zh-CN" sz="24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new</a:t>
            </a:r>
            <a:r>
              <a:rPr lang="en-US" altLang="zh-CN" sz="24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information</a:t>
            </a:r>
            <a:r>
              <a:rPr lang="en-US" altLang="zh-CN" sz="24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8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technologies,</a:t>
            </a:r>
            <a:r>
              <a:rPr lang="en-US" altLang="zh-CN" sz="24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big</a:t>
            </a:r>
            <a:r>
              <a:rPr lang="en-US" altLang="zh-CN" sz="24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  <a:r>
              <a:rPr lang="en-US" altLang="zh-CN" sz="24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can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270000" y="5613400"/>
            <a:ext cx="62992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bring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about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dramatic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cost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reductions,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substantial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4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improvements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time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required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perform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270000" y="6210300"/>
            <a:ext cx="6934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computing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task,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or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new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product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and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service</a:t>
            </a:r>
            <a:r>
              <a:rPr lang="en-US" altLang="zh-CN" sz="24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offerings.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4000 w 9144000"/>
              <a:gd name="connsiteY1" fmla="*/ 0 h 6845300"/>
              <a:gd name="connsiteX2" fmla="*/ 9144000 w 9144000"/>
              <a:gd name="connsiteY2" fmla="*/ 6845300 h 6845300"/>
              <a:gd name="connsiteX3" fmla="*/ 0 w 9144000"/>
              <a:gd name="connsiteY3" fmla="*/ 6845300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4000" y="0"/>
                </a:lnTo>
                <a:lnTo>
                  <a:pt x="9144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90900" y="596900"/>
            <a:ext cx="23495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3998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46100" y="1689100"/>
            <a:ext cx="37973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4" u="sng" dirty="0">
                <a:solidFill>
                  <a:srgbClr val="0000FF"/>
                </a:solidFill>
                <a:latin typeface="Arial Unicode MS" pitchFamily="18" charset="0"/>
                <a:cs typeface="Arial Unicode MS" pitchFamily="18" charset="0"/>
                <a:hlinkClick r:id="rId2"/>
              </a:rPr>
              <a:t>www.Slideshare.com</a:t>
            </a:r>
          </a:p>
          <a:p>
            <a:pPr>
              <a:lnSpc>
                <a:spcPts val="4600"/>
              </a:lnSpc>
              <a:tabLst/>
            </a:pP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6" u="sng" dirty="0">
                <a:solidFill>
                  <a:srgbClr val="0000FF"/>
                </a:solidFill>
                <a:latin typeface="Arial Unicode MS" pitchFamily="18" charset="0"/>
                <a:cs typeface="Arial Unicode MS" pitchFamily="18" charset="0"/>
                <a:hlinkClick r:id="rId3"/>
              </a:rPr>
              <a:t>www.wikipedia.com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46100" y="2857500"/>
            <a:ext cx="51816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4" u="sng" dirty="0">
                <a:solidFill>
                  <a:srgbClr val="0000FF"/>
                </a:solidFill>
                <a:latin typeface="Heiti SC" pitchFamily="18" charset="0"/>
                <a:cs typeface="Heiti SC" pitchFamily="18" charset="0"/>
                <a:hlinkClick r:id="rId4"/>
              </a:rPr>
              <a:t>www.computereducation.org</a:t>
            </a:r>
          </a:p>
          <a:p>
            <a:pPr>
              <a:lnSpc>
                <a:spcPts val="46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Books-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4013200"/>
            <a:ext cx="66421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Big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Data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by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u="sng" dirty="0">
                <a:solidFill>
                  <a:srgbClr val="0000FF"/>
                </a:solidFill>
                <a:latin typeface="Arial" pitchFamily="18" charset="0"/>
                <a:cs typeface="Arial" pitchFamily="18" charset="0"/>
                <a:hlinkClick r:id="rId5"/>
              </a:rPr>
              <a:t>Viktor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u="sng" dirty="0">
                <a:solidFill>
                  <a:srgbClr val="0000FF"/>
                </a:solidFill>
                <a:latin typeface="Arial Unicode MS" pitchFamily="18" charset="0"/>
                <a:cs typeface="Arial Unicode MS" pitchFamily="18" charset="0"/>
                <a:hlinkClick r:id="rId5"/>
              </a:rPr>
              <a:t>Mayer-Schonberger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4000 w 9144000"/>
              <a:gd name="connsiteY1" fmla="*/ 0 h 6845300"/>
              <a:gd name="connsiteX2" fmla="*/ 9144000 w 9144000"/>
              <a:gd name="connsiteY2" fmla="*/ 6845300 h 6845300"/>
              <a:gd name="connsiteX3" fmla="*/ 0 w 9144000"/>
              <a:gd name="connsiteY3" fmla="*/ 6845300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4000" y="0"/>
                </a:lnTo>
                <a:lnTo>
                  <a:pt x="9144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27400" y="2641600"/>
            <a:ext cx="24638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4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Thank</a:t>
            </a:r>
            <a:r>
              <a:rPr lang="en-US" altLang="zh-CN" sz="44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You.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31171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4000 w 9144000"/>
              <a:gd name="connsiteY1" fmla="*/ 0 h 6845300"/>
              <a:gd name="connsiteX2" fmla="*/ 9144000 w 9144000"/>
              <a:gd name="connsiteY2" fmla="*/ 6845300 h 6845300"/>
              <a:gd name="connsiteX3" fmla="*/ 0 w 9144000"/>
              <a:gd name="connsiteY3" fmla="*/ 6845300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4000" y="0"/>
                </a:lnTo>
                <a:lnTo>
                  <a:pt x="9144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27100" y="1358900"/>
            <a:ext cx="7061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‘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rebuchet MS" pitchFamily="18" charset="0"/>
                <a:cs typeface="Trebuchet MS" pitchFamily="18" charset="0"/>
              </a:rPr>
              <a:t>Big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rebuchet MS" pitchFamily="18" charset="0"/>
                <a:cs typeface="Trebuchet MS" pitchFamily="18" charset="0"/>
              </a:rPr>
              <a:t>Data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’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is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similar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to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‘small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data’,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but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bigger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in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270000" y="1651000"/>
            <a:ext cx="5207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size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27100" y="2387600"/>
            <a:ext cx="62357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but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having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data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bigger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it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requires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different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270000" y="2679700"/>
            <a:ext cx="1651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approaches: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384300" y="3048000"/>
            <a:ext cx="5029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Techniques,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tools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and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architecture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27100" y="3771900"/>
            <a:ext cx="8754000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4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an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aim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to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solve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new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problems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or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old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problems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in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a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better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way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27100" y="4800600"/>
            <a:ext cx="107402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endParaRPr lang="en-US" altLang="zh-CN" sz="2400" dirty="0">
              <a:solidFill>
                <a:srgbClr val="000000"/>
              </a:solidFill>
              <a:latin typeface="Trebuchet MS" pitchFamily="18" charset="0"/>
              <a:cs typeface="Trebuchet MS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252495" y="4817176"/>
            <a:ext cx="8754000" cy="108491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Big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Data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generates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value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from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storage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and 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2402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processing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of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very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large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quantities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of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digital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information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that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cannot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be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analyzed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with traditional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computing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rebuchet MS" pitchFamily="18" charset="0"/>
                <a:cs typeface="Trebuchet MS" pitchFamily="18" charset="0"/>
              </a:rPr>
              <a:t>techniques.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324100" y="596900"/>
            <a:ext cx="44704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3998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What is BIG DATA?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4000 w 9144000"/>
              <a:gd name="connsiteY1" fmla="*/ 0 h 6845300"/>
              <a:gd name="connsiteX2" fmla="*/ 9144000 w 9144000"/>
              <a:gd name="connsiteY2" fmla="*/ 6845300 h 6845300"/>
              <a:gd name="connsiteX3" fmla="*/ 0 w 9144000"/>
              <a:gd name="connsiteY3" fmla="*/ 6845300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4000" y="0"/>
                </a:lnTo>
                <a:lnTo>
                  <a:pt x="9144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114800"/>
            <a:ext cx="8521700" cy="2743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552700" y="127000"/>
            <a:ext cx="40259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404" b="1" u="sng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What</a:t>
            </a:r>
            <a:r>
              <a:rPr lang="en-US" altLang="zh-CN" sz="44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4" b="1" u="sng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is</a:t>
            </a:r>
            <a:r>
              <a:rPr lang="en-US" altLang="zh-CN" sz="44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4" b="1" u="sng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BIG</a:t>
            </a:r>
            <a:r>
              <a:rPr lang="en-US" altLang="zh-CN" sz="44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4" b="1" u="sng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DATA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8900" y="825500"/>
            <a:ext cx="71501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Walmart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handles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more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than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1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million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customer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31800" y="1308100"/>
            <a:ext cx="3454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transactions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every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hour.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8900" y="2336800"/>
            <a:ext cx="8077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•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Facebook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handles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40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billion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photos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from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its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user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base.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" y="3352800"/>
            <a:ext cx="8242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Decoding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human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genome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originally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took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10years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31800" y="3784600"/>
            <a:ext cx="64897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process;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now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it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can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Hiragino Sans" pitchFamily="18" charset="0"/>
                <a:cs typeface="Hiragino Sans" pitchFamily="18" charset="0"/>
              </a:rPr>
              <a:t>be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achieved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one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week.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0886" y="12700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4000 w 9144000"/>
              <a:gd name="connsiteY1" fmla="*/ 0 h 6845300"/>
              <a:gd name="connsiteX2" fmla="*/ 9144000 w 9144000"/>
              <a:gd name="connsiteY2" fmla="*/ 6845300 h 6845300"/>
              <a:gd name="connsiteX3" fmla="*/ 0 w 9144000"/>
              <a:gd name="connsiteY3" fmla="*/ 6845300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4000" y="0"/>
                </a:lnTo>
                <a:lnTo>
                  <a:pt x="9144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57347" y="1828800"/>
            <a:ext cx="2581655" cy="4267200"/>
          </a:xfrm>
          <a:custGeom>
            <a:avLst/>
            <a:gdLst>
              <a:gd name="connsiteX0" fmla="*/ 0 w 2581655"/>
              <a:gd name="connsiteY0" fmla="*/ 4267200 h 4267200"/>
              <a:gd name="connsiteX1" fmla="*/ 0 w 2581655"/>
              <a:gd name="connsiteY1" fmla="*/ 0 h 4267200"/>
              <a:gd name="connsiteX2" fmla="*/ 2581655 w 2581655"/>
              <a:gd name="connsiteY2" fmla="*/ 853440 h 4267200"/>
              <a:gd name="connsiteX3" fmla="*/ 2581655 w 2581655"/>
              <a:gd name="connsiteY3" fmla="*/ 3413759 h 4267200"/>
              <a:gd name="connsiteX4" fmla="*/ 0 w 2581655"/>
              <a:gd name="connsiteY4" fmla="*/ 4267200 h 426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81655" h="4267200">
                <a:moveTo>
                  <a:pt x="0" y="4267200"/>
                </a:moveTo>
                <a:lnTo>
                  <a:pt x="0" y="0"/>
                </a:lnTo>
                <a:lnTo>
                  <a:pt x="2581655" y="853440"/>
                </a:lnTo>
                <a:lnTo>
                  <a:pt x="2581655" y="3413759"/>
                </a:lnTo>
                <a:lnTo>
                  <a:pt x="0" y="426720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144647" y="1816100"/>
            <a:ext cx="2607055" cy="4292600"/>
          </a:xfrm>
          <a:custGeom>
            <a:avLst/>
            <a:gdLst>
              <a:gd name="connsiteX0" fmla="*/ 12700 w 2607055"/>
              <a:gd name="connsiteY0" fmla="*/ 4279900 h 4292600"/>
              <a:gd name="connsiteX1" fmla="*/ 12700 w 2607055"/>
              <a:gd name="connsiteY1" fmla="*/ 12700 h 4292600"/>
              <a:gd name="connsiteX2" fmla="*/ 2594355 w 2607055"/>
              <a:gd name="connsiteY2" fmla="*/ 866140 h 4292600"/>
              <a:gd name="connsiteX3" fmla="*/ 2594355 w 2607055"/>
              <a:gd name="connsiteY3" fmla="*/ 3426459 h 4292600"/>
              <a:gd name="connsiteX4" fmla="*/ 12700 w 2607055"/>
              <a:gd name="connsiteY4" fmla="*/ 4279900 h 429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07055" h="4292600">
                <a:moveTo>
                  <a:pt x="12700" y="4279900"/>
                </a:moveTo>
                <a:lnTo>
                  <a:pt x="12700" y="12700"/>
                </a:lnTo>
                <a:lnTo>
                  <a:pt x="2594355" y="866140"/>
                </a:lnTo>
                <a:lnTo>
                  <a:pt x="2594355" y="3426459"/>
                </a:lnTo>
                <a:lnTo>
                  <a:pt x="12700" y="42799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932678" y="1828800"/>
            <a:ext cx="2581656" cy="4267200"/>
          </a:xfrm>
          <a:custGeom>
            <a:avLst/>
            <a:gdLst>
              <a:gd name="connsiteX0" fmla="*/ 0 w 2581656"/>
              <a:gd name="connsiteY0" fmla="*/ 4267200 h 4267200"/>
              <a:gd name="connsiteX1" fmla="*/ 0 w 2581656"/>
              <a:gd name="connsiteY1" fmla="*/ 0 h 4267200"/>
              <a:gd name="connsiteX2" fmla="*/ 2581656 w 2581656"/>
              <a:gd name="connsiteY2" fmla="*/ 853440 h 4267200"/>
              <a:gd name="connsiteX3" fmla="*/ 2581656 w 2581656"/>
              <a:gd name="connsiteY3" fmla="*/ 3413759 h 4267200"/>
              <a:gd name="connsiteX4" fmla="*/ 0 w 2581656"/>
              <a:gd name="connsiteY4" fmla="*/ 4267200 h 426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81656" h="4267200">
                <a:moveTo>
                  <a:pt x="0" y="4267200"/>
                </a:moveTo>
                <a:lnTo>
                  <a:pt x="0" y="0"/>
                </a:lnTo>
                <a:lnTo>
                  <a:pt x="2581656" y="853440"/>
                </a:lnTo>
                <a:lnTo>
                  <a:pt x="2581656" y="3413759"/>
                </a:lnTo>
                <a:lnTo>
                  <a:pt x="0" y="426720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919978" y="1816100"/>
            <a:ext cx="2607056" cy="4292600"/>
          </a:xfrm>
          <a:custGeom>
            <a:avLst/>
            <a:gdLst>
              <a:gd name="connsiteX0" fmla="*/ 12700 w 2607056"/>
              <a:gd name="connsiteY0" fmla="*/ 4279900 h 4292600"/>
              <a:gd name="connsiteX1" fmla="*/ 12700 w 2607056"/>
              <a:gd name="connsiteY1" fmla="*/ 12700 h 4292600"/>
              <a:gd name="connsiteX2" fmla="*/ 2594356 w 2607056"/>
              <a:gd name="connsiteY2" fmla="*/ 866140 h 4292600"/>
              <a:gd name="connsiteX3" fmla="*/ 2594356 w 2607056"/>
              <a:gd name="connsiteY3" fmla="*/ 3426459 h 4292600"/>
              <a:gd name="connsiteX4" fmla="*/ 12700 w 2607056"/>
              <a:gd name="connsiteY4" fmla="*/ 4279900 h 429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07056" h="4292600">
                <a:moveTo>
                  <a:pt x="12700" y="4279900"/>
                </a:moveTo>
                <a:lnTo>
                  <a:pt x="12700" y="12700"/>
                </a:lnTo>
                <a:lnTo>
                  <a:pt x="2594356" y="866140"/>
                </a:lnTo>
                <a:lnTo>
                  <a:pt x="2594356" y="3426459"/>
                </a:lnTo>
                <a:lnTo>
                  <a:pt x="12700" y="42799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23900" y="596900"/>
            <a:ext cx="76835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998" b="1" u="sng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Three</a:t>
            </a:r>
            <a:r>
              <a:rPr lang="en-US" altLang="zh-CN" sz="39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b="1" u="sng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Characteristics</a:t>
            </a:r>
            <a:r>
              <a:rPr lang="en-US" altLang="zh-CN" sz="39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b="1" u="sng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of</a:t>
            </a:r>
            <a:r>
              <a:rPr lang="en-US" altLang="zh-CN" sz="39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b="1" u="sng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Big Data V3s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73100" y="2794000"/>
            <a:ext cx="1879600" cy="187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292100" algn="l"/>
              </a:tabLst>
            </a:pPr>
            <a:r>
              <a:rPr lang="en-US" altLang="zh-CN" sz="4704" dirty="0">
                <a:solidFill>
                  <a:srgbClr val="FFFFFF"/>
                </a:solidFill>
                <a:latin typeface="Arial Unicode MS" pitchFamily="18" charset="0"/>
                <a:cs typeface="Arial Unicode MS" pitchFamily="18" charset="0"/>
              </a:rPr>
              <a:t>Volume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000"/>
              </a:lnSpc>
              <a:tabLst>
                <a:tab pos="292100" algn="l"/>
              </a:tabLst>
            </a:pPr>
            <a:r>
              <a:rPr lang="en-US" altLang="zh-CN" sz="3698" dirty="0">
                <a:solidFill>
                  <a:srgbClr val="FFFFFF"/>
                </a:solidFill>
                <a:latin typeface="Arial Unicode MS" pitchFamily="18" charset="0"/>
                <a:cs typeface="Arial Unicode MS" pitchFamily="18" charset="0"/>
              </a:rPr>
              <a:t>•</a:t>
            </a:r>
            <a:r>
              <a:rPr lang="en-US" altLang="zh-CN" sz="36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98" dirty="0">
                <a:solidFill>
                  <a:srgbClr val="FFFFFF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</a:p>
          <a:p>
            <a:pPr>
              <a:lnSpc>
                <a:spcPts val="4000"/>
              </a:lnSpc>
              <a:tabLst>
                <a:tab pos="292100" algn="l"/>
              </a:tabLst>
            </a:pPr>
            <a:r>
              <a:rPr lang="en-US" altLang="zh-CN" dirty="0"/>
              <a:t>	</a:t>
            </a:r>
            <a:r>
              <a:rPr lang="en-US" altLang="zh-CN" sz="3696" dirty="0">
                <a:solidFill>
                  <a:srgbClr val="FFFFFF"/>
                </a:solidFill>
                <a:latin typeface="Arial Unicode MS" pitchFamily="18" charset="0"/>
                <a:cs typeface="Arial Unicode MS" pitchFamily="18" charset="0"/>
              </a:rPr>
              <a:t>quantity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454400" y="2794000"/>
            <a:ext cx="1917700" cy="187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279400" algn="l"/>
              </a:tabLst>
            </a:pPr>
            <a:r>
              <a:rPr lang="en-US" altLang="zh-CN" sz="4704" dirty="0">
                <a:solidFill>
                  <a:srgbClr val="FFFFFF"/>
                </a:solidFill>
                <a:latin typeface="Arial Unicode MS" pitchFamily="18" charset="0"/>
                <a:cs typeface="Arial Unicode MS" pitchFamily="18" charset="0"/>
              </a:rPr>
              <a:t>Velocity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000"/>
              </a:lnSpc>
              <a:tabLst>
                <a:tab pos="279400" algn="l"/>
              </a:tabLst>
            </a:pPr>
            <a:r>
              <a:rPr lang="en-US" altLang="zh-CN" sz="3698" dirty="0">
                <a:solidFill>
                  <a:srgbClr val="FFFFFF"/>
                </a:solidFill>
                <a:latin typeface="Arial Unicode MS" pitchFamily="18" charset="0"/>
                <a:cs typeface="Arial Unicode MS" pitchFamily="18" charset="0"/>
              </a:rPr>
              <a:t>•</a:t>
            </a:r>
            <a:r>
              <a:rPr lang="en-US" altLang="zh-CN" sz="36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98" dirty="0">
                <a:solidFill>
                  <a:srgbClr val="FFFFFF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</a:p>
          <a:p>
            <a:pPr>
              <a:lnSpc>
                <a:spcPts val="4000"/>
              </a:lnSpc>
              <a:tabLst>
                <a:tab pos="279400" algn="l"/>
              </a:tabLst>
            </a:pPr>
            <a:r>
              <a:rPr lang="en-US" altLang="zh-CN" dirty="0"/>
              <a:t>	</a:t>
            </a:r>
            <a:r>
              <a:rPr lang="en-US" altLang="zh-CN" sz="3696" dirty="0">
                <a:solidFill>
                  <a:srgbClr val="FFFFFF"/>
                </a:solidFill>
                <a:latin typeface="Arial Unicode MS" pitchFamily="18" charset="0"/>
                <a:cs typeface="Arial Unicode MS" pitchFamily="18" charset="0"/>
              </a:rPr>
              <a:t>Speed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223000" y="2794000"/>
            <a:ext cx="1701800" cy="187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292100" algn="l"/>
              </a:tabLst>
            </a:pPr>
            <a:r>
              <a:rPr lang="en-US" altLang="zh-CN" sz="4704" dirty="0">
                <a:solidFill>
                  <a:srgbClr val="FFFFFF"/>
                </a:solidFill>
                <a:latin typeface="Arial Unicode MS" pitchFamily="18" charset="0"/>
                <a:cs typeface="Arial Unicode MS" pitchFamily="18" charset="0"/>
              </a:rPr>
              <a:t>Variety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000"/>
              </a:lnSpc>
              <a:tabLst>
                <a:tab pos="292100" algn="l"/>
              </a:tabLst>
            </a:pPr>
            <a:r>
              <a:rPr lang="en-US" altLang="zh-CN" sz="3698" dirty="0">
                <a:solidFill>
                  <a:srgbClr val="FFFFFF"/>
                </a:solidFill>
                <a:latin typeface="Arial Unicode MS" pitchFamily="18" charset="0"/>
                <a:cs typeface="Arial Unicode MS" pitchFamily="18" charset="0"/>
              </a:rPr>
              <a:t>•</a:t>
            </a:r>
            <a:r>
              <a:rPr lang="en-US" altLang="zh-CN" sz="36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98" dirty="0">
                <a:solidFill>
                  <a:srgbClr val="FFFFFF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</a:p>
          <a:p>
            <a:pPr>
              <a:lnSpc>
                <a:spcPts val="4000"/>
              </a:lnSpc>
              <a:tabLst>
                <a:tab pos="292100" algn="l"/>
              </a:tabLst>
            </a:pPr>
            <a:r>
              <a:rPr lang="en-US" altLang="zh-CN" dirty="0"/>
              <a:t>	</a:t>
            </a:r>
            <a:r>
              <a:rPr lang="en-US" altLang="zh-CN" sz="3696" dirty="0">
                <a:solidFill>
                  <a:srgbClr val="FFFFFF"/>
                </a:solidFill>
                <a:latin typeface="Arial Unicode MS" pitchFamily="18" charset="0"/>
                <a:cs typeface="Arial Unicode MS" pitchFamily="18" charset="0"/>
              </a:rPr>
              <a:t>Types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4000 w 9144000"/>
              <a:gd name="connsiteY1" fmla="*/ 0 h 6845300"/>
              <a:gd name="connsiteX2" fmla="*/ 9144000 w 9144000"/>
              <a:gd name="connsiteY2" fmla="*/ 6845300 h 6845300"/>
              <a:gd name="connsiteX3" fmla="*/ 0 w 9144000"/>
              <a:gd name="connsiteY3" fmla="*/ 6845300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4000" y="0"/>
                </a:lnTo>
                <a:lnTo>
                  <a:pt x="9144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09800" y="177800"/>
            <a:ext cx="45593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600" b="1" u="sng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u="sng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st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u="sng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Character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u="sng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of Big Data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759200" y="736600"/>
            <a:ext cx="1447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2" b="1" u="sng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Volume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41300" y="1701800"/>
            <a:ext cx="8902700" cy="39241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typical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PC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might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have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had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10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gigabytes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of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storage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2000.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41300" y="2425700"/>
            <a:ext cx="76581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Today,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Facebook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ingests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500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terabytes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new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every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day.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41300" y="3162300"/>
            <a:ext cx="9512300" cy="7386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Boeing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737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will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generate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240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PingFang SC" pitchFamily="18" charset="0"/>
                <a:cs typeface="PingFang SC" pitchFamily="18" charset="0"/>
              </a:rPr>
              <a:t>terabytes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flight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during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single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2402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Flight </a:t>
            </a:r>
            <a:r>
              <a:rPr lang="en-US" altLang="zh-CN" sz="2402" dirty="0">
                <a:solidFill>
                  <a:srgbClr val="000000"/>
                </a:solidFill>
                <a:latin typeface=".PingFang HK" pitchFamily="18" charset="0"/>
                <a:cs typeface=".PingFang HK" pitchFamily="18" charset="0"/>
              </a:rPr>
              <a:t>across </a:t>
            </a:r>
            <a:r>
              <a:rPr lang="en-US" altLang="zh-CN" sz="24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US</a:t>
            </a:r>
            <a:endParaRPr lang="en-US" altLang="zh-CN" sz="2400" dirty="0">
              <a:solidFill>
                <a:srgbClr val="000000"/>
              </a:solidFill>
              <a:latin typeface="Heiti SC" pitchFamily="18" charset="0"/>
              <a:cs typeface="Heiti SC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41299" y="4254499"/>
            <a:ext cx="8661269" cy="141833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smart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phones,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they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create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consume;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sensors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embedded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into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everyday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.PingFang HK" pitchFamily="18" charset="0"/>
                <a:cs typeface=".PingFang HK" pitchFamily="18" charset="0"/>
              </a:rPr>
              <a:t>objects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will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soon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result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billions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new,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2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constantly-updated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feeds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containing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environmental,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location,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other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information,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including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video.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90182ED4-B708-CA44-9576-C0DA436E92A4}"/>
              </a:ext>
            </a:extLst>
          </p:cNvPr>
          <p:cNvSpPr txBox="1"/>
          <p:nvPr/>
        </p:nvSpPr>
        <p:spPr>
          <a:xfrm>
            <a:off x="990600" y="6489700"/>
            <a:ext cx="2768600" cy="35394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4000 w 9144000"/>
              <a:gd name="connsiteY1" fmla="*/ 0 h 6845300"/>
              <a:gd name="connsiteX2" fmla="*/ 9144000 w 9144000"/>
              <a:gd name="connsiteY2" fmla="*/ 6845300 h 6845300"/>
              <a:gd name="connsiteX3" fmla="*/ 0 w 9144000"/>
              <a:gd name="connsiteY3" fmla="*/ 6845300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4000" y="0"/>
                </a:lnTo>
                <a:lnTo>
                  <a:pt x="9144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79600" y="139700"/>
            <a:ext cx="5359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996" b="1" u="sng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2nd</a:t>
            </a:r>
            <a:r>
              <a:rPr lang="en-US" altLang="zh-CN" sz="3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6" b="1" u="sng" dirty="0">
                <a:solidFill>
                  <a:srgbClr val="000000"/>
                </a:solidFill>
                <a:latin typeface=".PingFang HK" pitchFamily="18" charset="0"/>
                <a:cs typeface=".PingFang HK" pitchFamily="18" charset="0"/>
              </a:rPr>
              <a:t>Character</a:t>
            </a:r>
            <a:r>
              <a:rPr lang="en-US" altLang="zh-CN" sz="3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6" b="1" u="sng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of Big Data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721100" y="749300"/>
            <a:ext cx="1676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998" b="1" u="sng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Velocity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46100" y="1320800"/>
            <a:ext cx="8547212" cy="7386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Clickstreams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impressions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capture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user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behavior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at </a:t>
            </a:r>
          </a:p>
          <a:p>
            <a:pPr>
              <a:lnSpc>
                <a:spcPts val="27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millions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events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per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second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2451100"/>
            <a:ext cx="8132034" cy="7386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high-frequency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stock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trading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algorithms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reflect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market </a:t>
            </a:r>
          </a:p>
          <a:p>
            <a:pPr>
              <a:lnSpc>
                <a:spcPts val="27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changes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within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microseconds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31800" y="3484865"/>
            <a:ext cx="8475077" cy="7386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machine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to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machine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processes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exchange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between </a:t>
            </a:r>
          </a:p>
          <a:p>
            <a:pPr>
              <a:lnSpc>
                <a:spcPts val="27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billions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devices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68300" y="4565650"/>
            <a:ext cx="9356729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infrastructure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sensors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generate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massive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log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real-time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77850" y="5326618"/>
            <a:ext cx="7988300" cy="7386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on-line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gaming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systems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support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millions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concurrent users,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each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producing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multiple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inputs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per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second.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45300"/>
          </a:xfrm>
          <a:custGeom>
            <a:avLst/>
            <a:gdLst>
              <a:gd name="connsiteX0" fmla="*/ 0 w 9144000"/>
              <a:gd name="connsiteY0" fmla="*/ 0 h 6845300"/>
              <a:gd name="connsiteX1" fmla="*/ 9144000 w 9144000"/>
              <a:gd name="connsiteY1" fmla="*/ 0 h 6845300"/>
              <a:gd name="connsiteX2" fmla="*/ 9144000 w 9144000"/>
              <a:gd name="connsiteY2" fmla="*/ 6845300 h 6845300"/>
              <a:gd name="connsiteX3" fmla="*/ 0 w 9144000"/>
              <a:gd name="connsiteY3" fmla="*/ 6845300 h 6845300"/>
              <a:gd name="connsiteX4" fmla="*/ 0 w 9144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45300">
                <a:moveTo>
                  <a:pt x="0" y="0"/>
                </a:moveTo>
                <a:lnTo>
                  <a:pt x="9144000" y="0"/>
                </a:lnTo>
                <a:lnTo>
                  <a:pt x="9144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30400" y="63500"/>
            <a:ext cx="5257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996" b="1" u="sng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3rd</a:t>
            </a:r>
            <a:r>
              <a:rPr lang="en-US" altLang="zh-CN" sz="3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6" b="1" u="sng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Character</a:t>
            </a:r>
            <a:r>
              <a:rPr lang="en-US" altLang="zh-CN" sz="3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6" b="1" u="sng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of</a:t>
            </a:r>
            <a:r>
              <a:rPr lang="en-US" altLang="zh-CN" sz="3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6" b="1" u="sng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Big</a:t>
            </a:r>
            <a:r>
              <a:rPr lang="en-US" altLang="zh-CN" sz="3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6" b="1" u="sng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822700" y="673100"/>
            <a:ext cx="14859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998" b="1" u="sng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Variety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46100" y="1511300"/>
            <a:ext cx="74930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Big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Data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STSong" pitchFamily="18" charset="0"/>
                <a:cs typeface="STSong" pitchFamily="18" charset="0"/>
              </a:rPr>
              <a:t>isn't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just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numbers,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dates,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and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strings.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Big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89000" y="2019300"/>
            <a:ext cx="73787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also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.PingFang HK" pitchFamily="18" charset="0"/>
                <a:cs typeface=".PingFang HK" pitchFamily="18" charset="0"/>
              </a:rPr>
              <a:t>geospatial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data,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3D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data,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audio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and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video,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and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unstructured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text,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including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log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files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and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social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media.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822700"/>
            <a:ext cx="125034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endParaRPr lang="en-US" altLang="zh-CN" sz="2798" dirty="0">
              <a:solidFill>
                <a:srgbClr val="000000"/>
              </a:solidFill>
              <a:latin typeface="Arial Unicode MS" pitchFamily="18" charset="0"/>
              <a:cs typeface="Arial Unicode MS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869950" y="3864074"/>
            <a:ext cx="7378700" cy="143116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Traditional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database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systems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were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designed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to 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address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smaller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volumes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of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structured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data,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fewer updates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or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predictable,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consistent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structure.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5689600"/>
            <a:ext cx="72898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Big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analysis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includes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different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types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of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1757</Words>
  <Application>Microsoft Office PowerPoint</Application>
  <PresentationFormat>Apresentação na tela (4:3)</PresentationFormat>
  <Paragraphs>401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46" baseType="lpstr">
      <vt:lpstr>.Apple SD Gothic NeoI</vt:lpstr>
      <vt:lpstr>.PingFang HK</vt:lpstr>
      <vt:lpstr>Arial</vt:lpstr>
      <vt:lpstr>Arial Unicode MS</vt:lpstr>
      <vt:lpstr>Calibri</vt:lpstr>
      <vt:lpstr>Geneva</vt:lpstr>
      <vt:lpstr>Heiti SC</vt:lpstr>
      <vt:lpstr>Helvetica</vt:lpstr>
      <vt:lpstr>Hiragino Sans</vt:lpstr>
      <vt:lpstr>PingFang SC</vt:lpstr>
      <vt:lpstr>STSong</vt:lpstr>
      <vt:lpstr>Times New Roman</vt:lpstr>
      <vt:lpstr>Trebuchet MS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Joao Pedro Albino</cp:lastModifiedBy>
  <cp:revision>5</cp:revision>
  <dcterms:created xsi:type="dcterms:W3CDTF">2006-08-16T00:00:00Z</dcterms:created>
  <dcterms:modified xsi:type="dcterms:W3CDTF">2020-04-12T21:14:59Z</dcterms:modified>
</cp:coreProperties>
</file>