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3" r:id="rId7"/>
    <p:sldId id="262" r:id="rId8"/>
    <p:sldId id="265" r:id="rId9"/>
    <p:sldId id="264"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94660"/>
  </p:normalViewPr>
  <p:slideViewPr>
    <p:cSldViewPr snapToGrid="0">
      <p:cViewPr varScale="1">
        <p:scale>
          <a:sx n="101" d="100"/>
          <a:sy n="101" d="100"/>
        </p:scale>
        <p:origin x="98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4667-A32F-3E41-A6EE-E7AF726C24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45604F-12BC-B61E-7DD7-D605E26611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966436-25BA-0D4B-128A-2A7E8C9F08FF}"/>
              </a:ext>
            </a:extLst>
          </p:cNvPr>
          <p:cNvSpPr>
            <a:spLocks noGrp="1"/>
          </p:cNvSpPr>
          <p:nvPr>
            <p:ph type="dt" sz="half" idx="10"/>
          </p:nvPr>
        </p:nvSpPr>
        <p:spPr/>
        <p:txBody>
          <a:bodyPr/>
          <a:lstStyle/>
          <a:p>
            <a:fld id="{BCF7381B-00A8-4980-ACA0-FBAE8E879041}" type="datetimeFigureOut">
              <a:rPr lang="en-US" smtClean="0"/>
              <a:t>3/25/2025</a:t>
            </a:fld>
            <a:endParaRPr lang="en-US"/>
          </a:p>
        </p:txBody>
      </p:sp>
      <p:sp>
        <p:nvSpPr>
          <p:cNvPr id="5" name="Footer Placeholder 4">
            <a:extLst>
              <a:ext uri="{FF2B5EF4-FFF2-40B4-BE49-F238E27FC236}">
                <a16:creationId xmlns:a16="http://schemas.microsoft.com/office/drawing/2014/main" id="{B5321625-E9D2-94F0-3834-271C3D38F9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CCA3A3-DF88-6F75-EF7B-343FAEA6A330}"/>
              </a:ext>
            </a:extLst>
          </p:cNvPr>
          <p:cNvSpPr>
            <a:spLocks noGrp="1"/>
          </p:cNvSpPr>
          <p:nvPr>
            <p:ph type="sldNum" sz="quarter" idx="12"/>
          </p:nvPr>
        </p:nvSpPr>
        <p:spPr/>
        <p:txBody>
          <a:bodyPr/>
          <a:lstStyle/>
          <a:p>
            <a:fld id="{86C081CE-D3F1-47FD-AE88-9927CE1B5F8A}" type="slidenum">
              <a:rPr lang="en-US" smtClean="0"/>
              <a:t>‹#›</a:t>
            </a:fld>
            <a:endParaRPr lang="en-US"/>
          </a:p>
        </p:txBody>
      </p:sp>
    </p:spTree>
    <p:extLst>
      <p:ext uri="{BB962C8B-B14F-4D97-AF65-F5344CB8AC3E}">
        <p14:creationId xmlns:p14="http://schemas.microsoft.com/office/powerpoint/2010/main" val="1744431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5836E-1ED0-9566-083E-DB946A2189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43EBFB-EFE2-5D94-0059-1287A381B6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BE89A-B373-AE06-8829-8BED7931693B}"/>
              </a:ext>
            </a:extLst>
          </p:cNvPr>
          <p:cNvSpPr>
            <a:spLocks noGrp="1"/>
          </p:cNvSpPr>
          <p:nvPr>
            <p:ph type="dt" sz="half" idx="10"/>
          </p:nvPr>
        </p:nvSpPr>
        <p:spPr/>
        <p:txBody>
          <a:bodyPr/>
          <a:lstStyle/>
          <a:p>
            <a:fld id="{BCF7381B-00A8-4980-ACA0-FBAE8E879041}" type="datetimeFigureOut">
              <a:rPr lang="en-US" smtClean="0"/>
              <a:t>3/25/2025</a:t>
            </a:fld>
            <a:endParaRPr lang="en-US"/>
          </a:p>
        </p:txBody>
      </p:sp>
      <p:sp>
        <p:nvSpPr>
          <p:cNvPr id="5" name="Footer Placeholder 4">
            <a:extLst>
              <a:ext uri="{FF2B5EF4-FFF2-40B4-BE49-F238E27FC236}">
                <a16:creationId xmlns:a16="http://schemas.microsoft.com/office/drawing/2014/main" id="{85C6EBCE-1262-927F-7B3C-001B66ECCD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8F1F21-6ADD-7B79-D5A9-191124985734}"/>
              </a:ext>
            </a:extLst>
          </p:cNvPr>
          <p:cNvSpPr>
            <a:spLocks noGrp="1"/>
          </p:cNvSpPr>
          <p:nvPr>
            <p:ph type="sldNum" sz="quarter" idx="12"/>
          </p:nvPr>
        </p:nvSpPr>
        <p:spPr/>
        <p:txBody>
          <a:bodyPr/>
          <a:lstStyle/>
          <a:p>
            <a:fld id="{86C081CE-D3F1-47FD-AE88-9927CE1B5F8A}" type="slidenum">
              <a:rPr lang="en-US" smtClean="0"/>
              <a:t>‹#›</a:t>
            </a:fld>
            <a:endParaRPr lang="en-US"/>
          </a:p>
        </p:txBody>
      </p:sp>
    </p:spTree>
    <p:extLst>
      <p:ext uri="{BB962C8B-B14F-4D97-AF65-F5344CB8AC3E}">
        <p14:creationId xmlns:p14="http://schemas.microsoft.com/office/powerpoint/2010/main" val="4280372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CAE143-AFBE-6E4B-D412-D3F6223FCF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3B9C3D-D8C4-856F-0661-E1CD59FE12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E287F8-8F38-F1AD-B347-48E47995DA70}"/>
              </a:ext>
            </a:extLst>
          </p:cNvPr>
          <p:cNvSpPr>
            <a:spLocks noGrp="1"/>
          </p:cNvSpPr>
          <p:nvPr>
            <p:ph type="dt" sz="half" idx="10"/>
          </p:nvPr>
        </p:nvSpPr>
        <p:spPr/>
        <p:txBody>
          <a:bodyPr/>
          <a:lstStyle/>
          <a:p>
            <a:fld id="{BCF7381B-00A8-4980-ACA0-FBAE8E879041}" type="datetimeFigureOut">
              <a:rPr lang="en-US" smtClean="0"/>
              <a:t>3/25/2025</a:t>
            </a:fld>
            <a:endParaRPr lang="en-US"/>
          </a:p>
        </p:txBody>
      </p:sp>
      <p:sp>
        <p:nvSpPr>
          <p:cNvPr id="5" name="Footer Placeholder 4">
            <a:extLst>
              <a:ext uri="{FF2B5EF4-FFF2-40B4-BE49-F238E27FC236}">
                <a16:creationId xmlns:a16="http://schemas.microsoft.com/office/drawing/2014/main" id="{C269AE42-E3C4-E894-917A-2A4AE773A1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94FE2A-05C1-550C-C395-86F88BBAABA6}"/>
              </a:ext>
            </a:extLst>
          </p:cNvPr>
          <p:cNvSpPr>
            <a:spLocks noGrp="1"/>
          </p:cNvSpPr>
          <p:nvPr>
            <p:ph type="sldNum" sz="quarter" idx="12"/>
          </p:nvPr>
        </p:nvSpPr>
        <p:spPr/>
        <p:txBody>
          <a:bodyPr/>
          <a:lstStyle/>
          <a:p>
            <a:fld id="{86C081CE-D3F1-47FD-AE88-9927CE1B5F8A}" type="slidenum">
              <a:rPr lang="en-US" smtClean="0"/>
              <a:t>‹#›</a:t>
            </a:fld>
            <a:endParaRPr lang="en-US"/>
          </a:p>
        </p:txBody>
      </p:sp>
    </p:spTree>
    <p:extLst>
      <p:ext uri="{BB962C8B-B14F-4D97-AF65-F5344CB8AC3E}">
        <p14:creationId xmlns:p14="http://schemas.microsoft.com/office/powerpoint/2010/main" val="1540363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5E178-165D-7783-BEF6-79AA47E8E8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4B9B91-9178-BD80-27B0-21904955FB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955141-9335-3D25-0220-87F1F95E639D}"/>
              </a:ext>
            </a:extLst>
          </p:cNvPr>
          <p:cNvSpPr>
            <a:spLocks noGrp="1"/>
          </p:cNvSpPr>
          <p:nvPr>
            <p:ph type="dt" sz="half" idx="10"/>
          </p:nvPr>
        </p:nvSpPr>
        <p:spPr/>
        <p:txBody>
          <a:bodyPr/>
          <a:lstStyle/>
          <a:p>
            <a:fld id="{BCF7381B-00A8-4980-ACA0-FBAE8E879041}" type="datetimeFigureOut">
              <a:rPr lang="en-US" smtClean="0"/>
              <a:t>3/25/2025</a:t>
            </a:fld>
            <a:endParaRPr lang="en-US"/>
          </a:p>
        </p:txBody>
      </p:sp>
      <p:sp>
        <p:nvSpPr>
          <p:cNvPr id="5" name="Footer Placeholder 4">
            <a:extLst>
              <a:ext uri="{FF2B5EF4-FFF2-40B4-BE49-F238E27FC236}">
                <a16:creationId xmlns:a16="http://schemas.microsoft.com/office/drawing/2014/main" id="{6CAECF9B-1BB3-8D19-6243-974D3E6AFF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C2442-2C9F-FBAC-8A46-1AA11ABEB8CD}"/>
              </a:ext>
            </a:extLst>
          </p:cNvPr>
          <p:cNvSpPr>
            <a:spLocks noGrp="1"/>
          </p:cNvSpPr>
          <p:nvPr>
            <p:ph type="sldNum" sz="quarter" idx="12"/>
          </p:nvPr>
        </p:nvSpPr>
        <p:spPr/>
        <p:txBody>
          <a:bodyPr/>
          <a:lstStyle/>
          <a:p>
            <a:fld id="{86C081CE-D3F1-47FD-AE88-9927CE1B5F8A}" type="slidenum">
              <a:rPr lang="en-US" smtClean="0"/>
              <a:t>‹#›</a:t>
            </a:fld>
            <a:endParaRPr lang="en-US"/>
          </a:p>
        </p:txBody>
      </p:sp>
    </p:spTree>
    <p:extLst>
      <p:ext uri="{BB962C8B-B14F-4D97-AF65-F5344CB8AC3E}">
        <p14:creationId xmlns:p14="http://schemas.microsoft.com/office/powerpoint/2010/main" val="2177506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3134D-A544-4406-CEBD-E96817E0B4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853FA0-15C6-171B-6683-46D9ADCC31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0EF18B-F1B1-0257-A77B-E79D7D457838}"/>
              </a:ext>
            </a:extLst>
          </p:cNvPr>
          <p:cNvSpPr>
            <a:spLocks noGrp="1"/>
          </p:cNvSpPr>
          <p:nvPr>
            <p:ph type="dt" sz="half" idx="10"/>
          </p:nvPr>
        </p:nvSpPr>
        <p:spPr/>
        <p:txBody>
          <a:bodyPr/>
          <a:lstStyle/>
          <a:p>
            <a:fld id="{BCF7381B-00A8-4980-ACA0-FBAE8E879041}" type="datetimeFigureOut">
              <a:rPr lang="en-US" smtClean="0"/>
              <a:t>3/25/2025</a:t>
            </a:fld>
            <a:endParaRPr lang="en-US"/>
          </a:p>
        </p:txBody>
      </p:sp>
      <p:sp>
        <p:nvSpPr>
          <p:cNvPr id="5" name="Footer Placeholder 4">
            <a:extLst>
              <a:ext uri="{FF2B5EF4-FFF2-40B4-BE49-F238E27FC236}">
                <a16:creationId xmlns:a16="http://schemas.microsoft.com/office/drawing/2014/main" id="{2F2581FB-387D-1C1F-AF34-F2AA47C5B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A5CA1-C323-5D22-14ED-AFAA5BCBA1B8}"/>
              </a:ext>
            </a:extLst>
          </p:cNvPr>
          <p:cNvSpPr>
            <a:spLocks noGrp="1"/>
          </p:cNvSpPr>
          <p:nvPr>
            <p:ph type="sldNum" sz="quarter" idx="12"/>
          </p:nvPr>
        </p:nvSpPr>
        <p:spPr/>
        <p:txBody>
          <a:bodyPr/>
          <a:lstStyle/>
          <a:p>
            <a:fld id="{86C081CE-D3F1-47FD-AE88-9927CE1B5F8A}" type="slidenum">
              <a:rPr lang="en-US" smtClean="0"/>
              <a:t>‹#›</a:t>
            </a:fld>
            <a:endParaRPr lang="en-US"/>
          </a:p>
        </p:txBody>
      </p:sp>
    </p:spTree>
    <p:extLst>
      <p:ext uri="{BB962C8B-B14F-4D97-AF65-F5344CB8AC3E}">
        <p14:creationId xmlns:p14="http://schemas.microsoft.com/office/powerpoint/2010/main" val="1919508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A9688-1E5A-C2E6-2C6F-AEA3DE176C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7C5FDE-07C3-321E-ADD7-E473327A22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9143EA-F86D-5690-B067-EAE6F8F606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0C3263-E4FC-6062-FC46-D7D02DB55F89}"/>
              </a:ext>
            </a:extLst>
          </p:cNvPr>
          <p:cNvSpPr>
            <a:spLocks noGrp="1"/>
          </p:cNvSpPr>
          <p:nvPr>
            <p:ph type="dt" sz="half" idx="10"/>
          </p:nvPr>
        </p:nvSpPr>
        <p:spPr/>
        <p:txBody>
          <a:bodyPr/>
          <a:lstStyle/>
          <a:p>
            <a:fld id="{BCF7381B-00A8-4980-ACA0-FBAE8E879041}" type="datetimeFigureOut">
              <a:rPr lang="en-US" smtClean="0"/>
              <a:t>3/25/2025</a:t>
            </a:fld>
            <a:endParaRPr lang="en-US"/>
          </a:p>
        </p:txBody>
      </p:sp>
      <p:sp>
        <p:nvSpPr>
          <p:cNvPr id="6" name="Footer Placeholder 5">
            <a:extLst>
              <a:ext uri="{FF2B5EF4-FFF2-40B4-BE49-F238E27FC236}">
                <a16:creationId xmlns:a16="http://schemas.microsoft.com/office/drawing/2014/main" id="{809F4D58-0BDC-8B74-18AB-BE1DBBF8C9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6087AC-01AF-7D6D-FD70-4FA82E436936}"/>
              </a:ext>
            </a:extLst>
          </p:cNvPr>
          <p:cNvSpPr>
            <a:spLocks noGrp="1"/>
          </p:cNvSpPr>
          <p:nvPr>
            <p:ph type="sldNum" sz="quarter" idx="12"/>
          </p:nvPr>
        </p:nvSpPr>
        <p:spPr/>
        <p:txBody>
          <a:bodyPr/>
          <a:lstStyle/>
          <a:p>
            <a:fld id="{86C081CE-D3F1-47FD-AE88-9927CE1B5F8A}" type="slidenum">
              <a:rPr lang="en-US" smtClean="0"/>
              <a:t>‹#›</a:t>
            </a:fld>
            <a:endParaRPr lang="en-US"/>
          </a:p>
        </p:txBody>
      </p:sp>
    </p:spTree>
    <p:extLst>
      <p:ext uri="{BB962C8B-B14F-4D97-AF65-F5344CB8AC3E}">
        <p14:creationId xmlns:p14="http://schemas.microsoft.com/office/powerpoint/2010/main" val="1525758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A52AB-21EF-F195-956F-A7223E35DA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9F709D-5FB9-6C77-2267-081DB79131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DC3B0D-3E1E-5D20-D4F9-9928BC8753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6EB289-5DA2-148E-0252-76E0FEFA07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910F27-D16D-F0AF-2306-5E1D59CE96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F27F93-9ED1-5A8A-3309-4B044F21C094}"/>
              </a:ext>
            </a:extLst>
          </p:cNvPr>
          <p:cNvSpPr>
            <a:spLocks noGrp="1"/>
          </p:cNvSpPr>
          <p:nvPr>
            <p:ph type="dt" sz="half" idx="10"/>
          </p:nvPr>
        </p:nvSpPr>
        <p:spPr/>
        <p:txBody>
          <a:bodyPr/>
          <a:lstStyle/>
          <a:p>
            <a:fld id="{BCF7381B-00A8-4980-ACA0-FBAE8E879041}" type="datetimeFigureOut">
              <a:rPr lang="en-US" smtClean="0"/>
              <a:t>3/25/2025</a:t>
            </a:fld>
            <a:endParaRPr lang="en-US"/>
          </a:p>
        </p:txBody>
      </p:sp>
      <p:sp>
        <p:nvSpPr>
          <p:cNvPr id="8" name="Footer Placeholder 7">
            <a:extLst>
              <a:ext uri="{FF2B5EF4-FFF2-40B4-BE49-F238E27FC236}">
                <a16:creationId xmlns:a16="http://schemas.microsoft.com/office/drawing/2014/main" id="{626C46FF-087D-1E0E-6974-74938219B5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DBC1FC-545A-59B7-C4E0-C00F2C58342D}"/>
              </a:ext>
            </a:extLst>
          </p:cNvPr>
          <p:cNvSpPr>
            <a:spLocks noGrp="1"/>
          </p:cNvSpPr>
          <p:nvPr>
            <p:ph type="sldNum" sz="quarter" idx="12"/>
          </p:nvPr>
        </p:nvSpPr>
        <p:spPr/>
        <p:txBody>
          <a:bodyPr/>
          <a:lstStyle/>
          <a:p>
            <a:fld id="{86C081CE-D3F1-47FD-AE88-9927CE1B5F8A}" type="slidenum">
              <a:rPr lang="en-US" smtClean="0"/>
              <a:t>‹#›</a:t>
            </a:fld>
            <a:endParaRPr lang="en-US"/>
          </a:p>
        </p:txBody>
      </p:sp>
    </p:spTree>
    <p:extLst>
      <p:ext uri="{BB962C8B-B14F-4D97-AF65-F5344CB8AC3E}">
        <p14:creationId xmlns:p14="http://schemas.microsoft.com/office/powerpoint/2010/main" val="2779211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114A9-0B03-D662-C8A7-54AECE5EC5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11EBAF-C82D-5129-B16C-F3271CD33EED}"/>
              </a:ext>
            </a:extLst>
          </p:cNvPr>
          <p:cNvSpPr>
            <a:spLocks noGrp="1"/>
          </p:cNvSpPr>
          <p:nvPr>
            <p:ph type="dt" sz="half" idx="10"/>
          </p:nvPr>
        </p:nvSpPr>
        <p:spPr/>
        <p:txBody>
          <a:bodyPr/>
          <a:lstStyle/>
          <a:p>
            <a:fld id="{BCF7381B-00A8-4980-ACA0-FBAE8E879041}" type="datetimeFigureOut">
              <a:rPr lang="en-US" smtClean="0"/>
              <a:t>3/25/2025</a:t>
            </a:fld>
            <a:endParaRPr lang="en-US"/>
          </a:p>
        </p:txBody>
      </p:sp>
      <p:sp>
        <p:nvSpPr>
          <p:cNvPr id="4" name="Footer Placeholder 3">
            <a:extLst>
              <a:ext uri="{FF2B5EF4-FFF2-40B4-BE49-F238E27FC236}">
                <a16:creationId xmlns:a16="http://schemas.microsoft.com/office/drawing/2014/main" id="{12A72F63-9B80-DBBC-1A15-A7F21B86BF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FFC4FC-1D6E-3B3D-822C-88F6226FB465}"/>
              </a:ext>
            </a:extLst>
          </p:cNvPr>
          <p:cNvSpPr>
            <a:spLocks noGrp="1"/>
          </p:cNvSpPr>
          <p:nvPr>
            <p:ph type="sldNum" sz="quarter" idx="12"/>
          </p:nvPr>
        </p:nvSpPr>
        <p:spPr/>
        <p:txBody>
          <a:bodyPr/>
          <a:lstStyle/>
          <a:p>
            <a:fld id="{86C081CE-D3F1-47FD-AE88-9927CE1B5F8A}" type="slidenum">
              <a:rPr lang="en-US" smtClean="0"/>
              <a:t>‹#›</a:t>
            </a:fld>
            <a:endParaRPr lang="en-US"/>
          </a:p>
        </p:txBody>
      </p:sp>
    </p:spTree>
    <p:extLst>
      <p:ext uri="{BB962C8B-B14F-4D97-AF65-F5344CB8AC3E}">
        <p14:creationId xmlns:p14="http://schemas.microsoft.com/office/powerpoint/2010/main" val="1214008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4D55E1-5B57-0D59-331C-5032F8C797BB}"/>
              </a:ext>
            </a:extLst>
          </p:cNvPr>
          <p:cNvSpPr>
            <a:spLocks noGrp="1"/>
          </p:cNvSpPr>
          <p:nvPr>
            <p:ph type="dt" sz="half" idx="10"/>
          </p:nvPr>
        </p:nvSpPr>
        <p:spPr/>
        <p:txBody>
          <a:bodyPr/>
          <a:lstStyle/>
          <a:p>
            <a:fld id="{BCF7381B-00A8-4980-ACA0-FBAE8E879041}" type="datetimeFigureOut">
              <a:rPr lang="en-US" smtClean="0"/>
              <a:t>3/25/2025</a:t>
            </a:fld>
            <a:endParaRPr lang="en-US"/>
          </a:p>
        </p:txBody>
      </p:sp>
      <p:sp>
        <p:nvSpPr>
          <p:cNvPr id="3" name="Footer Placeholder 2">
            <a:extLst>
              <a:ext uri="{FF2B5EF4-FFF2-40B4-BE49-F238E27FC236}">
                <a16:creationId xmlns:a16="http://schemas.microsoft.com/office/drawing/2014/main" id="{C6530ADB-A689-38B2-E64C-3DF282BEBE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8C6B38-7643-9767-0F3C-3420C26C261D}"/>
              </a:ext>
            </a:extLst>
          </p:cNvPr>
          <p:cNvSpPr>
            <a:spLocks noGrp="1"/>
          </p:cNvSpPr>
          <p:nvPr>
            <p:ph type="sldNum" sz="quarter" idx="12"/>
          </p:nvPr>
        </p:nvSpPr>
        <p:spPr/>
        <p:txBody>
          <a:bodyPr/>
          <a:lstStyle/>
          <a:p>
            <a:fld id="{86C081CE-D3F1-47FD-AE88-9927CE1B5F8A}" type="slidenum">
              <a:rPr lang="en-US" smtClean="0"/>
              <a:t>‹#›</a:t>
            </a:fld>
            <a:endParaRPr lang="en-US"/>
          </a:p>
        </p:txBody>
      </p:sp>
    </p:spTree>
    <p:extLst>
      <p:ext uri="{BB962C8B-B14F-4D97-AF65-F5344CB8AC3E}">
        <p14:creationId xmlns:p14="http://schemas.microsoft.com/office/powerpoint/2010/main" val="349992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5B685-803E-AC0A-3B6F-75FD645422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3D3C5B-99C9-84CE-3BCF-49FD3ACFB6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AAABFD-776C-63C0-2089-35A837046C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3BC5E2-D46B-71B8-76F4-4A21376AE8E9}"/>
              </a:ext>
            </a:extLst>
          </p:cNvPr>
          <p:cNvSpPr>
            <a:spLocks noGrp="1"/>
          </p:cNvSpPr>
          <p:nvPr>
            <p:ph type="dt" sz="half" idx="10"/>
          </p:nvPr>
        </p:nvSpPr>
        <p:spPr/>
        <p:txBody>
          <a:bodyPr/>
          <a:lstStyle/>
          <a:p>
            <a:fld id="{BCF7381B-00A8-4980-ACA0-FBAE8E879041}" type="datetimeFigureOut">
              <a:rPr lang="en-US" smtClean="0"/>
              <a:t>3/25/2025</a:t>
            </a:fld>
            <a:endParaRPr lang="en-US"/>
          </a:p>
        </p:txBody>
      </p:sp>
      <p:sp>
        <p:nvSpPr>
          <p:cNvPr id="6" name="Footer Placeholder 5">
            <a:extLst>
              <a:ext uri="{FF2B5EF4-FFF2-40B4-BE49-F238E27FC236}">
                <a16:creationId xmlns:a16="http://schemas.microsoft.com/office/drawing/2014/main" id="{E219F8C7-FA7D-3718-5191-04B2067D10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81C250-F588-9900-2DAE-FB94AECBA051}"/>
              </a:ext>
            </a:extLst>
          </p:cNvPr>
          <p:cNvSpPr>
            <a:spLocks noGrp="1"/>
          </p:cNvSpPr>
          <p:nvPr>
            <p:ph type="sldNum" sz="quarter" idx="12"/>
          </p:nvPr>
        </p:nvSpPr>
        <p:spPr/>
        <p:txBody>
          <a:bodyPr/>
          <a:lstStyle/>
          <a:p>
            <a:fld id="{86C081CE-D3F1-47FD-AE88-9927CE1B5F8A}" type="slidenum">
              <a:rPr lang="en-US" smtClean="0"/>
              <a:t>‹#›</a:t>
            </a:fld>
            <a:endParaRPr lang="en-US"/>
          </a:p>
        </p:txBody>
      </p:sp>
    </p:spTree>
    <p:extLst>
      <p:ext uri="{BB962C8B-B14F-4D97-AF65-F5344CB8AC3E}">
        <p14:creationId xmlns:p14="http://schemas.microsoft.com/office/powerpoint/2010/main" val="1943843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248BA-800F-8337-A272-026A5AA6EC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4860BB-CF6F-6860-B20D-67677262A5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D78ECA-68CB-F762-E1A6-DC97876537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775BE6-3675-D12E-B83B-31A73A34CE0F}"/>
              </a:ext>
            </a:extLst>
          </p:cNvPr>
          <p:cNvSpPr>
            <a:spLocks noGrp="1"/>
          </p:cNvSpPr>
          <p:nvPr>
            <p:ph type="dt" sz="half" idx="10"/>
          </p:nvPr>
        </p:nvSpPr>
        <p:spPr/>
        <p:txBody>
          <a:bodyPr/>
          <a:lstStyle/>
          <a:p>
            <a:fld id="{BCF7381B-00A8-4980-ACA0-FBAE8E879041}" type="datetimeFigureOut">
              <a:rPr lang="en-US" smtClean="0"/>
              <a:t>3/25/2025</a:t>
            </a:fld>
            <a:endParaRPr lang="en-US"/>
          </a:p>
        </p:txBody>
      </p:sp>
      <p:sp>
        <p:nvSpPr>
          <p:cNvPr id="6" name="Footer Placeholder 5">
            <a:extLst>
              <a:ext uri="{FF2B5EF4-FFF2-40B4-BE49-F238E27FC236}">
                <a16:creationId xmlns:a16="http://schemas.microsoft.com/office/drawing/2014/main" id="{2B7E08C6-9D8C-B4D2-9F8A-BDCF04F64A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7549C4-9605-6367-8EE6-B762B11A39D6}"/>
              </a:ext>
            </a:extLst>
          </p:cNvPr>
          <p:cNvSpPr>
            <a:spLocks noGrp="1"/>
          </p:cNvSpPr>
          <p:nvPr>
            <p:ph type="sldNum" sz="quarter" idx="12"/>
          </p:nvPr>
        </p:nvSpPr>
        <p:spPr/>
        <p:txBody>
          <a:bodyPr/>
          <a:lstStyle/>
          <a:p>
            <a:fld id="{86C081CE-D3F1-47FD-AE88-9927CE1B5F8A}" type="slidenum">
              <a:rPr lang="en-US" smtClean="0"/>
              <a:t>‹#›</a:t>
            </a:fld>
            <a:endParaRPr lang="en-US"/>
          </a:p>
        </p:txBody>
      </p:sp>
    </p:spTree>
    <p:extLst>
      <p:ext uri="{BB962C8B-B14F-4D97-AF65-F5344CB8AC3E}">
        <p14:creationId xmlns:p14="http://schemas.microsoft.com/office/powerpoint/2010/main" val="4218423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56CC2D-1D5C-AA3C-FDF4-167C741730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6AB2B4-19C1-9BE3-20BA-E2ADE43307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69D082-D81E-2BB4-10A1-605405D9E3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F7381B-00A8-4980-ACA0-FBAE8E879041}" type="datetimeFigureOut">
              <a:rPr lang="en-US" smtClean="0"/>
              <a:t>3/25/2025</a:t>
            </a:fld>
            <a:endParaRPr lang="en-US"/>
          </a:p>
        </p:txBody>
      </p:sp>
      <p:sp>
        <p:nvSpPr>
          <p:cNvPr id="5" name="Footer Placeholder 4">
            <a:extLst>
              <a:ext uri="{FF2B5EF4-FFF2-40B4-BE49-F238E27FC236}">
                <a16:creationId xmlns:a16="http://schemas.microsoft.com/office/drawing/2014/main" id="{E30C00B0-57B5-A9AF-2322-EDDC3673FA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256FA7-A540-3E56-EC12-66E1E76140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081CE-D3F1-47FD-AE88-9927CE1B5F8A}" type="slidenum">
              <a:rPr lang="en-US" smtClean="0"/>
              <a:t>‹#›</a:t>
            </a:fld>
            <a:endParaRPr lang="en-US"/>
          </a:p>
        </p:txBody>
      </p:sp>
    </p:spTree>
    <p:extLst>
      <p:ext uri="{BB962C8B-B14F-4D97-AF65-F5344CB8AC3E}">
        <p14:creationId xmlns:p14="http://schemas.microsoft.com/office/powerpoint/2010/main" val="3426055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www.pwc.com/gx/en/services/people-organisation/upskill-my-workforce-for-the-digital-world.html"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www.pwc.com/gx/en/issues/upskilling.html"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456C5-7392-1B60-2566-002C42C3B8BE}"/>
              </a:ext>
            </a:extLst>
          </p:cNvPr>
          <p:cNvSpPr>
            <a:spLocks noGrp="1"/>
          </p:cNvSpPr>
          <p:nvPr>
            <p:ph type="ctrTitle"/>
          </p:nvPr>
        </p:nvSpPr>
        <p:spPr/>
        <p:txBody>
          <a:bodyPr/>
          <a:lstStyle/>
          <a:p>
            <a:r>
              <a:rPr lang="en-US" dirty="0"/>
              <a:t>PwC Power BI  </a:t>
            </a:r>
          </a:p>
        </p:txBody>
      </p:sp>
      <p:sp>
        <p:nvSpPr>
          <p:cNvPr id="3" name="Subtitle 2">
            <a:extLst>
              <a:ext uri="{FF2B5EF4-FFF2-40B4-BE49-F238E27FC236}">
                <a16:creationId xmlns:a16="http://schemas.microsoft.com/office/drawing/2014/main" id="{FFBBBDE9-55F2-C17E-FCA9-166D67B56DF2}"/>
              </a:ext>
            </a:extLst>
          </p:cNvPr>
          <p:cNvSpPr>
            <a:spLocks noGrp="1"/>
          </p:cNvSpPr>
          <p:nvPr>
            <p:ph type="subTitle" idx="1"/>
          </p:nvPr>
        </p:nvSpPr>
        <p:spPr>
          <a:xfrm>
            <a:off x="1524000" y="3602038"/>
            <a:ext cx="9144000" cy="1093787"/>
          </a:xfrm>
        </p:spPr>
        <p:txBody>
          <a:bodyPr/>
          <a:lstStyle/>
          <a:p>
            <a:r>
              <a:rPr lang="en-US" b="1" i="0" u="none" strike="noStrike" dirty="0">
                <a:solidFill>
                  <a:srgbClr val="3E3E3E"/>
                </a:solidFill>
                <a:effectLst/>
                <a:latin typeface="DM Sans" pitchFamily="2" charset="0"/>
              </a:rPr>
              <a:t>PwC Switzerland virtual Internship Feb.-march 2025.</a:t>
            </a:r>
          </a:p>
          <a:p>
            <a:r>
              <a:rPr lang="en-US" b="1" dirty="0">
                <a:solidFill>
                  <a:srgbClr val="3E3E3E"/>
                </a:solidFill>
                <a:latin typeface="DM Sans" pitchFamily="2" charset="0"/>
              </a:rPr>
              <a:t>By :- Jagruti . C</a:t>
            </a:r>
            <a:endParaRPr lang="en-US" b="1" i="0" u="none" strike="noStrike" dirty="0">
              <a:solidFill>
                <a:srgbClr val="3E3E3E"/>
              </a:solidFill>
              <a:effectLst/>
              <a:latin typeface="DM Sans" pitchFamily="2" charset="0"/>
            </a:endParaRPr>
          </a:p>
          <a:p>
            <a:endParaRPr lang="en-US" dirty="0"/>
          </a:p>
        </p:txBody>
      </p:sp>
    </p:spTree>
    <p:extLst>
      <p:ext uri="{BB962C8B-B14F-4D97-AF65-F5344CB8AC3E}">
        <p14:creationId xmlns:p14="http://schemas.microsoft.com/office/powerpoint/2010/main" val="2683984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2E33-4893-3903-A404-2DE225F29F51}"/>
              </a:ext>
            </a:extLst>
          </p:cNvPr>
          <p:cNvSpPr>
            <a:spLocks noGrp="1"/>
          </p:cNvSpPr>
          <p:nvPr>
            <p:ph type="title"/>
          </p:nvPr>
        </p:nvSpPr>
        <p:spPr/>
        <p:txBody>
          <a:bodyPr/>
          <a:lstStyle/>
          <a:p>
            <a:r>
              <a:rPr lang="en-US" b="1" i="0" dirty="0">
                <a:solidFill>
                  <a:srgbClr val="5F5E5E"/>
                </a:solidFill>
                <a:effectLst/>
                <a:latin typeface="DM Sans" pitchFamily="2" charset="0"/>
              </a:rPr>
              <a:t>Task 4: Diversity &amp; Inclusion</a:t>
            </a:r>
            <a:endParaRPr lang="en-US" dirty="0"/>
          </a:p>
        </p:txBody>
      </p:sp>
      <p:sp>
        <p:nvSpPr>
          <p:cNvPr id="4" name="TextBox 3">
            <a:extLst>
              <a:ext uri="{FF2B5EF4-FFF2-40B4-BE49-F238E27FC236}">
                <a16:creationId xmlns:a16="http://schemas.microsoft.com/office/drawing/2014/main" id="{0A2FC721-D667-BEE3-1949-3FEBFD987D29}"/>
              </a:ext>
            </a:extLst>
          </p:cNvPr>
          <p:cNvSpPr txBox="1"/>
          <p:nvPr/>
        </p:nvSpPr>
        <p:spPr>
          <a:xfrm>
            <a:off x="0" y="1600200"/>
            <a:ext cx="9144000" cy="1495281"/>
          </a:xfrm>
          <a:prstGeom prst="rect">
            <a:avLst/>
          </a:prstGeom>
          <a:noFill/>
        </p:spPr>
        <p:txBody>
          <a:bodyPr wrap="square">
            <a:spAutoFit/>
          </a:bodyPr>
          <a:lstStyle/>
          <a:p>
            <a:pPr algn="l">
              <a:spcAft>
                <a:spcPts val="1500"/>
              </a:spcAft>
              <a:buNone/>
            </a:pPr>
            <a:r>
              <a:rPr lang="en-US" b="1" i="0" dirty="0">
                <a:solidFill>
                  <a:srgbClr val="000000"/>
                </a:solidFill>
                <a:effectLst/>
                <a:latin typeface="DM Sans" pitchFamily="2" charset="0"/>
              </a:rPr>
              <a:t>Your task</a:t>
            </a:r>
            <a:r>
              <a:rPr lang="en-US" b="0" i="0" dirty="0">
                <a:solidFill>
                  <a:srgbClr val="000000"/>
                </a:solidFill>
                <a:effectLst/>
                <a:latin typeface="DM Sans" pitchFamily="2" charset="0"/>
              </a:rPr>
              <a:t> is to do the following:</a:t>
            </a:r>
          </a:p>
          <a:p>
            <a:pPr algn="l">
              <a:spcAft>
                <a:spcPts val="750"/>
              </a:spcAft>
              <a:buFont typeface="+mj-lt"/>
              <a:buAutoNum type="arabicPeriod"/>
            </a:pPr>
            <a:r>
              <a:rPr lang="en-US" b="0" i="0" dirty="0">
                <a:solidFill>
                  <a:srgbClr val="000000"/>
                </a:solidFill>
                <a:effectLst/>
                <a:latin typeface="DM Sans" pitchFamily="2" charset="0"/>
              </a:rPr>
              <a:t>Define relevant KPIs in hiring, promotion, performance and turnover, and create a visualization</a:t>
            </a:r>
          </a:p>
          <a:p>
            <a:pPr algn="l">
              <a:spcAft>
                <a:spcPts val="750"/>
              </a:spcAft>
              <a:buFont typeface="+mj-lt"/>
              <a:buAutoNum type="arabicPeriod"/>
            </a:pPr>
            <a:r>
              <a:rPr lang="en-US" b="0" i="0" dirty="0">
                <a:solidFill>
                  <a:srgbClr val="000000"/>
                </a:solidFill>
                <a:effectLst/>
                <a:latin typeface="DM Sans" pitchFamily="2" charset="0"/>
              </a:rPr>
              <a:t>Write what you think some root causes of their slow progress might be</a:t>
            </a:r>
          </a:p>
        </p:txBody>
      </p:sp>
    </p:spTree>
    <p:extLst>
      <p:ext uri="{BB962C8B-B14F-4D97-AF65-F5344CB8AC3E}">
        <p14:creationId xmlns:p14="http://schemas.microsoft.com/office/powerpoint/2010/main" val="1393235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761469-73EF-9844-97BA-03E8AF67EA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41"/>
            <a:ext cx="12192000" cy="6733518"/>
          </a:xfrm>
          <a:prstGeom prst="rect">
            <a:avLst/>
          </a:prstGeom>
        </p:spPr>
      </p:pic>
    </p:spTree>
    <p:extLst>
      <p:ext uri="{BB962C8B-B14F-4D97-AF65-F5344CB8AC3E}">
        <p14:creationId xmlns:p14="http://schemas.microsoft.com/office/powerpoint/2010/main" val="3769978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5056FD-39B5-8EEF-750D-69AB7D374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93" y="0"/>
            <a:ext cx="12049414" cy="6858000"/>
          </a:xfrm>
          <a:prstGeom prst="rect">
            <a:avLst/>
          </a:prstGeom>
        </p:spPr>
      </p:pic>
    </p:spTree>
    <p:extLst>
      <p:ext uri="{BB962C8B-B14F-4D97-AF65-F5344CB8AC3E}">
        <p14:creationId xmlns:p14="http://schemas.microsoft.com/office/powerpoint/2010/main" val="3327786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77D457-32A1-E170-945F-4C8A3BEBEA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27" y="0"/>
            <a:ext cx="12107745" cy="6858000"/>
          </a:xfrm>
          <a:prstGeom prst="rect">
            <a:avLst/>
          </a:prstGeom>
        </p:spPr>
      </p:pic>
    </p:spTree>
    <p:extLst>
      <p:ext uri="{BB962C8B-B14F-4D97-AF65-F5344CB8AC3E}">
        <p14:creationId xmlns:p14="http://schemas.microsoft.com/office/powerpoint/2010/main" val="2880600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E1489-5A7E-7C85-C3D8-CE33FE474A22}"/>
              </a:ext>
            </a:extLst>
          </p:cNvPr>
          <p:cNvSpPr>
            <a:spLocks noGrp="1"/>
          </p:cNvSpPr>
          <p:nvPr>
            <p:ph type="title"/>
          </p:nvPr>
        </p:nvSpPr>
        <p:spPr>
          <a:xfrm>
            <a:off x="838200" y="285750"/>
            <a:ext cx="10515600" cy="1095376"/>
          </a:xfrm>
        </p:spPr>
        <p:txBody>
          <a:bodyPr>
            <a:normAutofit fontScale="90000"/>
          </a:bodyPr>
          <a:lstStyle/>
          <a:p>
            <a:r>
              <a:rPr lang="en-US" b="0" i="0" u="none" strike="noStrike" dirty="0">
                <a:solidFill>
                  <a:srgbClr val="000000"/>
                </a:solidFill>
                <a:effectLst/>
                <a:latin typeface="DM Sans" pitchFamily="2" charset="0"/>
              </a:rPr>
              <a:t>Task Overview</a:t>
            </a:r>
            <a:br>
              <a:rPr lang="en-US" b="0" i="0" u="none" strike="noStrike" dirty="0">
                <a:solidFill>
                  <a:srgbClr val="000000"/>
                </a:solidFill>
                <a:effectLst/>
                <a:latin typeface="DM Sans" pitchFamily="2" charset="0"/>
              </a:rPr>
            </a:br>
            <a:endParaRPr lang="en-US" dirty="0"/>
          </a:p>
        </p:txBody>
      </p:sp>
      <p:sp>
        <p:nvSpPr>
          <p:cNvPr id="4" name="TextBox 3">
            <a:extLst>
              <a:ext uri="{FF2B5EF4-FFF2-40B4-BE49-F238E27FC236}">
                <a16:creationId xmlns:a16="http://schemas.microsoft.com/office/drawing/2014/main" id="{C3112929-14A8-722E-356D-A17F9109F801}"/>
              </a:ext>
            </a:extLst>
          </p:cNvPr>
          <p:cNvSpPr txBox="1"/>
          <p:nvPr/>
        </p:nvSpPr>
        <p:spPr>
          <a:xfrm>
            <a:off x="114300" y="1381126"/>
            <a:ext cx="9029700" cy="1200329"/>
          </a:xfrm>
          <a:prstGeom prst="rect">
            <a:avLst/>
          </a:prstGeom>
          <a:noFill/>
        </p:spPr>
        <p:txBody>
          <a:bodyPr wrap="square">
            <a:spAutoFit/>
          </a:bodyPr>
          <a:lstStyle/>
          <a:p>
            <a:pPr algn="l">
              <a:buNone/>
            </a:pPr>
            <a:r>
              <a:rPr lang="en-US" b="1" i="0" u="none" strike="noStrike" dirty="0">
                <a:solidFill>
                  <a:srgbClr val="D93954"/>
                </a:solidFill>
                <a:effectLst/>
                <a:latin typeface="DM Sans" pitchFamily="2" charset="0"/>
              </a:rPr>
              <a:t>What </a:t>
            </a:r>
            <a:r>
              <a:rPr lang="en-US" b="1" dirty="0">
                <a:solidFill>
                  <a:srgbClr val="D93954"/>
                </a:solidFill>
                <a:latin typeface="DM Sans" pitchFamily="2" charset="0"/>
              </a:rPr>
              <a:t>I’</a:t>
            </a:r>
            <a:r>
              <a:rPr lang="en-US" b="1" i="0" u="none" strike="noStrike" dirty="0">
                <a:solidFill>
                  <a:srgbClr val="D93954"/>
                </a:solidFill>
                <a:effectLst/>
                <a:latin typeface="DM Sans" pitchFamily="2" charset="0"/>
              </a:rPr>
              <a:t>ll learn</a:t>
            </a:r>
          </a:p>
          <a:p>
            <a:pPr algn="l">
              <a:buFont typeface="Arial" panose="020B0604020202020204" pitchFamily="34" charset="0"/>
              <a:buChar char="•"/>
            </a:pPr>
            <a:r>
              <a:rPr lang="en-US" b="0" i="0" u="none" strike="noStrike" dirty="0">
                <a:solidFill>
                  <a:srgbClr val="3E3E3E"/>
                </a:solidFill>
                <a:effectLst/>
                <a:latin typeface="DM Sans" pitchFamily="2" charset="0"/>
              </a:rPr>
              <a:t>The importance of digital transformation and upskilling in today's business landscape.</a:t>
            </a:r>
            <a:endParaRPr lang="en-US" b="0" i="0" dirty="0">
              <a:solidFill>
                <a:srgbClr val="000000"/>
              </a:solidFill>
              <a:effectLst/>
              <a:latin typeface="DM Sans" pitchFamily="2" charset="0"/>
            </a:endParaRPr>
          </a:p>
          <a:p>
            <a:pPr algn="l">
              <a:buFont typeface="Arial" panose="020B0604020202020204" pitchFamily="34" charset="0"/>
              <a:buChar char="•"/>
            </a:pPr>
            <a:r>
              <a:rPr lang="en-US" b="0" i="0" u="none" strike="noStrike" dirty="0">
                <a:solidFill>
                  <a:srgbClr val="3E3E3E"/>
                </a:solidFill>
                <a:effectLst/>
                <a:latin typeface="DM Sans" pitchFamily="2" charset="0"/>
              </a:rPr>
              <a:t>The purpose and goals of the Digital Accelerator program.</a:t>
            </a:r>
          </a:p>
        </p:txBody>
      </p:sp>
      <p:sp>
        <p:nvSpPr>
          <p:cNvPr id="6" name="TextBox 5">
            <a:extLst>
              <a:ext uri="{FF2B5EF4-FFF2-40B4-BE49-F238E27FC236}">
                <a16:creationId xmlns:a16="http://schemas.microsoft.com/office/drawing/2014/main" id="{8A3AD507-F731-06A6-3FFF-2E465283CBAF}"/>
              </a:ext>
            </a:extLst>
          </p:cNvPr>
          <p:cNvSpPr txBox="1"/>
          <p:nvPr/>
        </p:nvSpPr>
        <p:spPr>
          <a:xfrm>
            <a:off x="114300" y="2781300"/>
            <a:ext cx="9029700" cy="923330"/>
          </a:xfrm>
          <a:prstGeom prst="rect">
            <a:avLst/>
          </a:prstGeom>
          <a:noFill/>
        </p:spPr>
        <p:txBody>
          <a:bodyPr wrap="square">
            <a:spAutoFit/>
          </a:bodyPr>
          <a:lstStyle/>
          <a:p>
            <a:pPr algn="l">
              <a:buNone/>
            </a:pPr>
            <a:r>
              <a:rPr lang="en-US" b="1" i="0" u="none" strike="noStrike" dirty="0">
                <a:solidFill>
                  <a:srgbClr val="D93954"/>
                </a:solidFill>
                <a:effectLst/>
                <a:latin typeface="DM Sans" pitchFamily="2" charset="0"/>
              </a:rPr>
              <a:t>What </a:t>
            </a:r>
            <a:r>
              <a:rPr lang="en-US" b="1" dirty="0">
                <a:solidFill>
                  <a:srgbClr val="D93954"/>
                </a:solidFill>
                <a:latin typeface="DM Sans" pitchFamily="2" charset="0"/>
              </a:rPr>
              <a:t>I</a:t>
            </a:r>
            <a:r>
              <a:rPr lang="en-US" b="1" i="0" u="none" strike="noStrike" dirty="0">
                <a:solidFill>
                  <a:srgbClr val="D93954"/>
                </a:solidFill>
                <a:effectLst/>
                <a:latin typeface="DM Sans" pitchFamily="2" charset="0"/>
              </a:rPr>
              <a:t>'ll do</a:t>
            </a:r>
          </a:p>
          <a:p>
            <a:pPr algn="l">
              <a:buFont typeface="Arial" panose="020B0604020202020204" pitchFamily="34" charset="0"/>
              <a:buChar char="•"/>
            </a:pPr>
            <a:r>
              <a:rPr lang="en-US" b="0" i="0" u="none" strike="noStrike" dirty="0">
                <a:solidFill>
                  <a:srgbClr val="3E3E3E"/>
                </a:solidFill>
                <a:effectLst/>
                <a:latin typeface="DM Sans" pitchFamily="2" charset="0"/>
              </a:rPr>
              <a:t>Watch videos on digital upskilling and the journey of driving a digital mindset.</a:t>
            </a:r>
            <a:endParaRPr lang="en-US" b="0" i="0" dirty="0">
              <a:solidFill>
                <a:srgbClr val="000000"/>
              </a:solidFill>
              <a:effectLst/>
              <a:latin typeface="DM Sans" pitchFamily="2" charset="0"/>
            </a:endParaRPr>
          </a:p>
          <a:p>
            <a:pPr algn="l">
              <a:buFont typeface="Arial" panose="020B0604020202020204" pitchFamily="34" charset="0"/>
              <a:buChar char="•"/>
            </a:pPr>
            <a:r>
              <a:rPr lang="en-US" b="0" i="0" u="none" strike="noStrike" dirty="0">
                <a:solidFill>
                  <a:srgbClr val="3E3E3E"/>
                </a:solidFill>
                <a:effectLst/>
                <a:latin typeface="DM Sans" pitchFamily="2" charset="0"/>
              </a:rPr>
              <a:t>Reflect on the provided self-reflection question and respond in the text field.</a:t>
            </a:r>
            <a:endParaRPr lang="en-US" b="0" i="0" dirty="0">
              <a:solidFill>
                <a:srgbClr val="000000"/>
              </a:solidFill>
              <a:effectLst/>
              <a:latin typeface="DM Sans" pitchFamily="2" charset="0"/>
            </a:endParaRPr>
          </a:p>
        </p:txBody>
      </p:sp>
    </p:spTree>
    <p:extLst>
      <p:ext uri="{BB962C8B-B14F-4D97-AF65-F5344CB8AC3E}">
        <p14:creationId xmlns:p14="http://schemas.microsoft.com/office/powerpoint/2010/main" val="3127580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1DB0D-B69B-3A93-8D08-E7E044BCE4C1}"/>
              </a:ext>
            </a:extLst>
          </p:cNvPr>
          <p:cNvSpPr>
            <a:spLocks noGrp="1"/>
          </p:cNvSpPr>
          <p:nvPr>
            <p:ph type="title"/>
          </p:nvPr>
        </p:nvSpPr>
        <p:spPr>
          <a:xfrm>
            <a:off x="504825" y="266700"/>
            <a:ext cx="10848975" cy="1423988"/>
          </a:xfrm>
        </p:spPr>
        <p:txBody>
          <a:bodyPr>
            <a:normAutofit/>
          </a:bodyPr>
          <a:lstStyle/>
          <a:p>
            <a:r>
              <a:rPr lang="en-US" sz="3600" b="0" i="0" u="none" strike="noStrike" dirty="0">
                <a:solidFill>
                  <a:srgbClr val="000000"/>
                </a:solidFill>
                <a:effectLst/>
                <a:latin typeface="DM Sans" pitchFamily="2" charset="0"/>
              </a:rPr>
              <a:t>Here is the background information on your task</a:t>
            </a:r>
            <a:br>
              <a:rPr lang="en-US" sz="3600" b="0" i="0" u="none" strike="noStrike" dirty="0">
                <a:solidFill>
                  <a:srgbClr val="000000"/>
                </a:solidFill>
                <a:effectLst/>
                <a:latin typeface="DM Sans" pitchFamily="2" charset="0"/>
              </a:rPr>
            </a:br>
            <a:endParaRPr lang="en-US" sz="3600" dirty="0"/>
          </a:p>
        </p:txBody>
      </p:sp>
      <p:sp>
        <p:nvSpPr>
          <p:cNvPr id="4" name="TextBox 3">
            <a:extLst>
              <a:ext uri="{FF2B5EF4-FFF2-40B4-BE49-F238E27FC236}">
                <a16:creationId xmlns:a16="http://schemas.microsoft.com/office/drawing/2014/main" id="{DFA5F790-C92F-4C72-32C5-C97E04A71289}"/>
              </a:ext>
            </a:extLst>
          </p:cNvPr>
          <p:cNvSpPr txBox="1"/>
          <p:nvPr/>
        </p:nvSpPr>
        <p:spPr>
          <a:xfrm>
            <a:off x="76200" y="1285874"/>
            <a:ext cx="9067800" cy="3816429"/>
          </a:xfrm>
          <a:prstGeom prst="rect">
            <a:avLst/>
          </a:prstGeom>
          <a:noFill/>
        </p:spPr>
        <p:txBody>
          <a:bodyPr wrap="square">
            <a:spAutoFit/>
          </a:bodyPr>
          <a:lstStyle/>
          <a:p>
            <a:pPr algn="l">
              <a:spcAft>
                <a:spcPts val="1500"/>
              </a:spcAft>
              <a:buNone/>
            </a:pPr>
            <a:r>
              <a:rPr lang="en-US" b="1" i="0" dirty="0">
                <a:solidFill>
                  <a:srgbClr val="000000"/>
                </a:solidFill>
                <a:effectLst/>
                <a:latin typeface="DM Sans" pitchFamily="2" charset="0"/>
              </a:rPr>
              <a:t>All in on digital transformation: Creating a stronger, nimbler, more resilient future! </a:t>
            </a:r>
            <a:endParaRPr lang="en-US" b="0" i="0" dirty="0">
              <a:solidFill>
                <a:srgbClr val="000000"/>
              </a:solidFill>
              <a:effectLst/>
              <a:latin typeface="DM Sans" pitchFamily="2" charset="0"/>
            </a:endParaRPr>
          </a:p>
          <a:p>
            <a:pPr algn="l">
              <a:spcAft>
                <a:spcPts val="1500"/>
              </a:spcAft>
              <a:buNone/>
            </a:pPr>
            <a:r>
              <a:rPr lang="en-US" sz="1200" b="0" i="0" dirty="0">
                <a:solidFill>
                  <a:srgbClr val="000000"/>
                </a:solidFill>
                <a:effectLst/>
                <a:latin typeface="DM Sans" pitchFamily="2" charset="0"/>
              </a:rPr>
              <a:t>We aim to build innovative technology solutions that differentiate us from our competitors and digitize the business. Part of that included a strategic decision to invest in </a:t>
            </a:r>
            <a:r>
              <a:rPr lang="en-US" sz="1200" b="0" i="0" u="sng" strike="noStrike" dirty="0">
                <a:solidFill>
                  <a:srgbClr val="000000"/>
                </a:solidFill>
                <a:effectLst/>
                <a:latin typeface="DM Sans" pitchFamily="2" charset="0"/>
                <a:hlinkClick r:id="rId2"/>
              </a:rPr>
              <a:t>upskilling </a:t>
            </a:r>
            <a:r>
              <a:rPr lang="en-US" sz="1200" b="0" i="0" u="sng" strike="noStrike" dirty="0" err="1">
                <a:solidFill>
                  <a:srgbClr val="000000"/>
                </a:solidFill>
                <a:effectLst/>
                <a:latin typeface="DM Sans" pitchFamily="2" charset="0"/>
                <a:hlinkClick r:id="rId2"/>
              </a:rPr>
              <a:t>programmes</a:t>
            </a:r>
            <a:r>
              <a:rPr lang="en-US" sz="1200" b="0" i="0" dirty="0">
                <a:solidFill>
                  <a:srgbClr val="000000"/>
                </a:solidFill>
                <a:effectLst/>
                <a:latin typeface="DM Sans" pitchFamily="2" charset="0"/>
              </a:rPr>
              <a:t> so our people could learn how to use digital tools for data visualization as well as automation, data cleansing and more.</a:t>
            </a:r>
          </a:p>
          <a:p>
            <a:pPr algn="l">
              <a:spcAft>
                <a:spcPts val="1500"/>
              </a:spcAft>
              <a:buNone/>
            </a:pPr>
            <a:r>
              <a:rPr lang="en-US" sz="1200" b="0" i="0" dirty="0">
                <a:solidFill>
                  <a:srgbClr val="000000"/>
                </a:solidFill>
                <a:effectLst/>
                <a:latin typeface="DM Sans" pitchFamily="2" charset="0"/>
              </a:rPr>
              <a:t>If our people could use these tools to solve common problems, they’d help us become more efficient and growth-oriented now and more innovative later in Business Services and beyond. Now, employees are learning to build bots – over 2,400 have been created so far – to automate workflows. We continue to invest to make processes more intuitive using machine learning, Power BI and eventually artificial intelligence (AI). These are key to working faster and solving problems differently for ourselves and our clients.</a:t>
            </a:r>
          </a:p>
          <a:p>
            <a:pPr algn="l">
              <a:spcAft>
                <a:spcPts val="1500"/>
              </a:spcAft>
              <a:buNone/>
            </a:pPr>
            <a:r>
              <a:rPr lang="en-US" sz="1200" b="0" i="0" dirty="0">
                <a:solidFill>
                  <a:srgbClr val="000000"/>
                </a:solidFill>
                <a:effectLst/>
                <a:latin typeface="DM Sans" pitchFamily="2" charset="0"/>
              </a:rPr>
              <a:t>This is why you're here! Our Digital Accelerator programmer is an internal chance that takes groups of our employees out of their day jobs and puts them through  trainings that teaches them skills in technology such as automation, machine learning, design thinking, and digital storytelling. Power BI is an important part of it as visualizing data helps to handle and understand clients. </a:t>
            </a:r>
          </a:p>
          <a:p>
            <a:pPr algn="l"/>
            <a:r>
              <a:rPr lang="en-US" sz="1200" b="0" i="0" dirty="0">
                <a:solidFill>
                  <a:srgbClr val="000000"/>
                </a:solidFill>
                <a:effectLst/>
                <a:latin typeface="DM Sans" pitchFamily="2" charset="0"/>
              </a:rPr>
              <a:t>So, become a Digital Accelerator yourself and start your Power BI journey with us! </a:t>
            </a:r>
          </a:p>
        </p:txBody>
      </p:sp>
    </p:spTree>
    <p:extLst>
      <p:ext uri="{BB962C8B-B14F-4D97-AF65-F5344CB8AC3E}">
        <p14:creationId xmlns:p14="http://schemas.microsoft.com/office/powerpoint/2010/main" val="2505691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CA3B77-706B-5F91-CD9F-CC69523C85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F37035-4F04-9D63-7921-321B0779599C}"/>
              </a:ext>
            </a:extLst>
          </p:cNvPr>
          <p:cNvSpPr>
            <a:spLocks noGrp="1"/>
          </p:cNvSpPr>
          <p:nvPr>
            <p:ph type="title"/>
          </p:nvPr>
        </p:nvSpPr>
        <p:spPr/>
        <p:txBody>
          <a:bodyPr/>
          <a:lstStyle/>
          <a:p>
            <a:r>
              <a:rPr lang="en-US" sz="3600" b="0" i="0" u="none" strike="noStrike" dirty="0">
                <a:solidFill>
                  <a:srgbClr val="000000"/>
                </a:solidFill>
                <a:effectLst/>
                <a:latin typeface="DM Sans" pitchFamily="2" charset="0"/>
              </a:rPr>
              <a:t>Here is your task</a:t>
            </a:r>
            <a:br>
              <a:rPr lang="en-US" b="0" i="0" u="none" strike="noStrike" dirty="0">
                <a:solidFill>
                  <a:srgbClr val="000000"/>
                </a:solidFill>
                <a:effectLst/>
                <a:latin typeface="DM Sans" pitchFamily="2" charset="0"/>
              </a:rPr>
            </a:br>
            <a:endParaRPr lang="en-US" dirty="0"/>
          </a:p>
        </p:txBody>
      </p:sp>
      <p:sp>
        <p:nvSpPr>
          <p:cNvPr id="4" name="TextBox 3">
            <a:extLst>
              <a:ext uri="{FF2B5EF4-FFF2-40B4-BE49-F238E27FC236}">
                <a16:creationId xmlns:a16="http://schemas.microsoft.com/office/drawing/2014/main" id="{A922D6FA-86BF-3BB0-3B3B-498ACF83194D}"/>
              </a:ext>
            </a:extLst>
          </p:cNvPr>
          <p:cNvSpPr txBox="1"/>
          <p:nvPr/>
        </p:nvSpPr>
        <p:spPr>
          <a:xfrm>
            <a:off x="66675" y="1495425"/>
            <a:ext cx="9077325" cy="2392963"/>
          </a:xfrm>
          <a:prstGeom prst="rect">
            <a:avLst/>
          </a:prstGeom>
          <a:noFill/>
        </p:spPr>
        <p:txBody>
          <a:bodyPr wrap="square">
            <a:spAutoFit/>
          </a:bodyPr>
          <a:lstStyle/>
          <a:p>
            <a:pPr algn="l">
              <a:spcAft>
                <a:spcPts val="1500"/>
              </a:spcAft>
              <a:buNone/>
            </a:pPr>
            <a:r>
              <a:rPr lang="en-US" sz="1400" b="0" i="0" dirty="0">
                <a:solidFill>
                  <a:srgbClr val="000000"/>
                </a:solidFill>
                <a:effectLst/>
                <a:latin typeface="DM Sans" pitchFamily="2" charset="0"/>
              </a:rPr>
              <a:t>But before you start, we would love to hear from you. Let’s set the mood to start your experience in Power BI. </a:t>
            </a:r>
          </a:p>
          <a:p>
            <a:pPr algn="l">
              <a:spcAft>
                <a:spcPts val="1500"/>
              </a:spcAft>
              <a:buNone/>
            </a:pPr>
            <a:r>
              <a:rPr lang="en-US" sz="1400" b="0" i="0" dirty="0">
                <a:solidFill>
                  <a:srgbClr val="000000"/>
                </a:solidFill>
                <a:effectLst/>
                <a:latin typeface="DM Sans" pitchFamily="2" charset="0"/>
              </a:rPr>
              <a:t>First, watch the video ‘</a:t>
            </a:r>
            <a:r>
              <a:rPr lang="en-US" sz="1400" b="1" i="0" u="none" strike="noStrike" dirty="0">
                <a:solidFill>
                  <a:srgbClr val="000000"/>
                </a:solidFill>
                <a:effectLst/>
                <a:latin typeface="DM Sans" pitchFamily="2" charset="0"/>
                <a:hlinkClick r:id="rId2"/>
              </a:rPr>
              <a:t>New world. New skills. PwC's journey to drive a digital mindset</a:t>
            </a:r>
            <a:r>
              <a:rPr lang="en-US" sz="1400" b="0" i="0" dirty="0">
                <a:solidFill>
                  <a:srgbClr val="000000"/>
                </a:solidFill>
                <a:effectLst/>
                <a:latin typeface="DM Sans" pitchFamily="2" charset="0"/>
              </a:rPr>
              <a:t>’ for inspiring insight on Digital Upskilling and the next video to hear from our Global Chairman, before kick-starting your journey through this program.</a:t>
            </a:r>
          </a:p>
          <a:p>
            <a:pPr algn="l">
              <a:spcAft>
                <a:spcPts val="1500"/>
              </a:spcAft>
              <a:buNone/>
            </a:pPr>
            <a:r>
              <a:rPr lang="en-US" sz="1400" b="0" i="0" dirty="0">
                <a:solidFill>
                  <a:srgbClr val="000000"/>
                </a:solidFill>
                <a:effectLst/>
                <a:latin typeface="DM Sans" pitchFamily="2" charset="0"/>
              </a:rPr>
              <a:t> </a:t>
            </a:r>
          </a:p>
          <a:p>
            <a:pPr algn="l"/>
            <a:r>
              <a:rPr lang="en-US" sz="1400" b="0" i="0" dirty="0">
                <a:solidFill>
                  <a:srgbClr val="000000"/>
                </a:solidFill>
                <a:effectLst/>
                <a:latin typeface="DM Sans" pitchFamily="2" charset="0"/>
              </a:rPr>
              <a:t>Next, navigate to the next page and respond to the self-reflection question by filling out the provided text field. No additional resources are required.</a:t>
            </a:r>
          </a:p>
        </p:txBody>
      </p:sp>
    </p:spTree>
    <p:extLst>
      <p:ext uri="{BB962C8B-B14F-4D97-AF65-F5344CB8AC3E}">
        <p14:creationId xmlns:p14="http://schemas.microsoft.com/office/powerpoint/2010/main" val="4190679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310B0-281E-9A1C-5027-AF2F6ABA63C5}"/>
              </a:ext>
            </a:extLst>
          </p:cNvPr>
          <p:cNvSpPr>
            <a:spLocks noGrp="1"/>
          </p:cNvSpPr>
          <p:nvPr>
            <p:ph type="title"/>
          </p:nvPr>
        </p:nvSpPr>
        <p:spPr/>
        <p:txBody>
          <a:bodyPr/>
          <a:lstStyle/>
          <a:p>
            <a:r>
              <a:rPr lang="en-US" b="1" i="0" dirty="0">
                <a:solidFill>
                  <a:srgbClr val="5F5E5E"/>
                </a:solidFill>
                <a:effectLst/>
                <a:latin typeface="DM Sans" pitchFamily="2" charset="0"/>
              </a:rPr>
              <a:t>Task 2: Call Centre Trends</a:t>
            </a:r>
            <a:endParaRPr lang="en-US" dirty="0"/>
          </a:p>
        </p:txBody>
      </p:sp>
      <p:sp>
        <p:nvSpPr>
          <p:cNvPr id="4" name="TextBox 3">
            <a:extLst>
              <a:ext uri="{FF2B5EF4-FFF2-40B4-BE49-F238E27FC236}">
                <a16:creationId xmlns:a16="http://schemas.microsoft.com/office/drawing/2014/main" id="{D956730A-698F-E512-7BFA-610C65F507FD}"/>
              </a:ext>
            </a:extLst>
          </p:cNvPr>
          <p:cNvSpPr txBox="1"/>
          <p:nvPr/>
        </p:nvSpPr>
        <p:spPr>
          <a:xfrm>
            <a:off x="114300" y="1690688"/>
            <a:ext cx="9029700" cy="1477328"/>
          </a:xfrm>
          <a:prstGeom prst="rect">
            <a:avLst/>
          </a:prstGeom>
          <a:noFill/>
        </p:spPr>
        <p:txBody>
          <a:bodyPr wrap="square">
            <a:spAutoFit/>
          </a:bodyPr>
          <a:lstStyle/>
          <a:p>
            <a:pPr algn="l">
              <a:buNone/>
            </a:pPr>
            <a:r>
              <a:rPr lang="en-US" b="1" i="0" u="none" strike="noStrike" dirty="0">
                <a:solidFill>
                  <a:srgbClr val="D93954"/>
                </a:solidFill>
                <a:effectLst/>
                <a:latin typeface="DM Sans" pitchFamily="2" charset="0"/>
              </a:rPr>
              <a:t>What you'll learn</a:t>
            </a:r>
          </a:p>
          <a:p>
            <a:pPr algn="l">
              <a:buFont typeface="Arial" panose="020B0604020202020204" pitchFamily="34" charset="0"/>
              <a:buChar char="•"/>
            </a:pPr>
            <a:r>
              <a:rPr lang="en-US" b="0" i="0" u="none" strike="noStrike" dirty="0">
                <a:solidFill>
                  <a:srgbClr val="3E3E3E"/>
                </a:solidFill>
                <a:effectLst/>
                <a:latin typeface="DM Sans" pitchFamily="2" charset="0"/>
              </a:rPr>
              <a:t>The importance of upskilling in the digital age and its role in the workplace.</a:t>
            </a:r>
            <a:endParaRPr lang="en-US" b="0" i="0" dirty="0">
              <a:solidFill>
                <a:srgbClr val="000000"/>
              </a:solidFill>
              <a:effectLst/>
              <a:latin typeface="DM Sans" pitchFamily="2" charset="0"/>
            </a:endParaRPr>
          </a:p>
          <a:p>
            <a:pPr algn="l">
              <a:buFont typeface="Arial" panose="020B0604020202020204" pitchFamily="34" charset="0"/>
              <a:buChar char="•"/>
            </a:pPr>
            <a:r>
              <a:rPr lang="en-US" b="0" i="0" u="none" strike="noStrike" dirty="0">
                <a:solidFill>
                  <a:srgbClr val="3E3E3E"/>
                </a:solidFill>
                <a:effectLst/>
                <a:latin typeface="DM Sans" pitchFamily="2" charset="0"/>
              </a:rPr>
              <a:t>The concept of becoming a "Digital Accelerator" and the skills associated with it.</a:t>
            </a:r>
            <a:endParaRPr lang="en-US" b="0" i="0" dirty="0">
              <a:solidFill>
                <a:srgbClr val="000000"/>
              </a:solidFill>
              <a:effectLst/>
              <a:latin typeface="DM Sans" pitchFamily="2" charset="0"/>
            </a:endParaRPr>
          </a:p>
          <a:p>
            <a:pPr algn="l">
              <a:buFont typeface="Arial" panose="020B0604020202020204" pitchFamily="34" charset="0"/>
              <a:buChar char="•"/>
            </a:pPr>
            <a:r>
              <a:rPr lang="en-US" b="0" i="0" u="none" strike="noStrike" dirty="0">
                <a:solidFill>
                  <a:srgbClr val="3E3E3E"/>
                </a:solidFill>
                <a:effectLst/>
                <a:latin typeface="DM Sans" pitchFamily="2" charset="0"/>
              </a:rPr>
              <a:t>How to create a Power BI dashboard for visualizing key performance indicators (KPIs) and metrics.</a:t>
            </a:r>
            <a:endParaRPr lang="en-US" b="0" i="0" dirty="0">
              <a:solidFill>
                <a:srgbClr val="000000"/>
              </a:solidFill>
              <a:effectLst/>
              <a:latin typeface="DM Sans" pitchFamily="2" charset="0"/>
            </a:endParaRPr>
          </a:p>
        </p:txBody>
      </p:sp>
      <p:sp>
        <p:nvSpPr>
          <p:cNvPr id="6" name="TextBox 5">
            <a:extLst>
              <a:ext uri="{FF2B5EF4-FFF2-40B4-BE49-F238E27FC236}">
                <a16:creationId xmlns:a16="http://schemas.microsoft.com/office/drawing/2014/main" id="{4A324DE1-7228-94DF-C436-D31A11BE731A}"/>
              </a:ext>
            </a:extLst>
          </p:cNvPr>
          <p:cNvSpPr txBox="1"/>
          <p:nvPr/>
        </p:nvSpPr>
        <p:spPr>
          <a:xfrm>
            <a:off x="114300" y="3168016"/>
            <a:ext cx="6096000" cy="2585323"/>
          </a:xfrm>
          <a:prstGeom prst="rect">
            <a:avLst/>
          </a:prstGeom>
          <a:noFill/>
        </p:spPr>
        <p:txBody>
          <a:bodyPr wrap="square">
            <a:spAutoFit/>
          </a:bodyPr>
          <a:lstStyle/>
          <a:p>
            <a:pPr algn="l">
              <a:buNone/>
            </a:pPr>
            <a:r>
              <a:rPr lang="en-US" b="1" i="0" u="none" strike="noStrike" dirty="0">
                <a:solidFill>
                  <a:srgbClr val="D93954"/>
                </a:solidFill>
                <a:effectLst/>
                <a:latin typeface="DM Sans" pitchFamily="2" charset="0"/>
              </a:rPr>
              <a:t>What you'll do</a:t>
            </a:r>
          </a:p>
          <a:p>
            <a:pPr algn="l">
              <a:buFont typeface="Arial" panose="020B0604020202020204" pitchFamily="34" charset="0"/>
              <a:buChar char="•"/>
            </a:pPr>
            <a:r>
              <a:rPr lang="en-US" b="0" i="0" u="none" strike="noStrike" dirty="0">
                <a:solidFill>
                  <a:srgbClr val="3E3E3E"/>
                </a:solidFill>
                <a:effectLst/>
                <a:latin typeface="DM Sans" pitchFamily="2" charset="0"/>
              </a:rPr>
              <a:t>Create a dashboard in Power BI for visualizing relevant KPIs and metrics in the dataset provided.</a:t>
            </a:r>
            <a:endParaRPr lang="en-US" b="0" i="0" dirty="0">
              <a:solidFill>
                <a:srgbClr val="000000"/>
              </a:solidFill>
              <a:effectLst/>
              <a:latin typeface="DM Sans" pitchFamily="2" charset="0"/>
            </a:endParaRPr>
          </a:p>
          <a:p>
            <a:pPr algn="l">
              <a:buFont typeface="Arial" panose="020B0604020202020204" pitchFamily="34" charset="0"/>
              <a:buChar char="•"/>
            </a:pPr>
            <a:r>
              <a:rPr lang="en-US" b="0" i="0" u="none" strike="noStrike" dirty="0">
                <a:solidFill>
                  <a:srgbClr val="3E3E3E"/>
                </a:solidFill>
                <a:effectLst/>
                <a:latin typeface="DM Sans" pitchFamily="2" charset="0"/>
              </a:rPr>
              <a:t>Utilize the resources provided, including podcasts and articles, to enhance your understanding of data visualization and upskilling.</a:t>
            </a:r>
            <a:endParaRPr lang="en-US" b="0" i="0" dirty="0">
              <a:solidFill>
                <a:srgbClr val="000000"/>
              </a:solidFill>
              <a:effectLst/>
              <a:latin typeface="DM Sans" pitchFamily="2" charset="0"/>
            </a:endParaRPr>
          </a:p>
          <a:p>
            <a:pPr algn="l">
              <a:buFont typeface="Arial" panose="020B0604020202020204" pitchFamily="34" charset="0"/>
              <a:buChar char="•"/>
            </a:pPr>
            <a:r>
              <a:rPr lang="en-US" b="0" i="0" u="none" strike="noStrike" dirty="0">
                <a:solidFill>
                  <a:srgbClr val="3E3E3E"/>
                </a:solidFill>
                <a:effectLst/>
                <a:latin typeface="DM Sans" pitchFamily="2" charset="0"/>
              </a:rPr>
              <a:t>Respond to the client's request by providing a well-designed Power BI dashboard reflecting the requested KPIs.</a:t>
            </a:r>
            <a:endParaRPr lang="en-US" b="0" i="0" dirty="0">
              <a:solidFill>
                <a:srgbClr val="000000"/>
              </a:solidFill>
              <a:effectLst/>
              <a:latin typeface="DM Sans" pitchFamily="2" charset="0"/>
            </a:endParaRPr>
          </a:p>
        </p:txBody>
      </p:sp>
    </p:spTree>
    <p:extLst>
      <p:ext uri="{BB962C8B-B14F-4D97-AF65-F5344CB8AC3E}">
        <p14:creationId xmlns:p14="http://schemas.microsoft.com/office/powerpoint/2010/main" val="130713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2DB85-8179-CBA8-02AF-E2F5ACFF5FAC}"/>
              </a:ext>
            </a:extLst>
          </p:cNvPr>
          <p:cNvSpPr>
            <a:spLocks noGrp="1"/>
          </p:cNvSpPr>
          <p:nvPr>
            <p:ph type="title"/>
          </p:nvPr>
        </p:nvSpPr>
        <p:spPr/>
        <p:txBody>
          <a:bodyPr/>
          <a:lstStyle/>
          <a:p>
            <a:r>
              <a:rPr lang="en-US" b="0" i="0" u="none" strike="noStrike" dirty="0">
                <a:solidFill>
                  <a:srgbClr val="000000"/>
                </a:solidFill>
                <a:effectLst/>
                <a:latin typeface="DM Sans" pitchFamily="2" charset="0"/>
              </a:rPr>
              <a:t>Here is your task 2 </a:t>
            </a:r>
            <a:br>
              <a:rPr lang="en-US" b="0" i="0" u="none" strike="noStrike" dirty="0">
                <a:solidFill>
                  <a:srgbClr val="000000"/>
                </a:solidFill>
                <a:effectLst/>
                <a:latin typeface="DM Sans" pitchFamily="2" charset="0"/>
              </a:rPr>
            </a:br>
            <a:endParaRPr lang="en-US" dirty="0"/>
          </a:p>
        </p:txBody>
      </p:sp>
      <p:sp>
        <p:nvSpPr>
          <p:cNvPr id="4" name="TextBox 3">
            <a:extLst>
              <a:ext uri="{FF2B5EF4-FFF2-40B4-BE49-F238E27FC236}">
                <a16:creationId xmlns:a16="http://schemas.microsoft.com/office/drawing/2014/main" id="{7EDFDA9F-513F-762E-854E-EE8F110DBA7F}"/>
              </a:ext>
            </a:extLst>
          </p:cNvPr>
          <p:cNvSpPr txBox="1"/>
          <p:nvPr/>
        </p:nvSpPr>
        <p:spPr>
          <a:xfrm>
            <a:off x="0" y="1433036"/>
            <a:ext cx="6096000" cy="1477328"/>
          </a:xfrm>
          <a:prstGeom prst="rect">
            <a:avLst/>
          </a:prstGeom>
          <a:noFill/>
        </p:spPr>
        <p:txBody>
          <a:bodyPr wrap="square">
            <a:spAutoFit/>
          </a:bodyPr>
          <a:lstStyle/>
          <a:p>
            <a:r>
              <a:rPr lang="en-US" b="0" i="0" dirty="0">
                <a:solidFill>
                  <a:srgbClr val="000000"/>
                </a:solidFill>
                <a:effectLst/>
                <a:latin typeface="DM Sans" pitchFamily="2" charset="0"/>
              </a:rPr>
              <a:t>It’s omnipresent: telecom marketing. Better price here. Better service there. Best for small businesses here. Best for young urbanites there. But what do customers really want? Our client, a big telecom company needs to know. This email just arrived for you:</a:t>
            </a:r>
            <a:endParaRPr lang="en-US" dirty="0"/>
          </a:p>
        </p:txBody>
      </p:sp>
      <p:sp>
        <p:nvSpPr>
          <p:cNvPr id="6" name="TextBox 5">
            <a:extLst>
              <a:ext uri="{FF2B5EF4-FFF2-40B4-BE49-F238E27FC236}">
                <a16:creationId xmlns:a16="http://schemas.microsoft.com/office/drawing/2014/main" id="{BA0E31B5-96A8-654D-1738-F624AF0B6A9A}"/>
              </a:ext>
            </a:extLst>
          </p:cNvPr>
          <p:cNvSpPr txBox="1"/>
          <p:nvPr/>
        </p:nvSpPr>
        <p:spPr>
          <a:xfrm>
            <a:off x="95250" y="2910363"/>
            <a:ext cx="9036843" cy="3380413"/>
          </a:xfrm>
          <a:prstGeom prst="rect">
            <a:avLst/>
          </a:prstGeom>
          <a:noFill/>
        </p:spPr>
        <p:txBody>
          <a:bodyPr wrap="square">
            <a:spAutoFit/>
          </a:bodyPr>
          <a:lstStyle/>
          <a:p>
            <a:pPr algn="l">
              <a:spcAft>
                <a:spcPts val="1500"/>
              </a:spcAft>
              <a:buNone/>
            </a:pPr>
            <a:r>
              <a:rPr lang="en-US" b="0" i="0" dirty="0">
                <a:solidFill>
                  <a:srgbClr val="000000"/>
                </a:solidFill>
                <a:effectLst/>
                <a:latin typeface="DM Sans" pitchFamily="2" charset="0"/>
              </a:rPr>
              <a:t>Create a dashboard in Power BI for Claire that reflects all relevant Key Performance Indicators (KPIs) and metrics in the dataset. Get creative! </a:t>
            </a:r>
          </a:p>
          <a:p>
            <a:pPr algn="l">
              <a:spcAft>
                <a:spcPts val="1500"/>
              </a:spcAft>
              <a:buNone/>
            </a:pPr>
            <a:r>
              <a:rPr lang="en-US" b="1" i="0" dirty="0">
                <a:solidFill>
                  <a:srgbClr val="000000"/>
                </a:solidFill>
                <a:effectLst/>
                <a:latin typeface="DM Sans" pitchFamily="2" charset="0"/>
              </a:rPr>
              <a:t>Possible KPIs include (to get you started, but not limited to):</a:t>
            </a:r>
            <a:endParaRPr lang="en-US" b="0" i="0" dirty="0">
              <a:solidFill>
                <a:srgbClr val="000000"/>
              </a:solidFill>
              <a:effectLst/>
              <a:latin typeface="DM Sans" pitchFamily="2" charset="0"/>
            </a:endParaRPr>
          </a:p>
          <a:p>
            <a:pPr algn="l">
              <a:spcAft>
                <a:spcPts val="750"/>
              </a:spcAft>
              <a:buFont typeface="Arial" panose="020B0604020202020204" pitchFamily="34" charset="0"/>
              <a:buChar char="•"/>
            </a:pPr>
            <a:r>
              <a:rPr lang="en-US" b="0" i="0" dirty="0">
                <a:solidFill>
                  <a:srgbClr val="000000"/>
                </a:solidFill>
                <a:effectLst/>
                <a:latin typeface="DM Sans" pitchFamily="2" charset="0"/>
              </a:rPr>
              <a:t>Overall customer satisfaction</a:t>
            </a:r>
          </a:p>
          <a:p>
            <a:pPr algn="l">
              <a:spcAft>
                <a:spcPts val="750"/>
              </a:spcAft>
              <a:buFont typeface="Arial" panose="020B0604020202020204" pitchFamily="34" charset="0"/>
              <a:buChar char="•"/>
            </a:pPr>
            <a:r>
              <a:rPr lang="en-US" b="0" i="0" dirty="0">
                <a:solidFill>
                  <a:srgbClr val="000000"/>
                </a:solidFill>
                <a:effectLst/>
                <a:latin typeface="DM Sans" pitchFamily="2" charset="0"/>
              </a:rPr>
              <a:t>Overall calls answered/abandoned</a:t>
            </a:r>
          </a:p>
          <a:p>
            <a:pPr algn="l">
              <a:spcAft>
                <a:spcPts val="750"/>
              </a:spcAft>
              <a:buFont typeface="Arial" panose="020B0604020202020204" pitchFamily="34" charset="0"/>
              <a:buChar char="•"/>
            </a:pPr>
            <a:r>
              <a:rPr lang="en-US" b="0" i="0" dirty="0">
                <a:solidFill>
                  <a:srgbClr val="000000"/>
                </a:solidFill>
                <a:effectLst/>
                <a:latin typeface="DM Sans" pitchFamily="2" charset="0"/>
              </a:rPr>
              <a:t>Calls by time</a:t>
            </a:r>
          </a:p>
          <a:p>
            <a:pPr algn="l">
              <a:spcAft>
                <a:spcPts val="750"/>
              </a:spcAft>
              <a:buFont typeface="Arial" panose="020B0604020202020204" pitchFamily="34" charset="0"/>
              <a:buChar char="•"/>
            </a:pPr>
            <a:r>
              <a:rPr lang="en-US" b="0" i="0" dirty="0">
                <a:solidFill>
                  <a:srgbClr val="000000"/>
                </a:solidFill>
                <a:effectLst/>
                <a:latin typeface="DM Sans" pitchFamily="2" charset="0"/>
              </a:rPr>
              <a:t>Average speed of answer</a:t>
            </a:r>
          </a:p>
          <a:p>
            <a:pPr algn="l">
              <a:spcAft>
                <a:spcPts val="750"/>
              </a:spcAft>
              <a:buFont typeface="Arial" panose="020B0604020202020204" pitchFamily="34" charset="0"/>
              <a:buChar char="•"/>
            </a:pPr>
            <a:r>
              <a:rPr lang="en-US" b="0" i="0" dirty="0">
                <a:solidFill>
                  <a:srgbClr val="000000"/>
                </a:solidFill>
                <a:effectLst/>
                <a:latin typeface="DM Sans" pitchFamily="2" charset="0"/>
              </a:rPr>
              <a:t>Agent’s performance quadrant -&gt; average handle time (talk duration) vs calls answered</a:t>
            </a:r>
          </a:p>
        </p:txBody>
      </p:sp>
    </p:spTree>
    <p:extLst>
      <p:ext uri="{BB962C8B-B14F-4D97-AF65-F5344CB8AC3E}">
        <p14:creationId xmlns:p14="http://schemas.microsoft.com/office/powerpoint/2010/main" val="355985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B97526-D8CE-33B3-0E94-444BF1507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951"/>
            <a:ext cx="12192000" cy="6776098"/>
          </a:xfrm>
          <a:prstGeom prst="rect">
            <a:avLst/>
          </a:prstGeom>
        </p:spPr>
      </p:pic>
    </p:spTree>
    <p:extLst>
      <p:ext uri="{BB962C8B-B14F-4D97-AF65-F5344CB8AC3E}">
        <p14:creationId xmlns:p14="http://schemas.microsoft.com/office/powerpoint/2010/main" val="3034611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34DFD-2B3F-2CB5-C8FC-841BCEF5B5CF}"/>
              </a:ext>
            </a:extLst>
          </p:cNvPr>
          <p:cNvSpPr>
            <a:spLocks noGrp="1"/>
          </p:cNvSpPr>
          <p:nvPr>
            <p:ph type="title"/>
          </p:nvPr>
        </p:nvSpPr>
        <p:spPr/>
        <p:txBody>
          <a:bodyPr/>
          <a:lstStyle/>
          <a:p>
            <a:r>
              <a:rPr lang="en-US" b="1" i="0" dirty="0">
                <a:solidFill>
                  <a:srgbClr val="5F5E5E"/>
                </a:solidFill>
                <a:effectLst/>
                <a:latin typeface="DM Sans" pitchFamily="2" charset="0"/>
              </a:rPr>
              <a:t>Task 3: Customer Retention</a:t>
            </a:r>
            <a:endParaRPr lang="en-US" dirty="0"/>
          </a:p>
        </p:txBody>
      </p:sp>
      <p:sp>
        <p:nvSpPr>
          <p:cNvPr id="4" name="TextBox 3">
            <a:extLst>
              <a:ext uri="{FF2B5EF4-FFF2-40B4-BE49-F238E27FC236}">
                <a16:creationId xmlns:a16="http://schemas.microsoft.com/office/drawing/2014/main" id="{A7354DD1-3EB2-DBF1-19D3-A608355B90FD}"/>
              </a:ext>
            </a:extLst>
          </p:cNvPr>
          <p:cNvSpPr txBox="1"/>
          <p:nvPr/>
        </p:nvSpPr>
        <p:spPr>
          <a:xfrm>
            <a:off x="133350" y="1466850"/>
            <a:ext cx="9010650" cy="369332"/>
          </a:xfrm>
          <a:prstGeom prst="rect">
            <a:avLst/>
          </a:prstGeom>
          <a:noFill/>
        </p:spPr>
        <p:txBody>
          <a:bodyPr wrap="square">
            <a:spAutoFit/>
          </a:bodyPr>
          <a:lstStyle/>
          <a:p>
            <a:pPr algn="l"/>
            <a:r>
              <a:rPr lang="en-US" b="0" i="0" u="none" strike="noStrike" dirty="0">
                <a:solidFill>
                  <a:srgbClr val="000000"/>
                </a:solidFill>
                <a:effectLst/>
                <a:latin typeface="DM Sans" pitchFamily="2" charset="0"/>
              </a:rPr>
              <a:t>Here is your task 3</a:t>
            </a:r>
          </a:p>
        </p:txBody>
      </p:sp>
      <p:sp>
        <p:nvSpPr>
          <p:cNvPr id="6" name="TextBox 5">
            <a:extLst>
              <a:ext uri="{FF2B5EF4-FFF2-40B4-BE49-F238E27FC236}">
                <a16:creationId xmlns:a16="http://schemas.microsoft.com/office/drawing/2014/main" id="{495E6C02-DFB3-BD1C-2221-2D7F0F8C8E65}"/>
              </a:ext>
            </a:extLst>
          </p:cNvPr>
          <p:cNvSpPr txBox="1"/>
          <p:nvPr/>
        </p:nvSpPr>
        <p:spPr>
          <a:xfrm>
            <a:off x="0" y="2047876"/>
            <a:ext cx="9144000" cy="1874872"/>
          </a:xfrm>
          <a:prstGeom prst="rect">
            <a:avLst/>
          </a:prstGeom>
          <a:noFill/>
        </p:spPr>
        <p:txBody>
          <a:bodyPr wrap="square">
            <a:spAutoFit/>
          </a:bodyPr>
          <a:lstStyle/>
          <a:p>
            <a:pPr algn="l">
              <a:spcAft>
                <a:spcPts val="1500"/>
              </a:spcAft>
              <a:buNone/>
            </a:pPr>
            <a:r>
              <a:rPr lang="en-US" b="0" i="0" dirty="0">
                <a:solidFill>
                  <a:srgbClr val="000000"/>
                </a:solidFill>
                <a:effectLst/>
                <a:latin typeface="DM Sans" pitchFamily="2" charset="0"/>
              </a:rPr>
              <a:t>Your colleague, the engagement partner, asks you to do the following tasks:</a:t>
            </a:r>
          </a:p>
          <a:p>
            <a:pPr algn="l">
              <a:spcAft>
                <a:spcPts val="750"/>
              </a:spcAft>
              <a:buFont typeface="+mj-lt"/>
              <a:buAutoNum type="arabicPeriod"/>
            </a:pPr>
            <a:r>
              <a:rPr lang="en-US" b="0" i="0" dirty="0">
                <a:solidFill>
                  <a:srgbClr val="000000"/>
                </a:solidFill>
                <a:effectLst/>
                <a:latin typeface="DM Sans" pitchFamily="2" charset="0"/>
              </a:rPr>
              <a:t>Define proper KPIs</a:t>
            </a:r>
          </a:p>
          <a:p>
            <a:pPr algn="l">
              <a:spcAft>
                <a:spcPts val="750"/>
              </a:spcAft>
              <a:buFont typeface="+mj-lt"/>
              <a:buAutoNum type="arabicPeriod"/>
            </a:pPr>
            <a:r>
              <a:rPr lang="en-US" b="0" i="0" dirty="0">
                <a:solidFill>
                  <a:srgbClr val="000000"/>
                </a:solidFill>
                <a:effectLst/>
                <a:latin typeface="DM Sans" pitchFamily="2" charset="0"/>
              </a:rPr>
              <a:t>Create a dashboard for the retention manager reflecting the KPIs</a:t>
            </a:r>
          </a:p>
          <a:p>
            <a:pPr algn="l">
              <a:spcAft>
                <a:spcPts val="750"/>
              </a:spcAft>
              <a:buFont typeface="+mj-lt"/>
              <a:buAutoNum type="arabicPeriod"/>
            </a:pPr>
            <a:r>
              <a:rPr lang="en-US" b="0" i="0" dirty="0">
                <a:solidFill>
                  <a:srgbClr val="000000"/>
                </a:solidFill>
                <a:effectLst/>
                <a:latin typeface="DM Sans" pitchFamily="2" charset="0"/>
              </a:rPr>
              <a:t>Write a short email to him (the engagement partner) explaining your findings, and include suggestions as to what needs to be changed</a:t>
            </a:r>
          </a:p>
        </p:txBody>
      </p:sp>
    </p:spTree>
    <p:extLst>
      <p:ext uri="{BB962C8B-B14F-4D97-AF65-F5344CB8AC3E}">
        <p14:creationId xmlns:p14="http://schemas.microsoft.com/office/powerpoint/2010/main" val="4109123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46B5A7-C184-0924-3678-A0DEFF3D76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024"/>
            <a:ext cx="12192000" cy="6817951"/>
          </a:xfrm>
          <a:prstGeom prst="rect">
            <a:avLst/>
          </a:prstGeom>
        </p:spPr>
      </p:pic>
    </p:spTree>
    <p:extLst>
      <p:ext uri="{BB962C8B-B14F-4D97-AF65-F5344CB8AC3E}">
        <p14:creationId xmlns:p14="http://schemas.microsoft.com/office/powerpoint/2010/main" val="3517166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778</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DM Sans</vt:lpstr>
      <vt:lpstr>Office Theme</vt:lpstr>
      <vt:lpstr>PwC Power BI  </vt:lpstr>
      <vt:lpstr>Task Overview </vt:lpstr>
      <vt:lpstr>Here is the background information on your task </vt:lpstr>
      <vt:lpstr>Here is your task </vt:lpstr>
      <vt:lpstr>Task 2: Call Centre Trends</vt:lpstr>
      <vt:lpstr>Here is your task 2  </vt:lpstr>
      <vt:lpstr>PowerPoint Presentation</vt:lpstr>
      <vt:lpstr>Task 3: Customer Retention</vt:lpstr>
      <vt:lpstr>PowerPoint Presentation</vt:lpstr>
      <vt:lpstr>Task 4: Diversity &amp; Inclusion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Jagruti Chaudhary</dc:creator>
  <cp:lastModifiedBy>Jagruti Chaudhary</cp:lastModifiedBy>
  <cp:revision>1</cp:revision>
  <dcterms:created xsi:type="dcterms:W3CDTF">2025-03-25T23:47:12Z</dcterms:created>
  <dcterms:modified xsi:type="dcterms:W3CDTF">2025-03-26T00:31:14Z</dcterms:modified>
</cp:coreProperties>
</file>