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comments/modernComment_110_3217277F.xml" ContentType="application/vnd.ms-powerpoint.comment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1857375"/>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93454064-6A71-19F7-A9C3-2F3494D003F3}" name="Jagruti Chaudhary" initials="JC" userId="bfb8ef746cb01892" providerId="Windows Live"/>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1367" autoAdjust="0"/>
  </p:normalViewPr>
  <p:slideViewPr>
    <p:cSldViewPr snapToGrid="0">
      <p:cViewPr varScale="1">
        <p:scale>
          <a:sx n="95" d="100"/>
          <a:sy n="95" d="100"/>
        </p:scale>
        <p:origin x="66" y="306"/>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modernComment_110_3217277F.xml><?xml version="1.0" encoding="utf-8"?>
<p188:cmLst xmlns:a="http://schemas.openxmlformats.org/drawingml/2006/main" xmlns:r="http://schemas.openxmlformats.org/officeDocument/2006/relationships" xmlns:p188="http://schemas.microsoft.com/office/powerpoint/2018/8/main">
  <p188:cm id="{F421F45E-F238-4763-94BA-1DA0F65A80FA}" authorId="{93454064-6A71-19F7-A9C3-2F3494D003F3}" created="2025-02-13T00:33:51.830">
    <pc:sldMkLst xmlns:pc="http://schemas.microsoft.com/office/powerpoint/2013/main/command">
      <pc:docMk/>
      <pc:sldMk cId="840378239" sldId="272"/>
    </pc:sldMkLst>
    <p188:txBody>
      <a:bodyPr/>
      <a:lstStyle/>
      <a:p>
        <a:r>
          <a:rPr lang="en-US"/>
          <a:t>Please review my analysis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3068237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692562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22601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872008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08793937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10_3217277F.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9.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178351" y="3733013"/>
            <a:ext cx="5363851" cy="1112363"/>
          </a:xfrm>
          <a:noFill/>
        </p:spPr>
        <p:txBody>
          <a:bodyPr/>
          <a:lstStyle/>
          <a:p>
            <a:r>
              <a:rPr lang="en-US" dirty="0"/>
              <a:t>By Jagruti Chaudhary </a:t>
            </a:r>
          </a:p>
          <a:p>
            <a:r>
              <a:rPr lang="en-US" dirty="0"/>
              <a:t>2/11/2025</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6994689" y="31273"/>
            <a:ext cx="4649663" cy="4219570"/>
          </a:xfrm>
          <a:prstGeom prst="rect">
            <a:avLst/>
          </a:prstGeom>
          <a:noFill/>
        </p:spPr>
      </p:pic>
      <p:sp>
        <p:nvSpPr>
          <p:cNvPr id="6" name="Title 5">
            <a:extLst>
              <a:ext uri="{FF2B5EF4-FFF2-40B4-BE49-F238E27FC236}">
                <a16:creationId xmlns:a16="http://schemas.microsoft.com/office/drawing/2014/main" id="{3A5F7583-B922-57E6-A8E4-A2619E6D0E06}"/>
              </a:ext>
            </a:extLst>
          </p:cNvPr>
          <p:cNvSpPr>
            <a:spLocks noGrp="1"/>
          </p:cNvSpPr>
          <p:nvPr>
            <p:ph type="ctrTitle"/>
          </p:nvPr>
        </p:nvSpPr>
        <p:spPr>
          <a:xfrm>
            <a:off x="613873" y="1168400"/>
            <a:ext cx="6380816" cy="2413785"/>
          </a:xfrm>
        </p:spPr>
        <p:txBody>
          <a:bodyPr/>
          <a:lstStyle/>
          <a:p>
            <a:r>
              <a:rPr lang="en-US" dirty="0"/>
              <a:t>Technology Survey Analysis (Capstone project by IBM )</a:t>
            </a:r>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sz="1400" dirty="0"/>
              <a:t>MySQL , Microsoft SQL ,server ,Postage SQL, SQLite and MongoDB are the top 5 most used database at the moment</a:t>
            </a:r>
          </a:p>
          <a:p>
            <a:r>
              <a:rPr lang="en-US" sz="1400" dirty="0"/>
              <a:t>However ,Postgres SQL ,MongoDB ,Redis, MySQL  and Elastic sense are projected to become more popular in the future</a:t>
            </a:r>
          </a:p>
          <a:p>
            <a:r>
              <a:rPr lang="en-US" sz="1400" dirty="0"/>
              <a:t>Redis and Elastic sense are relative new tools and are set to gain more traction in the IT space.</a:t>
            </a:r>
            <a:endParaRPr lang="en-US" dirty="0"/>
          </a:p>
          <a:p>
            <a:pPr marL="0" indent="0">
              <a:buNone/>
            </a:pPr>
            <a:endParaRPr lang="en-US" dirty="0"/>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lstStyle/>
          <a:p>
            <a:pPr marL="0" indent="0">
              <a:buNone/>
            </a:pPr>
            <a:r>
              <a:rPr lang="en-US" dirty="0"/>
              <a:t>Implications</a:t>
            </a:r>
          </a:p>
          <a:p>
            <a:pPr marL="0" indent="0">
              <a:buNone/>
            </a:pPr>
            <a:endParaRPr lang="en-US" dirty="0"/>
          </a:p>
          <a:p>
            <a:r>
              <a:rPr lang="en-US" sz="1400" dirty="0"/>
              <a:t>SQL is still a top tool to watch out for in data specialists</a:t>
            </a:r>
          </a:p>
          <a:p>
            <a:r>
              <a:rPr lang="en-US" sz="1400" dirty="0"/>
              <a:t>Companies still prefer open source databases</a:t>
            </a:r>
          </a:p>
          <a:p>
            <a:r>
              <a:rPr lang="en-US" sz="1400" dirty="0"/>
              <a:t>Oracle SQL was not among the top 5 it is losing relevance as time passes</a:t>
            </a:r>
            <a:endParaRPr lang="en-US" dirty="0"/>
          </a:p>
          <a:p>
            <a:endParaRPr lang="en-US" dirty="0"/>
          </a:p>
          <a:p>
            <a:endParaRPr lang="en-US" dirty="0"/>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744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&lt;The GitHub link of the Cognos/Looker Studio dashboard goes here.&gt;</a:t>
            </a:r>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sp>
        <p:nvSpPr>
          <p:cNvPr id="6" name="TextBox 5">
            <a:extLst>
              <a:ext uri="{FF2B5EF4-FFF2-40B4-BE49-F238E27FC236}">
                <a16:creationId xmlns:a16="http://schemas.microsoft.com/office/drawing/2014/main" id="{D3EA8256-542D-81A7-779B-B8E0829C5824}"/>
              </a:ext>
            </a:extLst>
          </p:cNvPr>
          <p:cNvSpPr txBox="1"/>
          <p:nvPr/>
        </p:nvSpPr>
        <p:spPr>
          <a:xfrm>
            <a:off x="4357689" y="3867999"/>
            <a:ext cx="6519861" cy="646331"/>
          </a:xfrm>
          <a:prstGeom prst="rect">
            <a:avLst/>
          </a:prstGeom>
          <a:noFill/>
        </p:spPr>
        <p:txBody>
          <a:bodyPr wrap="square">
            <a:spAutoFit/>
          </a:bodyPr>
          <a:lstStyle/>
          <a:p>
            <a:r>
              <a:rPr lang="en-US" dirty="0"/>
              <a:t>https://github.com/DaJagu/IBM-D.A-Capstone-Project/blob/main/Lab%2012%20Finding%20Outliers.ipynb</a:t>
            </a:r>
          </a:p>
        </p:txBody>
      </p:sp>
    </p:spTree>
    <p:custDataLst>
      <p:tags r:id="rId1"/>
    </p:custDataLst>
    <p:extLst>
      <p:ext uri="{BB962C8B-B14F-4D97-AF65-F5344CB8AC3E}">
        <p14:creationId xmlns:p14="http://schemas.microsoft.com/office/powerpoint/2010/main" val="17521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3" name="Content Placeholder 2">
            <a:extLst>
              <a:ext uri="{FF2B5EF4-FFF2-40B4-BE49-F238E27FC236}">
                <a16:creationId xmlns:a16="http://schemas.microsoft.com/office/drawing/2014/main" id="{B396FB03-F857-3EC0-249E-AE03F391502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1 goes here</a:t>
            </a:r>
          </a:p>
        </p:txBody>
      </p:sp>
      <p:pic>
        <p:nvPicPr>
          <p:cNvPr id="5" name="Picture 4">
            <a:extLst>
              <a:ext uri="{FF2B5EF4-FFF2-40B4-BE49-F238E27FC236}">
                <a16:creationId xmlns:a16="http://schemas.microsoft.com/office/drawing/2014/main" id="{6899B6D0-D709-8EA1-AEEF-F1D8A6264D9B}"/>
              </a:ext>
            </a:extLst>
          </p:cNvPr>
          <p:cNvPicPr>
            <a:picLocks noChangeAspect="1"/>
          </p:cNvPicPr>
          <p:nvPr/>
        </p:nvPicPr>
        <p:blipFill>
          <a:blip r:embed="rId3"/>
          <a:stretch>
            <a:fillRect/>
          </a:stretch>
        </p:blipFill>
        <p:spPr>
          <a:xfrm>
            <a:off x="12738" y="1323975"/>
            <a:ext cx="11341062" cy="5534025"/>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3" name="Content Placeholder 2">
            <a:extLst>
              <a:ext uri="{FF2B5EF4-FFF2-40B4-BE49-F238E27FC236}">
                <a16:creationId xmlns:a16="http://schemas.microsoft.com/office/drawing/2014/main" id="{73960BF9-AB8D-4916-3BC9-E2E92E0872B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5" name="Picture 4">
            <a:extLst>
              <a:ext uri="{FF2B5EF4-FFF2-40B4-BE49-F238E27FC236}">
                <a16:creationId xmlns:a16="http://schemas.microsoft.com/office/drawing/2014/main" id="{91800CF4-DAD6-01C2-9BF0-ECAB00FB816C}"/>
              </a:ext>
            </a:extLst>
          </p:cNvPr>
          <p:cNvPicPr>
            <a:picLocks noChangeAspect="1"/>
          </p:cNvPicPr>
          <p:nvPr/>
        </p:nvPicPr>
        <p:blipFill>
          <a:blip r:embed="rId3"/>
          <a:stretch>
            <a:fillRect/>
          </a:stretch>
        </p:blipFill>
        <p:spPr>
          <a:xfrm>
            <a:off x="21574" y="1352550"/>
            <a:ext cx="11884676" cy="5505449"/>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3" name="Content Placeholder 2">
            <a:extLst>
              <a:ext uri="{FF2B5EF4-FFF2-40B4-BE49-F238E27FC236}">
                <a16:creationId xmlns:a16="http://schemas.microsoft.com/office/drawing/2014/main" id="{84961A98-8DF3-E66E-19C4-7D7642551E90}"/>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5" name="Picture 4">
            <a:extLst>
              <a:ext uri="{FF2B5EF4-FFF2-40B4-BE49-F238E27FC236}">
                <a16:creationId xmlns:a16="http://schemas.microsoft.com/office/drawing/2014/main" id="{7C93A5FF-B7A4-B361-5AA6-40358EF8161A}"/>
              </a:ext>
            </a:extLst>
          </p:cNvPr>
          <p:cNvPicPr>
            <a:picLocks noChangeAspect="1"/>
          </p:cNvPicPr>
          <p:nvPr/>
        </p:nvPicPr>
        <p:blipFill>
          <a:blip r:embed="rId3"/>
          <a:stretch>
            <a:fillRect/>
          </a:stretch>
        </p:blipFill>
        <p:spPr>
          <a:xfrm>
            <a:off x="33030" y="1333500"/>
            <a:ext cx="11701769" cy="5524499"/>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172200" y="1825625"/>
            <a:ext cx="5181600" cy="4351338"/>
          </a:xfrm>
        </p:spPr>
        <p:txBody>
          <a:bodyPr>
            <a:normAutofit/>
          </a:bodyPr>
          <a:lstStyle/>
          <a:p>
            <a:r>
              <a:rPr lang="en-US" sz="1200" dirty="0"/>
              <a:t>Languages will SQL and Python loose dominance in the upcoming years as other language s emerge in popularity?</a:t>
            </a:r>
          </a:p>
          <a:p>
            <a:r>
              <a:rPr lang="en-US" sz="1200" dirty="0"/>
              <a:t>Databases will MongoDB and PostgreSQL replace MYSQL as the preferred database to work with in the future?</a:t>
            </a:r>
          </a:p>
          <a:p>
            <a:r>
              <a:rPr lang="en-US" sz="1200" dirty="0"/>
              <a:t>Why is the popularity of MySQL declining so drastically?</a:t>
            </a:r>
          </a:p>
          <a:p>
            <a:r>
              <a:rPr lang="en-US" sz="1200" dirty="0"/>
              <a:t>Up skilling in the Technology sector</a:t>
            </a:r>
          </a:p>
          <a:p>
            <a:r>
              <a:rPr lang="en-US" sz="1200" dirty="0"/>
              <a:t>The increasing demand for mobile development as Kotlin is getting popular.</a:t>
            </a:r>
          </a:p>
          <a:p>
            <a:r>
              <a:rPr lang="en-US" sz="1200" dirty="0"/>
              <a:t>More tech education ,access and development in less developed regions in south east Asis ,south America ,Africa and some parts of Europe.</a:t>
            </a:r>
          </a:p>
          <a:p>
            <a:r>
              <a:rPr lang="en-US" sz="1200" dirty="0"/>
              <a:t>How relevant will Oracle SQL still be in the future?</a:t>
            </a:r>
          </a:p>
          <a:p>
            <a:r>
              <a:rPr lang="en-US" sz="1200" dirty="0"/>
              <a:t>Is completing a master or doctorate degree really a requirement?</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1600" dirty="0"/>
              <a:t>The technology survey results are dominated by the male population with a majority of them being from the USA followed by India between the age groups of 21 to 43</a:t>
            </a:r>
          </a:p>
          <a:p>
            <a:r>
              <a:rPr lang="en-US" sz="1600" dirty="0"/>
              <a:t>Specializing in data technology was highly preferred among students with a bachelor’s or master degree</a:t>
            </a:r>
          </a:p>
          <a:p>
            <a:endParaRPr lang="en-US" dirty="0"/>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0" y="1825625"/>
            <a:ext cx="5181600" cy="4351338"/>
          </a:xfrm>
        </p:spPr>
        <p:txBody>
          <a:bodyPr>
            <a:normAutofit/>
          </a:bodyPr>
          <a:lstStyle/>
          <a:p>
            <a:pPr marL="0" indent="0">
              <a:buNone/>
            </a:pPr>
            <a:r>
              <a:rPr lang="en-US" dirty="0"/>
              <a:t>Implications</a:t>
            </a:r>
          </a:p>
          <a:p>
            <a:pPr marL="0" indent="0">
              <a:buNone/>
            </a:pPr>
            <a:endParaRPr lang="en-US" dirty="0"/>
          </a:p>
          <a:p>
            <a:r>
              <a:rPr lang="en-US" sz="1600" dirty="0"/>
              <a:t>Seeing the popularity amongst the youth may lead to more bootstrap camps being set up to enhance their skillset</a:t>
            </a:r>
          </a:p>
          <a:p>
            <a:r>
              <a:rPr lang="en-US" sz="1600" dirty="0"/>
              <a:t>The popularity trend may pick up in other countries too as  more multinational corporations diversify into this sector</a:t>
            </a:r>
          </a:p>
          <a:p>
            <a:endParaRPr lang="en-US" dirty="0"/>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t>We wanted to analyze the dataset for the preferred current and future trends n technology while also considering the demographics of the respondents</a:t>
            </a:r>
            <a:endParaRPr lang="en-US" dirty="0"/>
          </a:p>
          <a:p>
            <a:r>
              <a:rPr lang="en-US" sz="1600" dirty="0"/>
              <a:t>From the visualizations it is clear that technology trends are preferred between the age group between 21 and 43</a:t>
            </a:r>
          </a:p>
          <a:p>
            <a:r>
              <a:rPr lang="en-US" sz="1600" dirty="0"/>
              <a:t>Among programming languages ,HTML and Lava Script are the most popular languages to work with and will remain so in the coming years according to the future technology trends</a:t>
            </a:r>
          </a:p>
          <a:p>
            <a:r>
              <a:rPr lang="en-US" sz="1600" dirty="0"/>
              <a:t>Among the database to work with ,we may see the popularity of MYSQL decreasing and being replaced with PostgreSQL and MongoDB</a:t>
            </a:r>
          </a:p>
          <a:p>
            <a:r>
              <a:rPr lang="en-US" sz="1600" dirty="0"/>
              <a:t>We may see an increase in the use of these technologies in other countries Multinational corporations diversify into this field to keep up with competition</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4"/>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4544292" y="1428751"/>
            <a:ext cx="6152284" cy="1257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Include any relevant additional charts, or tables that you may have created during the analysis phase.</a:t>
            </a:r>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4"/>
          <a:stretch>
            <a:fillRect/>
          </a:stretch>
        </p:blipFill>
        <p:spPr>
          <a:xfrm>
            <a:off x="1055857" y="1849823"/>
            <a:ext cx="3194581" cy="3194581"/>
          </a:xfrm>
          <a:prstGeom prst="rect">
            <a:avLst/>
          </a:prstGeom>
        </p:spPr>
      </p:pic>
      <p:pic>
        <p:nvPicPr>
          <p:cNvPr id="2" name="Picture 1">
            <a:extLst>
              <a:ext uri="{FF2B5EF4-FFF2-40B4-BE49-F238E27FC236}">
                <a16:creationId xmlns:a16="http://schemas.microsoft.com/office/drawing/2014/main" id="{84DE550A-DD1B-6129-1B7D-8BE6FFFC8FC2}"/>
              </a:ext>
            </a:extLst>
          </p:cNvPr>
          <p:cNvPicPr>
            <a:picLocks noChangeAspect="1"/>
          </p:cNvPicPr>
          <p:nvPr/>
        </p:nvPicPr>
        <p:blipFill>
          <a:blip r:embed="rId5"/>
          <a:stretch>
            <a:fillRect/>
          </a:stretch>
        </p:blipFill>
        <p:spPr>
          <a:xfrm>
            <a:off x="292042" y="1343025"/>
            <a:ext cx="3958396" cy="1819276"/>
          </a:xfrm>
          <a:prstGeom prst="rect">
            <a:avLst/>
          </a:prstGeom>
        </p:spPr>
      </p:pic>
      <p:pic>
        <p:nvPicPr>
          <p:cNvPr id="3" name="Picture 2">
            <a:extLst>
              <a:ext uri="{FF2B5EF4-FFF2-40B4-BE49-F238E27FC236}">
                <a16:creationId xmlns:a16="http://schemas.microsoft.com/office/drawing/2014/main" id="{F0D6B575-11F3-226D-46D6-AFDC6304861C}"/>
              </a:ext>
            </a:extLst>
          </p:cNvPr>
          <p:cNvPicPr>
            <a:picLocks noChangeAspect="1"/>
          </p:cNvPicPr>
          <p:nvPr/>
        </p:nvPicPr>
        <p:blipFill>
          <a:blip r:embed="rId6"/>
          <a:stretch>
            <a:fillRect/>
          </a:stretch>
        </p:blipFill>
        <p:spPr>
          <a:xfrm>
            <a:off x="692053" y="3162301"/>
            <a:ext cx="3705312" cy="2858682"/>
          </a:xfrm>
          <a:prstGeom prst="rect">
            <a:avLst/>
          </a:prstGeom>
        </p:spPr>
      </p:pic>
      <p:pic>
        <p:nvPicPr>
          <p:cNvPr id="5" name="Picture 4">
            <a:extLst>
              <a:ext uri="{FF2B5EF4-FFF2-40B4-BE49-F238E27FC236}">
                <a16:creationId xmlns:a16="http://schemas.microsoft.com/office/drawing/2014/main" id="{F922BE02-43A6-D4D3-826F-69A92D525BBB}"/>
              </a:ext>
            </a:extLst>
          </p:cNvPr>
          <p:cNvPicPr>
            <a:picLocks noChangeAspect="1"/>
          </p:cNvPicPr>
          <p:nvPr/>
        </p:nvPicPr>
        <p:blipFill>
          <a:blip r:embed="rId7"/>
          <a:stretch>
            <a:fillRect/>
          </a:stretch>
        </p:blipFill>
        <p:spPr>
          <a:xfrm>
            <a:off x="4347623" y="2686050"/>
            <a:ext cx="7720551" cy="3983401"/>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10" name="Content Placeholder 2">
            <a:extLst>
              <a:ext uri="{FF2B5EF4-FFF2-40B4-BE49-F238E27FC236}">
                <a16:creationId xmlns:a16="http://schemas.microsoft.com/office/drawing/2014/main" id="{83F79416-0AFB-FC80-07E8-3CF2B4E7E798}"/>
              </a:ext>
            </a:extLst>
          </p:cNvPr>
          <p:cNvSpPr txBox="1">
            <a:spLocks/>
          </p:cNvSpPr>
          <p:nvPr/>
        </p:nvSpPr>
        <p:spPr>
          <a:xfrm>
            <a:off x="914401" y="1400176"/>
            <a:ext cx="9867900" cy="476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Job posting data using Job API</a:t>
            </a:r>
          </a:p>
        </p:txBody>
      </p:sp>
      <p:pic>
        <p:nvPicPr>
          <p:cNvPr id="5" name="Picture 4">
            <a:extLst>
              <a:ext uri="{FF2B5EF4-FFF2-40B4-BE49-F238E27FC236}">
                <a16:creationId xmlns:a16="http://schemas.microsoft.com/office/drawing/2014/main" id="{B7D526E8-8A28-BA77-CBE6-20093331F257}"/>
              </a:ext>
            </a:extLst>
          </p:cNvPr>
          <p:cNvPicPr>
            <a:picLocks noChangeAspect="1"/>
          </p:cNvPicPr>
          <p:nvPr/>
        </p:nvPicPr>
        <p:blipFill>
          <a:blip r:embed="rId3"/>
          <a:stretch>
            <a:fillRect/>
          </a:stretch>
        </p:blipFill>
        <p:spPr>
          <a:xfrm>
            <a:off x="1041595" y="1809750"/>
            <a:ext cx="9200756" cy="4665199"/>
          </a:xfrm>
          <a:prstGeom prst="rect">
            <a:avLst/>
          </a:prstGeom>
        </p:spPr>
      </p:pic>
    </p:spTree>
    <p:custDataLst>
      <p:tags r:id="rId1"/>
    </p:custDataLst>
    <p:extLst>
      <p:ext uri="{BB962C8B-B14F-4D97-AF65-F5344CB8AC3E}">
        <p14:creationId xmlns:p14="http://schemas.microsoft.com/office/powerpoint/2010/main" val="193537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7" name="Content Placeholder 2">
            <a:extLst>
              <a:ext uri="{FF2B5EF4-FFF2-40B4-BE49-F238E27FC236}">
                <a16:creationId xmlns:a16="http://schemas.microsoft.com/office/drawing/2014/main" id="{95B1AABA-34AF-B1F5-3C7F-11AEB9E03637}"/>
              </a:ext>
            </a:extLst>
          </p:cNvPr>
          <p:cNvSpPr txBox="1">
            <a:spLocks/>
          </p:cNvSpPr>
          <p:nvPr/>
        </p:nvSpPr>
        <p:spPr>
          <a:xfrm>
            <a:off x="878305" y="1362076"/>
            <a:ext cx="10525371" cy="6858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Present that data using a bar chart here. Order the bar chart in the descending order of salary.</a:t>
            </a:r>
          </a:p>
        </p:txBody>
      </p:sp>
      <p:pic>
        <p:nvPicPr>
          <p:cNvPr id="9" name="Picture 8">
            <a:extLst>
              <a:ext uri="{FF2B5EF4-FFF2-40B4-BE49-F238E27FC236}">
                <a16:creationId xmlns:a16="http://schemas.microsoft.com/office/drawing/2014/main" id="{DC7EEECA-4F38-9E15-F16F-51C870BD7CF8}"/>
              </a:ext>
            </a:extLst>
          </p:cNvPr>
          <p:cNvPicPr>
            <a:picLocks noChangeAspect="1"/>
          </p:cNvPicPr>
          <p:nvPr/>
        </p:nvPicPr>
        <p:blipFill>
          <a:blip r:embed="rId3"/>
          <a:srcRect l="4234" t="9271" r="5229" b="10563"/>
          <a:stretch/>
        </p:blipFill>
        <p:spPr>
          <a:xfrm>
            <a:off x="3076575" y="2047875"/>
            <a:ext cx="6886575" cy="4418271"/>
          </a:xfrm>
          <a:prstGeom prst="rect">
            <a:avLst/>
          </a:prstGeom>
        </p:spPr>
      </p:pic>
    </p:spTree>
    <p:custDataLst>
      <p:tags r:id="rId1"/>
    </p:custDataLst>
    <p:extLst>
      <p:ext uri="{BB962C8B-B14F-4D97-AF65-F5344CB8AC3E}">
        <p14:creationId xmlns:p14="http://schemas.microsoft.com/office/powerpoint/2010/main" val="19459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4467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200" dirty="0"/>
              <a:t>A modified subset of stack overflow data consisting of two data set s bases on the demographics and technologies used were analyzed to identify the present and future technology trends among with  various age groups</a:t>
            </a:r>
          </a:p>
          <a:p>
            <a:r>
              <a:rPr lang="en-US" sz="1200" dirty="0"/>
              <a:t>IBM Cognos Dashboard Embedded (CDE)platform was used to analyzed and visualize the results</a:t>
            </a:r>
          </a:p>
          <a:p>
            <a:pPr lvl="1"/>
            <a:r>
              <a:rPr lang="en-US" sz="1200" b="1" dirty="0"/>
              <a:t>From the current technologies dashboard</a:t>
            </a:r>
          </a:p>
          <a:p>
            <a:pPr marL="457200" lvl="1" indent="0">
              <a:buNone/>
            </a:pPr>
            <a:r>
              <a:rPr lang="en-US" sz="1100" dirty="0"/>
              <a:t>       -Java script was the most popular language while MY SQL was the most popular database</a:t>
            </a:r>
            <a:endParaRPr lang="en-US" sz="1800" dirty="0"/>
          </a:p>
          <a:p>
            <a:pPr marL="457200" lvl="1" indent="0">
              <a:buNone/>
            </a:pPr>
            <a:r>
              <a:rPr lang="en-US" sz="1800" dirty="0"/>
              <a:t>    -</a:t>
            </a:r>
            <a:r>
              <a:rPr lang="en-US" sz="1100" dirty="0"/>
              <a:t>Linux and windows were the preferred platforms to work with and jQuery being the preferred</a:t>
            </a:r>
          </a:p>
          <a:p>
            <a:pPr marL="457200" lvl="1" indent="0">
              <a:buNone/>
            </a:pPr>
            <a:r>
              <a:rPr lang="en-US" sz="1100" dirty="0"/>
              <a:t>            web frame</a:t>
            </a:r>
          </a:p>
          <a:p>
            <a:pPr lvl="1"/>
            <a:r>
              <a:rPr lang="en-US" sz="1200" b="1" dirty="0"/>
              <a:t>From the future technology trend</a:t>
            </a:r>
          </a:p>
          <a:p>
            <a:pPr marL="457200" lvl="1" indent="0">
              <a:buNone/>
            </a:pPr>
            <a:r>
              <a:rPr lang="en-US" sz="1800" dirty="0"/>
              <a:t>      - </a:t>
            </a:r>
            <a:r>
              <a:rPr lang="en-US" sz="1100" dirty="0"/>
              <a:t>Java Script was also the most desired language to learn as well as PostgreSQL the most sought-after data base to learn</a:t>
            </a:r>
          </a:p>
          <a:p>
            <a:pPr marL="457200" lvl="1" indent="0">
              <a:buNone/>
            </a:pPr>
            <a:r>
              <a:rPr lang="en-US" sz="1100" dirty="0"/>
              <a:t>          -Linux and react.js were the preferred platform and web frame to be worked with in the upcoming year, respectively</a:t>
            </a:r>
          </a:p>
          <a:p>
            <a:pPr lvl="1"/>
            <a:r>
              <a:rPr lang="en-US" sz="1200" b="1" dirty="0"/>
              <a:t>From the dashboard Demographics dashboard</a:t>
            </a:r>
          </a:p>
          <a:p>
            <a:pPr marL="457200" lvl="1" indent="0">
              <a:buNone/>
            </a:pPr>
            <a:r>
              <a:rPr lang="en-US" sz="1200" b="1" dirty="0"/>
              <a:t>      - 93.5% </a:t>
            </a:r>
            <a:r>
              <a:rPr lang="en-US" sz="1200" dirty="0"/>
              <a:t>of the respondents were male with the majority residing in the USA and India between the               ages of 21 to 43</a:t>
            </a:r>
          </a:p>
          <a:p>
            <a:pPr marL="457200" lvl="1" indent="0">
              <a:buNone/>
            </a:pPr>
            <a:r>
              <a:rPr lang="en-US" sz="1200" dirty="0"/>
              <a:t>       -A large majority of the individuals who completed this survey had a master or bachelor's degree</a:t>
            </a:r>
            <a:endParaRPr lang="en-US" sz="2200" dirty="0"/>
          </a:p>
          <a:p>
            <a:pPr marL="0" indent="0">
              <a:buNone/>
            </a:pPr>
            <a:endParaRPr lang="en-US" sz="2200" dirty="0"/>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4"/>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400" dirty="0">
                <a:solidFill>
                  <a:schemeClr val="tx1"/>
                </a:solidFill>
              </a:rPr>
              <a:t>This presentation report uses data analytics to highlight current and projected trends in the need for skills related to programming languages ,databases, platforms and web frames</a:t>
            </a:r>
          </a:p>
          <a:p>
            <a:r>
              <a:rPr lang="en-US" sz="1400" b="1" dirty="0">
                <a:solidFill>
                  <a:schemeClr val="tx1"/>
                </a:solidFill>
              </a:rPr>
              <a:t>The following inquiries were investigated using the data </a:t>
            </a:r>
          </a:p>
          <a:p>
            <a:pPr marL="0" indent="0">
              <a:buNone/>
            </a:pPr>
            <a:r>
              <a:rPr lang="en-US" sz="2200" dirty="0">
                <a:solidFill>
                  <a:schemeClr val="tx1"/>
                </a:solidFill>
              </a:rPr>
              <a:t>    - </a:t>
            </a:r>
            <a:r>
              <a:rPr lang="en-US" sz="1400" dirty="0">
                <a:solidFill>
                  <a:schemeClr val="tx1"/>
                </a:solidFill>
              </a:rPr>
              <a:t>which programming languages are most in demand today? </a:t>
            </a:r>
          </a:p>
          <a:p>
            <a:pPr marL="0" indent="0">
              <a:buNone/>
            </a:pPr>
            <a:r>
              <a:rPr lang="en-US" sz="1400" dirty="0">
                <a:solidFill>
                  <a:schemeClr val="tx1"/>
                </a:solidFill>
              </a:rPr>
              <a:t>      - what are the most in-demand database skills?</a:t>
            </a:r>
          </a:p>
          <a:p>
            <a:pPr marL="0" indent="0">
              <a:buNone/>
            </a:pPr>
            <a:r>
              <a:rPr lang="en-US" sz="1400" dirty="0">
                <a:solidFill>
                  <a:schemeClr val="tx1"/>
                </a:solidFill>
              </a:rPr>
              <a:t>       -  what popular IDEs or web frames are there </a:t>
            </a:r>
            <a:r>
              <a:rPr lang="en-US" sz="1100" dirty="0">
                <a:solidFill>
                  <a:schemeClr val="tx1"/>
                </a:solidFill>
              </a:rPr>
              <a:t>?</a:t>
            </a:r>
          </a:p>
          <a:p>
            <a:r>
              <a:rPr lang="en-US" sz="1400" dirty="0">
                <a:solidFill>
                  <a:schemeClr val="tx1"/>
                </a:solidFill>
              </a:rPr>
              <a:t>The target audience for this research are IT professionals, HR managers, and anybody else with an interest in the It sector who wants to learn about the top on demand IT skills in their respective sector that will also still be relevant in the future</a:t>
            </a:r>
          </a:p>
          <a:p>
            <a:pPr marL="457200" lvl="1" indent="0">
              <a:buNone/>
            </a:pPr>
            <a:endParaRPr lang="en-US" sz="1800" dirty="0">
              <a:solidFill>
                <a:schemeClr val="tx1"/>
              </a:solidFill>
            </a:endParaRPr>
          </a:p>
          <a:p>
            <a:pPr marL="457200" lvl="1" indent="0">
              <a:buNone/>
            </a:pPr>
            <a:endParaRPr lang="en-US" sz="1800" dirty="0">
              <a:solidFill>
                <a:schemeClr val="tx1"/>
              </a:solidFill>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3248025" y="1702205"/>
            <a:ext cx="8105776" cy="4355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200" dirty="0"/>
              <a:t> </a:t>
            </a:r>
            <a:r>
              <a:rPr lang="en-US" sz="1400" dirty="0"/>
              <a:t>Data in several formats, such as the number of jobs currently available for different technologies and for different places ,where gathered using the GitHub places, were gathered using the GitHub jobs API on python</a:t>
            </a:r>
          </a:p>
          <a:p>
            <a:pPr>
              <a:buFont typeface="Wingdings" panose="05000000000000000000" pitchFamily="2" charset="2"/>
              <a:buChar char="q"/>
            </a:pPr>
            <a:r>
              <a:rPr lang="en-US" sz="1400" dirty="0"/>
              <a:t>To obtain the name s of the programming languages and their yearly wages ,the IBM website was scraped .the dataset from a 2019 stack overflowed developer survey was downloaded and saved </a:t>
            </a:r>
          </a:p>
          <a:p>
            <a:pPr>
              <a:buFont typeface="Wingdings" panose="05000000000000000000" pitchFamily="2" charset="2"/>
              <a:buChar char="q"/>
            </a:pPr>
            <a:r>
              <a:rPr lang="en-US" sz="1400" dirty="0"/>
              <a:t>Python was used to clean and analyze the data. To assess the distribution of data, The presence of outliers, and the correlation between various columns in the dataset ,an exploratory data analysis was carried out</a:t>
            </a:r>
            <a:endParaRPr lang="en-US" sz="1800" dirty="0"/>
          </a:p>
          <a:p>
            <a:pPr>
              <a:buFont typeface="Wingdings" panose="05000000000000000000" pitchFamily="2" charset="2"/>
              <a:buChar char="q"/>
            </a:pPr>
            <a:r>
              <a:rPr lang="en-US" sz="1400" dirty="0"/>
              <a:t>Chart, graphs, and dashboards were created using python and Cognos analytics to visualize the data. All the python analyses were carried out on Hand on Lab .</a:t>
            </a:r>
          </a:p>
          <a:p>
            <a:pPr lvl="1"/>
            <a:endParaRPr lang="en-US" sz="1800" dirty="0"/>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123653" y="1831709"/>
            <a:ext cx="3281329" cy="258789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62164" y="1854200"/>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dirty="0"/>
          </a:p>
          <a:p>
            <a:pPr marL="0" indent="0">
              <a:buFont typeface="Arial"/>
              <a:buNone/>
            </a:pPr>
            <a:endParaRPr lang="en-US" sz="1800" dirty="0"/>
          </a:p>
          <a:p>
            <a:pPr>
              <a:buFont typeface="Wingdings" panose="05000000000000000000" pitchFamily="2" charset="2"/>
              <a:buChar char="§"/>
            </a:pPr>
            <a:r>
              <a:rPr lang="en-US" sz="1400" dirty="0"/>
              <a:t>The data was collected from a survey on a Stack Overflow blog under OBDI: Open Database License.</a:t>
            </a:r>
          </a:p>
          <a:p>
            <a:pPr>
              <a:buFont typeface="Wingdings" panose="05000000000000000000" pitchFamily="2" charset="2"/>
              <a:buChar char="§"/>
            </a:pPr>
            <a:r>
              <a:rPr lang="en-US" sz="1400" dirty="0"/>
              <a:t>It consisted of two data sets:</a:t>
            </a:r>
          </a:p>
          <a:p>
            <a:pPr marL="0" indent="0">
              <a:buNone/>
            </a:pPr>
            <a:r>
              <a:rPr lang="en-US" sz="1400" dirty="0"/>
              <a:t>    -  survey data technologies normalized consisted of approximately 75,000 respondents querying them about the present and future technology interests.</a:t>
            </a:r>
          </a:p>
          <a:p>
            <a:pPr marL="0" indent="0">
              <a:buNone/>
            </a:pPr>
            <a:r>
              <a:rPr lang="en-US" sz="1400" dirty="0"/>
              <a:t> - Survey data demographics was a more clustered dataset involving around 11,000 respondents answering questions about various demographics such as country, age , education level, ethnicity, gender etc. …</a:t>
            </a:r>
          </a:p>
          <a:p>
            <a:pPr>
              <a:buFont typeface="Wingdings" panose="05000000000000000000" pitchFamily="2" charset="2"/>
              <a:buChar char="§"/>
            </a:pPr>
            <a:r>
              <a:rPr lang="en-US" sz="1400" dirty="0"/>
              <a:t>In the next few slides we be discussing the critical findings from the dataset from present and future technologies as well as the demographics of the respondents</a:t>
            </a:r>
            <a:r>
              <a:rPr lang="en-US" sz="1200" dirty="0"/>
              <a:t>.</a:t>
            </a:r>
          </a:p>
        </p:txBody>
      </p:sp>
    </p:spTree>
    <p:custDataLst>
      <p:tags r:id="rId1"/>
    </p:custDataLst>
    <p:extLst>
      <p:ext uri="{BB962C8B-B14F-4D97-AF65-F5344CB8AC3E}">
        <p14:creationId xmlns:p14="http://schemas.microsoft.com/office/powerpoint/2010/main" val="22159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2DFAC5CF-1B58-ABB4-D63B-1D931D572459}"/>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&lt;Bar chart of top 10 programming languages for the current year goes here.&gt;</a:t>
            </a: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programming languages for the next year goes here.&gt;</a:t>
            </a:r>
          </a:p>
        </p:txBody>
      </p:sp>
      <p:pic>
        <p:nvPicPr>
          <p:cNvPr id="6" name="Picture 5">
            <a:extLst>
              <a:ext uri="{FF2B5EF4-FFF2-40B4-BE49-F238E27FC236}">
                <a16:creationId xmlns:a16="http://schemas.microsoft.com/office/drawing/2014/main" id="{3ADB114E-D56A-94EF-DA79-90E590676CB3}"/>
              </a:ext>
            </a:extLst>
          </p:cNvPr>
          <p:cNvPicPr>
            <a:picLocks noChangeAspect="1"/>
          </p:cNvPicPr>
          <p:nvPr/>
        </p:nvPicPr>
        <p:blipFill>
          <a:blip r:embed="rId4"/>
          <a:srcRect t="-29186" b="13393"/>
          <a:stretch/>
        </p:blipFill>
        <p:spPr>
          <a:xfrm>
            <a:off x="0" y="-2352675"/>
            <a:ext cx="12192000" cy="8086725"/>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1400" dirty="0"/>
              <a:t>My SQL was the most dominant database to work  with developers , however over the next few years we may see a decline in its preference</a:t>
            </a:r>
          </a:p>
          <a:p>
            <a:r>
              <a:rPr lang="en-US" sz="1400" dirty="0"/>
              <a:t>PostgreSQL was the next database that is preferred among developers and was also the most desired database to learn in the coming years</a:t>
            </a:r>
          </a:p>
          <a:p>
            <a:r>
              <a:rPr lang="en-US" sz="1400" dirty="0"/>
              <a:t>MongoDB was ranked 5th in database s currently in use, however it’s popularity is increasing and is the 2</a:t>
            </a:r>
            <a:r>
              <a:rPr lang="en-US" sz="1400" baseline="30000" dirty="0"/>
              <a:t>nd</a:t>
            </a:r>
            <a:r>
              <a:rPr lang="en-US" sz="1400" dirty="0"/>
              <a:t> most desired database to learn in the coming years.</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a:bodyPr>
          <a:lstStyle/>
          <a:p>
            <a:pPr marL="0" indent="0">
              <a:buNone/>
            </a:pPr>
            <a:r>
              <a:rPr lang="en-US" dirty="0"/>
              <a:t>Implications</a:t>
            </a:r>
          </a:p>
          <a:p>
            <a:pPr marL="0" indent="0">
              <a:buNone/>
            </a:pPr>
            <a:endParaRPr lang="en-US" dirty="0"/>
          </a:p>
          <a:p>
            <a:r>
              <a:rPr lang="en-US" sz="1400" dirty="0"/>
              <a:t>We may be see more Organization implementing PostgreSQL and MongoDB as the popularity increases in the coming years.</a:t>
            </a:r>
          </a:p>
          <a:p>
            <a:r>
              <a:rPr lang="en-US" sz="1400" dirty="0"/>
              <a:t>MySQL may reach a saturation point and would not be sufficient enough to give you an edge over others in terms of skills</a:t>
            </a:r>
          </a:p>
          <a:p>
            <a:r>
              <a:rPr lang="en-US" sz="1400" dirty="0"/>
              <a:t>Companies still preferences open sources database  </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5" name="Content Placeholder 2">
            <a:extLst>
              <a:ext uri="{FF2B5EF4-FFF2-40B4-BE49-F238E27FC236}">
                <a16:creationId xmlns:a16="http://schemas.microsoft.com/office/drawing/2014/main" id="{B4E86EFD-B801-5996-879A-7A13CF75507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databases for the current year goes here &gt;</a:t>
            </a:r>
          </a:p>
        </p:txBody>
      </p:sp>
      <p:sp>
        <p:nvSpPr>
          <p:cNvPr id="6" name="Content Placeholder 2">
            <a:extLst>
              <a:ext uri="{FF2B5EF4-FFF2-40B4-BE49-F238E27FC236}">
                <a16:creationId xmlns:a16="http://schemas.microsoft.com/office/drawing/2014/main" id="{EF288C39-3E30-44CF-06C3-D46763CC8E0C}"/>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databases for the next year goes here.&gt;</a:t>
            </a:r>
          </a:p>
        </p:txBody>
      </p:sp>
      <p:pic>
        <p:nvPicPr>
          <p:cNvPr id="12" name="Picture 11">
            <a:extLst>
              <a:ext uri="{FF2B5EF4-FFF2-40B4-BE49-F238E27FC236}">
                <a16:creationId xmlns:a16="http://schemas.microsoft.com/office/drawing/2014/main" id="{68C2F415-844B-5D7C-7FD2-1E3CE6178C29}"/>
              </a:ext>
            </a:extLst>
          </p:cNvPr>
          <p:cNvPicPr>
            <a:picLocks noChangeAspect="1"/>
          </p:cNvPicPr>
          <p:nvPr/>
        </p:nvPicPr>
        <p:blipFill>
          <a:blip r:embed="rId4"/>
          <a:srcRect l="8203" t="28192" r="8125" b="12639"/>
          <a:stretch/>
        </p:blipFill>
        <p:spPr>
          <a:xfrm>
            <a:off x="66674" y="2320924"/>
            <a:ext cx="12125325" cy="4537076"/>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Props1.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306</TotalTime>
  <Words>1350</Words>
  <Application>Microsoft Office PowerPoint</Application>
  <PresentationFormat>Widescreen</PresentationFormat>
  <Paragraphs>129</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Helv</vt:lpstr>
      <vt:lpstr>IBM Plex Mono</vt:lpstr>
      <vt:lpstr>IBM Plex Sans</vt:lpstr>
      <vt:lpstr>IBM Plex Sans SemiBold</vt:lpstr>
      <vt:lpstr>Wingdings</vt:lpstr>
      <vt:lpstr>SLIDE_TEMPLATE_skill_network</vt:lpstr>
      <vt:lpstr>Technology Survey Analysis (Capstone project by IBM )</vt:lpstr>
      <vt:lpstr>PowerPoint Presentation</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Jagruti Chaudhary</cp:lastModifiedBy>
  <cp:revision>4</cp:revision>
  <dcterms:created xsi:type="dcterms:W3CDTF">2024-10-30T05:40:03Z</dcterms:created>
  <dcterms:modified xsi:type="dcterms:W3CDTF">2025-02-13T00:33:57Z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