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8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C68DD-DD11-4A1D-B7F2-10C821521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013D8B-4AE1-4412-82B6-3DE21C5ED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3367F3-A2BB-4862-8B14-6A0EC464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AD9B-8825-4864-B0B9-FABFC97F275C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BA02F-E6FB-4F87-B7BC-2B16DF2E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077A9-2745-4945-9F4B-F779598D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FEF4-A859-493B-B70C-E528818C1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4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E3B5D-263F-40DB-BD08-74D52760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AFC968-7F11-4BDF-80CF-6B9F00268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DA9DE-6EF0-4120-90DB-1CED3083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AD9B-8825-4864-B0B9-FABFC97F275C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8553A-5720-4C76-8C2B-1B6CD13A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A7DC6-3714-4361-801A-1868DF5A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FEF4-A859-493B-B70C-E528818C1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8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962036-ABC5-4FB0-92C8-430CEEEFE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22401-F1C0-40B9-B91D-520915F99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59634B-8DEE-4011-AC3D-ADB69438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AD9B-8825-4864-B0B9-FABFC97F275C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A9E05-F599-48BE-94C1-B567AF17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1B41C-B459-4992-B7E9-012F0DB5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FEF4-A859-493B-B70C-E528818C1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73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AB156-C706-42B7-AC58-5F35DE86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2488E5-A16C-4432-BA15-89BEEB3BC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AA560-9869-4452-BA57-32EB3C9E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AD9B-8825-4864-B0B9-FABFC97F275C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6060C-E668-4577-B12E-8308543A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BCFF7-0C9B-4C5D-B30B-4DDF47C8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FEF4-A859-493B-B70C-E528818C1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1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C648C-67FE-4FE6-B5A3-3846C764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3747B9-F54F-41E2-BF74-85CFF0BFA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3CEB5-446C-4FA7-B830-66BE6FA7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AD9B-8825-4864-B0B9-FABFC97F275C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93F1D-F4BD-438F-9BB3-BA17959F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2C38E-DDAA-4E7D-AE05-2EEF830A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FEF4-A859-493B-B70C-E528818C1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1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574C3-C4B4-4BBA-8DDF-9D6552AB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8FC109-DF1A-4367-ABA2-5699BEA9E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91029-7AFA-42B3-B700-3DCBF609B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3DFDAB-D2F9-4AB4-A5A5-144466AD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AD9B-8825-4864-B0B9-FABFC97F275C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F6A62E-32BB-40A4-B657-B46A3392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4C059-909C-460F-834B-5A9468D6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FEF4-A859-493B-B70C-E528818C1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54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958DF-F1EB-46B1-93C8-11B4FEBA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5643F-9674-4330-96FD-5CF727C38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22B406-D08E-4915-90F0-FBB6B46A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DB73E-F5F3-4CC2-81AE-B9BBF6EB8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503052-23B0-4885-B99A-AB920BB0C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1EF96A-718D-4ABE-8AA0-75B6E120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AD9B-8825-4864-B0B9-FABFC97F275C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7F17C0-CE13-45B7-B7A5-C8A2C2C2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74A71B-41D0-4A48-9532-33235267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FEF4-A859-493B-B70C-E528818C1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24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BFAE0-7742-4DC6-81C0-6CF4ECD9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09BC6C-4EDF-4B15-AFFB-9385CCA4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AD9B-8825-4864-B0B9-FABFC97F275C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6A08A6-3DCC-4CE0-B231-F1847F16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4FC248-4E76-4B63-9E9C-9430B6C7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FEF4-A859-493B-B70C-E528818C1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4468D9-F5AF-465E-9CBC-82AF78CD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AD9B-8825-4864-B0B9-FABFC97F275C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50515B-7174-4BB8-8837-28CA5BAA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1EC44B-061A-4A14-9F62-09BF702A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FEF4-A859-493B-B70C-E528818C1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8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8EE44-C749-410E-A8EF-65991D05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387015-9DB5-4C0F-B83D-D5F76298E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0B769C-5A94-49B4-94B8-71346BAF6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34E3A-A244-4CFB-AD8C-41CF17F9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AD9B-8825-4864-B0B9-FABFC97F275C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0389C-B64B-466B-822B-CA2F716D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FAB8A6-AB62-49D7-BCBD-45FB896F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FEF4-A859-493B-B70C-E528818C1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20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149D2-3B23-4352-A6EF-08A92BDB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C65C49-1F19-4832-B591-F2CA0AB7D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393800-1189-4614-AADD-B7832A7B9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AF9DE1-C8FE-4433-8B42-21BF9A3E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AD9B-8825-4864-B0B9-FABFC97F275C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A44151-F110-4070-8B0D-3CCCB924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91FE7D-4D87-459B-8242-B02DC812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FEF4-A859-493B-B70C-E528818C1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47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EFBC7D-A15C-4C34-86FE-695E3BC8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088E9-2387-4AE6-8C99-E1F675CD4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A48E3B-B1E5-4390-A142-B59DBE5BA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0AD9B-8825-4864-B0B9-FABFC97F275C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0E8A55-17CA-4D69-8BD6-B6D2AF999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4FBFBD-C4F6-462F-8AF2-F7CBE63EF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AFEF4-A859-493B-B70C-E528818C1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1C0785-49EA-4C4D-B293-3478F711BF55}"/>
              </a:ext>
            </a:extLst>
          </p:cNvPr>
          <p:cNvSpPr txBox="1"/>
          <p:nvPr/>
        </p:nvSpPr>
        <p:spPr>
          <a:xfrm>
            <a:off x="3553805" y="2324597"/>
            <a:ext cx="5303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bg1"/>
                </a:solidFill>
              </a:rPr>
              <a:t>시작발표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~</a:t>
            </a:r>
            <a:r>
              <a:rPr lang="ko-KR" altLang="en-US" sz="2000" dirty="0">
                <a:solidFill>
                  <a:schemeClr val="bg1"/>
                </a:solidFill>
              </a:rPr>
              <a:t>가제</a:t>
            </a:r>
            <a:r>
              <a:rPr lang="en-US" altLang="ko-KR" sz="2000" dirty="0">
                <a:solidFill>
                  <a:schemeClr val="bg1"/>
                </a:solidFill>
              </a:rPr>
              <a:t>~</a:t>
            </a:r>
            <a:r>
              <a:rPr lang="ko-KR" altLang="en-US" sz="6000" dirty="0">
                <a:solidFill>
                  <a:schemeClr val="bg1"/>
                </a:solidFill>
              </a:rPr>
              <a:t>독</a:t>
            </a:r>
            <a:r>
              <a:rPr lang="en-US" altLang="ko-KR" sz="6000" dirty="0">
                <a:solidFill>
                  <a:schemeClr val="bg1"/>
                </a:solidFill>
              </a:rPr>
              <a:t>(</a:t>
            </a:r>
            <a:r>
              <a:rPr lang="ko-KR" altLang="en-US" sz="6000" dirty="0">
                <a:solidFill>
                  <a:schemeClr val="bg1"/>
                </a:solidFill>
              </a:rPr>
              <a:t>毒</a:t>
            </a:r>
            <a:r>
              <a:rPr lang="en-US" altLang="ko-KR" sz="6000" dirty="0">
                <a:solidFill>
                  <a:schemeClr val="bg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31119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833B56-F613-4E85-9C19-BFC7D9BAE88F}"/>
              </a:ext>
            </a:extLst>
          </p:cNvPr>
          <p:cNvSpPr txBox="1"/>
          <p:nvPr/>
        </p:nvSpPr>
        <p:spPr>
          <a:xfrm>
            <a:off x="2032532" y="2167116"/>
            <a:ext cx="812693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유다빈 </a:t>
            </a:r>
            <a:r>
              <a:rPr lang="en-US" altLang="ko-KR" sz="2800">
                <a:solidFill>
                  <a:schemeClr val="bg1"/>
                </a:solidFill>
              </a:rPr>
              <a:t>: </a:t>
            </a:r>
            <a:r>
              <a:rPr lang="ko-KR" altLang="en-US" sz="2800">
                <a:solidFill>
                  <a:schemeClr val="bg1"/>
                </a:solidFill>
              </a:rPr>
              <a:t>기획</a:t>
            </a:r>
            <a:r>
              <a:rPr lang="en-US" altLang="ko-KR" sz="2800">
                <a:solidFill>
                  <a:schemeClr val="bg1"/>
                </a:solidFill>
              </a:rPr>
              <a:t>, </a:t>
            </a:r>
            <a:r>
              <a:rPr lang="ko-KR" altLang="en-US" sz="2800">
                <a:solidFill>
                  <a:schemeClr val="bg1"/>
                </a:solidFill>
              </a:rPr>
              <a:t>코더</a:t>
            </a:r>
            <a:endParaRPr lang="en-US" altLang="ko-KR" sz="2800">
              <a:solidFill>
                <a:schemeClr val="bg1"/>
              </a:solidFill>
            </a:endParaRPr>
          </a:p>
          <a:p>
            <a:r>
              <a:rPr lang="ko-KR" altLang="en-US" sz="2800">
                <a:solidFill>
                  <a:schemeClr val="bg1"/>
                </a:solidFill>
              </a:rPr>
              <a:t>이기쁨 </a:t>
            </a:r>
            <a:r>
              <a:rPr lang="en-US" altLang="ko-KR" sz="2800">
                <a:solidFill>
                  <a:schemeClr val="bg1"/>
                </a:solidFill>
              </a:rPr>
              <a:t>: </a:t>
            </a:r>
            <a:r>
              <a:rPr lang="ko-KR" altLang="en-US" sz="2800">
                <a:solidFill>
                  <a:schemeClr val="bg1"/>
                </a:solidFill>
              </a:rPr>
              <a:t>기획</a:t>
            </a:r>
            <a:r>
              <a:rPr lang="en-US" altLang="ko-KR" sz="2800">
                <a:solidFill>
                  <a:schemeClr val="bg1"/>
                </a:solidFill>
              </a:rPr>
              <a:t>, </a:t>
            </a:r>
            <a:r>
              <a:rPr lang="ko-KR" altLang="en-US" sz="2800">
                <a:solidFill>
                  <a:schemeClr val="bg1"/>
                </a:solidFill>
              </a:rPr>
              <a:t>코더 </a:t>
            </a:r>
            <a:r>
              <a:rPr lang="en-US" altLang="ko-KR" sz="2800">
                <a:solidFill>
                  <a:schemeClr val="bg1"/>
                </a:solidFill>
              </a:rPr>
              <a:t>+ </a:t>
            </a:r>
            <a:r>
              <a:rPr lang="ko-KR" altLang="en-US" sz="2800">
                <a:solidFill>
                  <a:schemeClr val="bg1"/>
                </a:solidFill>
              </a:rPr>
              <a:t>총괄</a:t>
            </a:r>
            <a:endParaRPr lang="en-US" altLang="ko-KR" sz="2800">
              <a:solidFill>
                <a:schemeClr val="bg1"/>
              </a:solidFill>
            </a:endParaRPr>
          </a:p>
          <a:p>
            <a:r>
              <a:rPr lang="ko-KR" altLang="en-US" sz="2800">
                <a:solidFill>
                  <a:schemeClr val="bg1"/>
                </a:solidFill>
              </a:rPr>
              <a:t>이예원 </a:t>
            </a:r>
            <a:r>
              <a:rPr lang="en-US" altLang="ko-KR" sz="2800">
                <a:solidFill>
                  <a:schemeClr val="bg1"/>
                </a:solidFill>
              </a:rPr>
              <a:t>: </a:t>
            </a:r>
            <a:r>
              <a:rPr lang="ko-KR" altLang="en-US" sz="2800">
                <a:solidFill>
                  <a:schemeClr val="bg1"/>
                </a:solidFill>
              </a:rPr>
              <a:t>그래픽</a:t>
            </a:r>
            <a:endParaRPr lang="en-US" altLang="ko-KR" sz="2800">
              <a:solidFill>
                <a:schemeClr val="bg1"/>
              </a:solidFill>
            </a:endParaRPr>
          </a:p>
          <a:p>
            <a:r>
              <a:rPr lang="ko-KR" altLang="en-US" sz="2800">
                <a:solidFill>
                  <a:schemeClr val="bg1"/>
                </a:solidFill>
              </a:rPr>
              <a:t>이한나 </a:t>
            </a:r>
            <a:r>
              <a:rPr lang="en-US" altLang="ko-KR" sz="2800">
                <a:solidFill>
                  <a:schemeClr val="bg1"/>
                </a:solidFill>
              </a:rPr>
              <a:t>: </a:t>
            </a:r>
            <a:r>
              <a:rPr lang="ko-KR" altLang="en-US" sz="2800">
                <a:solidFill>
                  <a:schemeClr val="bg1"/>
                </a:solidFill>
              </a:rPr>
              <a:t>코더</a:t>
            </a:r>
            <a:endParaRPr lang="en-US" altLang="ko-KR" sz="2800">
              <a:solidFill>
                <a:schemeClr val="bg1"/>
              </a:solidFill>
            </a:endParaRPr>
          </a:p>
          <a:p>
            <a:r>
              <a:rPr lang="ko-KR" altLang="en-US" sz="2800">
                <a:solidFill>
                  <a:schemeClr val="bg1"/>
                </a:solidFill>
              </a:rPr>
              <a:t>임은정 </a:t>
            </a:r>
            <a:r>
              <a:rPr lang="en-US" altLang="ko-KR" sz="2800">
                <a:solidFill>
                  <a:schemeClr val="bg1"/>
                </a:solidFill>
              </a:rPr>
              <a:t>: </a:t>
            </a:r>
            <a:r>
              <a:rPr lang="ko-KR" altLang="en-US" sz="2800">
                <a:solidFill>
                  <a:schemeClr val="bg1"/>
                </a:solidFill>
              </a:rPr>
              <a:t>코더</a:t>
            </a:r>
            <a:endParaRPr lang="en-US" altLang="ko-KR" sz="2800">
              <a:solidFill>
                <a:schemeClr val="bg1"/>
              </a:solidFill>
            </a:endParaRPr>
          </a:p>
          <a:p>
            <a:endParaRPr lang="en-US" altLang="ko-KR" sz="2800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*</a:t>
            </a:r>
            <a:r>
              <a:rPr lang="ko-KR" altLang="en-US">
                <a:solidFill>
                  <a:schemeClr val="bg1"/>
                </a:solidFill>
              </a:rPr>
              <a:t>메인 및 보조는 정해지지 않았으며 본격적인 개발에 들어가기 전 정할 예정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F0DC5-8BBB-4D33-A968-DC1878F406E3}"/>
              </a:ext>
            </a:extLst>
          </p:cNvPr>
          <p:cNvSpPr txBox="1"/>
          <p:nvPr/>
        </p:nvSpPr>
        <p:spPr>
          <a:xfrm>
            <a:off x="682213" y="250648"/>
            <a:ext cx="2504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현재인원</a:t>
            </a:r>
            <a:endParaRPr lang="en-US" altLang="ko-KR" sz="8000" b="1" dirty="0">
              <a:solidFill>
                <a:schemeClr val="bg1"/>
              </a:solidFill>
            </a:endParaRPr>
          </a:p>
        </p:txBody>
      </p:sp>
      <p:pic>
        <p:nvPicPr>
          <p:cNvPr id="3" name="그래픽 2" descr="물">
            <a:extLst>
              <a:ext uri="{FF2B5EF4-FFF2-40B4-BE49-F238E27FC236}">
                <a16:creationId xmlns:a16="http://schemas.microsoft.com/office/drawing/2014/main" id="{5843782D-0FA9-43B4-A1F1-5A247D3D6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340" y="319262"/>
            <a:ext cx="570658" cy="57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3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CBD7CE-2725-42A9-98E8-C720AF99C1CB}"/>
              </a:ext>
            </a:extLst>
          </p:cNvPr>
          <p:cNvSpPr txBox="1"/>
          <p:nvPr/>
        </p:nvSpPr>
        <p:spPr>
          <a:xfrm>
            <a:off x="682213" y="250648"/>
            <a:ext cx="2504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bg1"/>
                </a:solidFill>
              </a:rPr>
              <a:t>구성</a:t>
            </a:r>
            <a:endParaRPr lang="en-US" altLang="ko-KR" sz="8000" b="1" dirty="0">
              <a:solidFill>
                <a:schemeClr val="bg1"/>
              </a:solidFill>
            </a:endParaRPr>
          </a:p>
        </p:txBody>
      </p:sp>
      <p:pic>
        <p:nvPicPr>
          <p:cNvPr id="5" name="그래픽 4" descr="물">
            <a:extLst>
              <a:ext uri="{FF2B5EF4-FFF2-40B4-BE49-F238E27FC236}">
                <a16:creationId xmlns:a16="http://schemas.microsoft.com/office/drawing/2014/main" id="{59A5B8C7-18EE-42E1-8FA2-8841AEEB6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340" y="319262"/>
            <a:ext cx="570658" cy="570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55F8F2-B6B2-4C7D-AE30-FAEF41B3E566}"/>
              </a:ext>
            </a:extLst>
          </p:cNvPr>
          <p:cNvSpPr txBox="1"/>
          <p:nvPr/>
        </p:nvSpPr>
        <p:spPr>
          <a:xfrm>
            <a:off x="2032531" y="2167116"/>
            <a:ext cx="8360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</a:rPr>
              <a:t>4</a:t>
            </a:r>
            <a:r>
              <a:rPr lang="ko-KR" altLang="en-US" sz="3600">
                <a:solidFill>
                  <a:schemeClr val="bg1"/>
                </a:solidFill>
              </a:rPr>
              <a:t>개의 스테이지 </a:t>
            </a:r>
            <a:r>
              <a:rPr lang="en-US" altLang="ko-KR" sz="3600">
                <a:solidFill>
                  <a:schemeClr val="bg1"/>
                </a:solidFill>
              </a:rPr>
              <a:t>+ 3</a:t>
            </a:r>
            <a:r>
              <a:rPr lang="ko-KR" altLang="en-US" sz="3600">
                <a:solidFill>
                  <a:schemeClr val="bg1"/>
                </a:solidFill>
              </a:rPr>
              <a:t>개의 미니게임</a:t>
            </a:r>
            <a:endParaRPr lang="en-US" altLang="ko-KR" sz="3600">
              <a:solidFill>
                <a:schemeClr val="bg1"/>
              </a:solidFill>
            </a:endParaRPr>
          </a:p>
          <a:p>
            <a:endParaRPr lang="en-US" altLang="ko-KR" sz="2800">
              <a:solidFill>
                <a:schemeClr val="bg1"/>
              </a:solidFill>
            </a:endParaRPr>
          </a:p>
          <a:p>
            <a:r>
              <a:rPr lang="ko-KR" altLang="en-US" sz="2800">
                <a:solidFill>
                  <a:schemeClr val="bg1"/>
                </a:solidFill>
              </a:rPr>
              <a:t>세 가지 미니게임의 전후로 주인공과 주변인물 간대화가 이루어지는 스테이지 구성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8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CBD7CE-2725-42A9-98E8-C720AF99C1CB}"/>
              </a:ext>
            </a:extLst>
          </p:cNvPr>
          <p:cNvSpPr txBox="1"/>
          <p:nvPr/>
        </p:nvSpPr>
        <p:spPr>
          <a:xfrm>
            <a:off x="682213" y="250648"/>
            <a:ext cx="2504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bg1"/>
                </a:solidFill>
              </a:rPr>
              <a:t>예시</a:t>
            </a:r>
            <a:endParaRPr lang="en-US" altLang="ko-KR" sz="8000" b="1" dirty="0">
              <a:solidFill>
                <a:schemeClr val="bg1"/>
              </a:solidFill>
            </a:endParaRPr>
          </a:p>
        </p:txBody>
      </p:sp>
      <p:pic>
        <p:nvPicPr>
          <p:cNvPr id="5" name="그래픽 4" descr="물">
            <a:extLst>
              <a:ext uri="{FF2B5EF4-FFF2-40B4-BE49-F238E27FC236}">
                <a16:creationId xmlns:a16="http://schemas.microsoft.com/office/drawing/2014/main" id="{59A5B8C7-18EE-42E1-8FA2-8841AEEB6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340" y="319262"/>
            <a:ext cx="570658" cy="57065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F881A53-3458-448C-ADA0-061C1030F562}"/>
              </a:ext>
            </a:extLst>
          </p:cNvPr>
          <p:cNvGrpSpPr/>
          <p:nvPr/>
        </p:nvGrpSpPr>
        <p:grpSpPr>
          <a:xfrm>
            <a:off x="587739" y="2141979"/>
            <a:ext cx="5198533" cy="2950789"/>
            <a:chOff x="897467" y="1479543"/>
            <a:chExt cx="10481733" cy="512487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52AC791-B016-4FDE-A23C-3158E3F56502}"/>
                </a:ext>
              </a:extLst>
            </p:cNvPr>
            <p:cNvSpPr/>
            <p:nvPr/>
          </p:nvSpPr>
          <p:spPr>
            <a:xfrm>
              <a:off x="897467" y="2944369"/>
              <a:ext cx="4588931" cy="286853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0C3971D-710B-4451-A0D8-EEC91636A1BF}"/>
                </a:ext>
              </a:extLst>
            </p:cNvPr>
            <p:cNvSpPr/>
            <p:nvPr/>
          </p:nvSpPr>
          <p:spPr>
            <a:xfrm>
              <a:off x="5151611" y="3893092"/>
              <a:ext cx="544381" cy="397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대체 처리 8">
              <a:extLst>
                <a:ext uri="{FF2B5EF4-FFF2-40B4-BE49-F238E27FC236}">
                  <a16:creationId xmlns:a16="http://schemas.microsoft.com/office/drawing/2014/main" id="{3DC47D36-F8EB-4FE2-8321-B92B10F9D901}"/>
                </a:ext>
              </a:extLst>
            </p:cNvPr>
            <p:cNvSpPr/>
            <p:nvPr/>
          </p:nvSpPr>
          <p:spPr>
            <a:xfrm>
              <a:off x="5046923" y="4366836"/>
              <a:ext cx="753758" cy="981981"/>
            </a:xfrm>
            <a:prstGeom prst="flowChartAlternate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CAD19B5-BEA7-4908-9CE3-776739EABCA2}"/>
                </a:ext>
              </a:extLst>
            </p:cNvPr>
            <p:cNvCxnSpPr>
              <a:cxnSpLocks/>
            </p:cNvCxnSpPr>
            <p:nvPr/>
          </p:nvCxnSpPr>
          <p:spPr>
            <a:xfrm>
              <a:off x="5224279" y="5272217"/>
              <a:ext cx="0" cy="576676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75514D1-4813-49A9-82E5-FE851B802ED8}"/>
                </a:ext>
              </a:extLst>
            </p:cNvPr>
            <p:cNvCxnSpPr>
              <a:cxnSpLocks/>
            </p:cNvCxnSpPr>
            <p:nvPr/>
          </p:nvCxnSpPr>
          <p:spPr>
            <a:xfrm>
              <a:off x="5591304" y="5272217"/>
              <a:ext cx="0" cy="576676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F76B4D8-7CD2-46A8-A067-5BCE06E36BF1}"/>
                </a:ext>
              </a:extLst>
            </p:cNvPr>
            <p:cNvGrpSpPr/>
            <p:nvPr/>
          </p:nvGrpSpPr>
          <p:grpSpPr>
            <a:xfrm>
              <a:off x="5263690" y="4498763"/>
              <a:ext cx="320223" cy="359062"/>
              <a:chOff x="4914315" y="3601329"/>
              <a:chExt cx="304799" cy="464234"/>
            </a:xfrm>
          </p:grpSpPr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6E98B8BC-18B7-4252-83A5-00F25C93FD2F}"/>
                  </a:ext>
                </a:extLst>
              </p:cNvPr>
              <p:cNvSpPr/>
              <p:nvPr/>
            </p:nvSpPr>
            <p:spPr>
              <a:xfrm>
                <a:off x="4914315" y="3833446"/>
                <a:ext cx="304799" cy="23211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이등변 삼각형 13">
                <a:extLst>
                  <a:ext uri="{FF2B5EF4-FFF2-40B4-BE49-F238E27FC236}">
                    <a16:creationId xmlns:a16="http://schemas.microsoft.com/office/drawing/2014/main" id="{D739586F-950D-4E28-A4E6-1EA8BE4C77B3}"/>
                  </a:ext>
                </a:extLst>
              </p:cNvPr>
              <p:cNvSpPr/>
              <p:nvPr/>
            </p:nvSpPr>
            <p:spPr>
              <a:xfrm flipV="1">
                <a:off x="4914315" y="3601329"/>
                <a:ext cx="304799" cy="23211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사다리꼴 14">
                <a:extLst>
                  <a:ext uri="{FF2B5EF4-FFF2-40B4-BE49-F238E27FC236}">
                    <a16:creationId xmlns:a16="http://schemas.microsoft.com/office/drawing/2014/main" id="{6419161D-F819-4989-9228-87BD9A9EA84D}"/>
                  </a:ext>
                </a:extLst>
              </p:cNvPr>
              <p:cNvSpPr/>
              <p:nvPr/>
            </p:nvSpPr>
            <p:spPr>
              <a:xfrm>
                <a:off x="4939679" y="3919370"/>
                <a:ext cx="252578" cy="136201"/>
              </a:xfrm>
              <a:prstGeom prst="trapezoid">
                <a:avLst>
                  <a:gd name="adj" fmla="val 9793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이등변 삼각형 15">
                <a:extLst>
                  <a:ext uri="{FF2B5EF4-FFF2-40B4-BE49-F238E27FC236}">
                    <a16:creationId xmlns:a16="http://schemas.microsoft.com/office/drawing/2014/main" id="{DDA743E3-78F3-4657-9B9C-1042F559745C}"/>
                  </a:ext>
                </a:extLst>
              </p:cNvPr>
              <p:cNvSpPr/>
              <p:nvPr/>
            </p:nvSpPr>
            <p:spPr>
              <a:xfrm flipV="1">
                <a:off x="4989419" y="3687499"/>
                <a:ext cx="153592" cy="120047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6F56215-2008-439E-BB5E-700D4B49E022}"/>
                </a:ext>
              </a:extLst>
            </p:cNvPr>
            <p:cNvSpPr/>
            <p:nvPr/>
          </p:nvSpPr>
          <p:spPr>
            <a:xfrm>
              <a:off x="897467" y="1479543"/>
              <a:ext cx="10481733" cy="5124876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2EE7850-EC16-4C22-AF04-4771CF1C53B9}"/>
                </a:ext>
              </a:extLst>
            </p:cNvPr>
            <p:cNvGrpSpPr/>
            <p:nvPr/>
          </p:nvGrpSpPr>
          <p:grpSpPr>
            <a:xfrm>
              <a:off x="7040390" y="3893092"/>
              <a:ext cx="753758" cy="1955801"/>
              <a:chOff x="2433711" y="2915529"/>
              <a:chExt cx="717452" cy="2528667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7E82A74-E351-4373-8901-D2B1F9BB9A71}"/>
                  </a:ext>
                </a:extLst>
              </p:cNvPr>
              <p:cNvSpPr/>
              <p:nvPr/>
            </p:nvSpPr>
            <p:spPr>
              <a:xfrm>
                <a:off x="2533357" y="2915529"/>
                <a:ext cx="518160" cy="51347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순서도: 대체 처리 19">
                <a:extLst>
                  <a:ext uri="{FF2B5EF4-FFF2-40B4-BE49-F238E27FC236}">
                    <a16:creationId xmlns:a16="http://schemas.microsoft.com/office/drawing/2014/main" id="{EF70628B-6DD6-4E72-AD20-A785CCD9B512}"/>
                  </a:ext>
                </a:extLst>
              </p:cNvPr>
              <p:cNvSpPr/>
              <p:nvPr/>
            </p:nvSpPr>
            <p:spPr>
              <a:xfrm>
                <a:off x="2433711" y="3528035"/>
                <a:ext cx="717452" cy="1269609"/>
              </a:xfrm>
              <a:prstGeom prst="flowChartAlternateProcess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97F1E4D4-391F-41DB-81D7-CBD07D516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2524" y="4698608"/>
                <a:ext cx="0" cy="745588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950CCC62-9AA9-416E-81CA-CEDA3EE294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1871" y="4698608"/>
                <a:ext cx="0" cy="745588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말풍선: 모서리가 둥근 사각형 22">
              <a:extLst>
                <a:ext uri="{FF2B5EF4-FFF2-40B4-BE49-F238E27FC236}">
                  <a16:creationId xmlns:a16="http://schemas.microsoft.com/office/drawing/2014/main" id="{C309BBFB-C5EB-40CD-93E8-FB59C1CCDE26}"/>
                </a:ext>
              </a:extLst>
            </p:cNvPr>
            <p:cNvSpPr/>
            <p:nvPr/>
          </p:nvSpPr>
          <p:spPr>
            <a:xfrm>
              <a:off x="7584771" y="2213811"/>
              <a:ext cx="2008408" cy="1179205"/>
            </a:xfrm>
            <a:prstGeom prst="wedgeRoundRectCallout">
              <a:avLst>
                <a:gd name="adj1" fmla="val -44795"/>
                <a:gd name="adj2" fmla="val 74744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AutoNum type="arabicPeriod"/>
              </a:pPr>
              <a:r>
                <a:rPr lang="en-US" altLang="ko-KR" sz="1400" dirty="0">
                  <a:solidFill>
                    <a:sysClr val="windowText" lastClr="000000"/>
                  </a:solidFill>
                </a:rPr>
                <a:t>ABC</a:t>
              </a:r>
            </a:p>
            <a:p>
              <a:pPr marL="342900" indent="-342900" algn="ctr">
                <a:buAutoNum type="arabicPeriod"/>
              </a:pPr>
              <a:r>
                <a:rPr lang="en-US" altLang="ko-KR" sz="1400" dirty="0">
                  <a:solidFill>
                    <a:sysClr val="windowText" lastClr="000000"/>
                  </a:solidFill>
                </a:rPr>
                <a:t>BCA</a:t>
              </a:r>
            </a:p>
            <a:p>
              <a:pPr marL="342900" indent="-342900" algn="ctr">
                <a:buAutoNum type="arabicPeriod"/>
              </a:pPr>
              <a:r>
                <a:rPr lang="en-US" altLang="ko-KR" sz="1400" dirty="0">
                  <a:solidFill>
                    <a:sysClr val="windowText" lastClr="000000"/>
                  </a:solidFill>
                </a:rPr>
                <a:t>CAB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1829F8A-3871-4881-8085-39E7D9A01DEF}"/>
              </a:ext>
            </a:extLst>
          </p:cNvPr>
          <p:cNvSpPr txBox="1"/>
          <p:nvPr/>
        </p:nvSpPr>
        <p:spPr>
          <a:xfrm>
            <a:off x="6292883" y="2493990"/>
            <a:ext cx="53657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대화 도중 나타나는 선택지</a:t>
            </a:r>
            <a:r>
              <a:rPr lang="en-US" altLang="ko-KR" sz="280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800">
                <a:solidFill>
                  <a:schemeClr val="bg1"/>
                </a:solidFill>
              </a:rPr>
              <a:t>내용에 따라 배점이 다르며 </a:t>
            </a:r>
            <a:endParaRPr lang="en-US" altLang="ko-KR" sz="2800">
              <a:solidFill>
                <a:schemeClr val="bg1"/>
              </a:solidFill>
            </a:endParaRPr>
          </a:p>
          <a:p>
            <a:r>
              <a:rPr lang="ko-KR" altLang="en-US" sz="2800">
                <a:solidFill>
                  <a:schemeClr val="bg1"/>
                </a:solidFill>
              </a:rPr>
              <a:t>점수는 주인공의 모래시계에 </a:t>
            </a:r>
            <a:endParaRPr lang="en-US" altLang="ko-KR" sz="2800">
              <a:solidFill>
                <a:schemeClr val="bg1"/>
              </a:solidFill>
            </a:endParaRPr>
          </a:p>
          <a:p>
            <a:r>
              <a:rPr lang="ko-KR" altLang="en-US" sz="2800">
                <a:solidFill>
                  <a:schemeClr val="bg1"/>
                </a:solidFill>
              </a:rPr>
              <a:t>반영된다</a:t>
            </a:r>
            <a:r>
              <a:rPr lang="en-US" altLang="ko-KR" sz="280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800">
                <a:solidFill>
                  <a:schemeClr val="bg1"/>
                </a:solidFill>
              </a:rPr>
              <a:t>추후 엔딩을 결정짓는 요소</a:t>
            </a:r>
            <a:r>
              <a:rPr lang="en-US" altLang="ko-KR" sz="2800">
                <a:solidFill>
                  <a:schemeClr val="bg1"/>
                </a:solidFill>
              </a:rPr>
              <a:t>.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93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CBD7CE-2725-42A9-98E8-C720AF99C1CB}"/>
              </a:ext>
            </a:extLst>
          </p:cNvPr>
          <p:cNvSpPr txBox="1"/>
          <p:nvPr/>
        </p:nvSpPr>
        <p:spPr>
          <a:xfrm>
            <a:off x="682213" y="250648"/>
            <a:ext cx="2504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bg1"/>
                </a:solidFill>
              </a:rPr>
              <a:t>예시</a:t>
            </a:r>
            <a:endParaRPr lang="en-US" altLang="ko-KR" sz="8000" b="1" dirty="0">
              <a:solidFill>
                <a:schemeClr val="bg1"/>
              </a:solidFill>
            </a:endParaRPr>
          </a:p>
        </p:txBody>
      </p:sp>
      <p:pic>
        <p:nvPicPr>
          <p:cNvPr id="5" name="그래픽 4" descr="물">
            <a:extLst>
              <a:ext uri="{FF2B5EF4-FFF2-40B4-BE49-F238E27FC236}">
                <a16:creationId xmlns:a16="http://schemas.microsoft.com/office/drawing/2014/main" id="{59A5B8C7-18EE-42E1-8FA2-8841AEEB6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340" y="319262"/>
            <a:ext cx="570658" cy="5706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1829F8A-3871-4881-8085-39E7D9A01DEF}"/>
              </a:ext>
            </a:extLst>
          </p:cNvPr>
          <p:cNvSpPr txBox="1"/>
          <p:nvPr/>
        </p:nvSpPr>
        <p:spPr>
          <a:xfrm>
            <a:off x="6271472" y="2294290"/>
            <a:ext cx="53657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미니게임</a:t>
            </a:r>
            <a:r>
              <a:rPr lang="en-US" altLang="ko-KR" sz="280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800">
                <a:solidFill>
                  <a:schemeClr val="bg1"/>
                </a:solidFill>
              </a:rPr>
              <a:t>미로찾기</a:t>
            </a:r>
            <a:r>
              <a:rPr lang="en-US" altLang="ko-KR" sz="2800">
                <a:solidFill>
                  <a:schemeClr val="bg1"/>
                </a:solidFill>
              </a:rPr>
              <a:t>, </a:t>
            </a:r>
            <a:r>
              <a:rPr lang="ko-KR" altLang="en-US" sz="2800">
                <a:solidFill>
                  <a:schemeClr val="bg1"/>
                </a:solidFill>
              </a:rPr>
              <a:t>보글보글</a:t>
            </a:r>
            <a:r>
              <a:rPr lang="en-US" altLang="ko-KR" sz="2800">
                <a:solidFill>
                  <a:schemeClr val="bg1"/>
                </a:solidFill>
              </a:rPr>
              <a:t>, </a:t>
            </a:r>
            <a:r>
              <a:rPr lang="ko-KR" altLang="en-US" sz="2800">
                <a:solidFill>
                  <a:schemeClr val="bg1"/>
                </a:solidFill>
              </a:rPr>
              <a:t>달리기</a:t>
            </a:r>
            <a:endParaRPr lang="en-US" altLang="ko-KR" sz="2800">
              <a:solidFill>
                <a:schemeClr val="bg1"/>
              </a:solidFill>
            </a:endParaRPr>
          </a:p>
          <a:p>
            <a:r>
              <a:rPr lang="ko-KR" altLang="en-US" sz="2800">
                <a:solidFill>
                  <a:schemeClr val="bg1"/>
                </a:solidFill>
              </a:rPr>
              <a:t>세 가지의 테마로 진행</a:t>
            </a:r>
            <a:r>
              <a:rPr lang="en-US" altLang="ko-KR" sz="280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800">
                <a:solidFill>
                  <a:schemeClr val="bg1"/>
                </a:solidFill>
              </a:rPr>
              <a:t>각 테마 별 클리어 시간 혹은 </a:t>
            </a:r>
            <a:endParaRPr lang="en-US" altLang="ko-KR" sz="2800">
              <a:solidFill>
                <a:schemeClr val="bg1"/>
              </a:solidFill>
            </a:endParaRPr>
          </a:p>
          <a:p>
            <a:r>
              <a:rPr lang="ko-KR" altLang="en-US" sz="2800">
                <a:solidFill>
                  <a:schemeClr val="bg1"/>
                </a:solidFill>
              </a:rPr>
              <a:t>점수가 모래시계에 반영</a:t>
            </a:r>
            <a:r>
              <a:rPr lang="en-US" altLang="ko-KR" sz="280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800">
                <a:solidFill>
                  <a:schemeClr val="bg1"/>
                </a:solidFill>
              </a:rPr>
              <a:t>마찬가지로 엔딩을 결정</a:t>
            </a:r>
            <a:r>
              <a:rPr lang="en-US" altLang="ko-KR" sz="2800">
                <a:solidFill>
                  <a:schemeClr val="bg1"/>
                </a:solidFill>
              </a:rPr>
              <a:t>.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6F877A1-72A8-4CB4-BED4-EDB2A7B0551E}"/>
              </a:ext>
            </a:extLst>
          </p:cNvPr>
          <p:cNvGrpSpPr/>
          <p:nvPr/>
        </p:nvGrpSpPr>
        <p:grpSpPr>
          <a:xfrm>
            <a:off x="575240" y="2150772"/>
            <a:ext cx="5207374" cy="2936383"/>
            <a:chOff x="897467" y="1479543"/>
            <a:chExt cx="10481733" cy="512487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8FDF65A-1CE2-42B9-8853-C65D79CD4995}"/>
                </a:ext>
              </a:extLst>
            </p:cNvPr>
            <p:cNvSpPr/>
            <p:nvPr/>
          </p:nvSpPr>
          <p:spPr>
            <a:xfrm>
              <a:off x="3679815" y="4823670"/>
              <a:ext cx="2416185" cy="184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B3B5D60-3E94-489E-A219-8687FCDFEACA}"/>
                </a:ext>
              </a:extLst>
            </p:cNvPr>
            <p:cNvSpPr/>
            <p:nvPr/>
          </p:nvSpPr>
          <p:spPr>
            <a:xfrm>
              <a:off x="897467" y="5008228"/>
              <a:ext cx="255391" cy="113614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D421165-EDA7-450F-838A-D19165A2C580}"/>
                </a:ext>
              </a:extLst>
            </p:cNvPr>
            <p:cNvSpPr/>
            <p:nvPr/>
          </p:nvSpPr>
          <p:spPr>
            <a:xfrm>
              <a:off x="6994202" y="4041981"/>
              <a:ext cx="2416185" cy="184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B8AABC-3CB3-4331-B02D-A8000F026749}"/>
                </a:ext>
              </a:extLst>
            </p:cNvPr>
            <p:cNvSpPr/>
            <p:nvPr/>
          </p:nvSpPr>
          <p:spPr>
            <a:xfrm>
              <a:off x="897467" y="2782490"/>
              <a:ext cx="1594063" cy="15365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A84762B-9C59-40A0-8C83-13DCDDA6E631}"/>
                </a:ext>
              </a:extLst>
            </p:cNvPr>
            <p:cNvSpPr/>
            <p:nvPr/>
          </p:nvSpPr>
          <p:spPr>
            <a:xfrm>
              <a:off x="3251314" y="3429000"/>
              <a:ext cx="1857582" cy="184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635465B-D65B-4656-B1AF-94BB28907AD4}"/>
                </a:ext>
              </a:extLst>
            </p:cNvPr>
            <p:cNvSpPr/>
            <p:nvPr/>
          </p:nvSpPr>
          <p:spPr>
            <a:xfrm>
              <a:off x="7368952" y="5576300"/>
              <a:ext cx="1917661" cy="184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래픽 30" descr="책">
              <a:extLst>
                <a:ext uri="{FF2B5EF4-FFF2-40B4-BE49-F238E27FC236}">
                  <a16:creationId xmlns:a16="http://schemas.microsoft.com/office/drawing/2014/main" id="{9057A3E3-0424-46E9-8DF5-A4487D417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91094" y="2904687"/>
              <a:ext cx="577442" cy="577442"/>
            </a:xfrm>
            <a:prstGeom prst="rect">
              <a:avLst/>
            </a:prstGeom>
          </p:spPr>
        </p:pic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49D39A9-3CA9-4910-8115-847598E0720C}"/>
                </a:ext>
              </a:extLst>
            </p:cNvPr>
            <p:cNvGrpSpPr/>
            <p:nvPr/>
          </p:nvGrpSpPr>
          <p:grpSpPr>
            <a:xfrm>
              <a:off x="1587228" y="5017597"/>
              <a:ext cx="406020" cy="1136145"/>
              <a:chOff x="2433711" y="2915529"/>
              <a:chExt cx="717452" cy="2528667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0AC7A91-B91A-46FC-8FBF-C0B97C1ACC5A}"/>
                  </a:ext>
                </a:extLst>
              </p:cNvPr>
              <p:cNvSpPr/>
              <p:nvPr/>
            </p:nvSpPr>
            <p:spPr>
              <a:xfrm>
                <a:off x="2533357" y="2915529"/>
                <a:ext cx="518160" cy="51347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순서도: 대체 처리 39">
                <a:extLst>
                  <a:ext uri="{FF2B5EF4-FFF2-40B4-BE49-F238E27FC236}">
                    <a16:creationId xmlns:a16="http://schemas.microsoft.com/office/drawing/2014/main" id="{A1022506-CB7A-43DE-8B6A-0C246EEDF6AE}"/>
                  </a:ext>
                </a:extLst>
              </p:cNvPr>
              <p:cNvSpPr/>
              <p:nvPr/>
            </p:nvSpPr>
            <p:spPr>
              <a:xfrm>
                <a:off x="2433711" y="3528035"/>
                <a:ext cx="717452" cy="1269609"/>
              </a:xfrm>
              <a:prstGeom prst="flowChartAlternateProcess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3EBBE0AD-C89D-4B49-AE55-7097A80DC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2524" y="4698608"/>
                <a:ext cx="0" cy="745588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F9C26D3C-B5D1-46B2-9A39-720C63BF6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1871" y="4698608"/>
                <a:ext cx="0" cy="745588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E6C08F2-24D8-4B90-8408-6E8C35800F72}"/>
                  </a:ext>
                </a:extLst>
              </p:cNvPr>
              <p:cNvGrpSpPr/>
              <p:nvPr/>
            </p:nvGrpSpPr>
            <p:grpSpPr>
              <a:xfrm>
                <a:off x="2640037" y="3698605"/>
                <a:ext cx="304799" cy="464234"/>
                <a:chOff x="4914315" y="3601329"/>
                <a:chExt cx="304799" cy="464234"/>
              </a:xfrm>
            </p:grpSpPr>
            <p:sp>
              <p:nvSpPr>
                <p:cNvPr id="44" name="이등변 삼각형 43">
                  <a:extLst>
                    <a:ext uri="{FF2B5EF4-FFF2-40B4-BE49-F238E27FC236}">
                      <a16:creationId xmlns:a16="http://schemas.microsoft.com/office/drawing/2014/main" id="{D2863841-604C-44F7-ACAA-96A9EBFB2ED9}"/>
                    </a:ext>
                  </a:extLst>
                </p:cNvPr>
                <p:cNvSpPr/>
                <p:nvPr/>
              </p:nvSpPr>
              <p:spPr>
                <a:xfrm>
                  <a:off x="4914315" y="3833446"/>
                  <a:ext cx="304799" cy="23211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이등변 삼각형 44">
                  <a:extLst>
                    <a:ext uri="{FF2B5EF4-FFF2-40B4-BE49-F238E27FC236}">
                      <a16:creationId xmlns:a16="http://schemas.microsoft.com/office/drawing/2014/main" id="{1E71DCE7-CDA5-49EA-9D0A-C924DD6AE513}"/>
                    </a:ext>
                  </a:extLst>
                </p:cNvPr>
                <p:cNvSpPr/>
                <p:nvPr/>
              </p:nvSpPr>
              <p:spPr>
                <a:xfrm flipV="1">
                  <a:off x="4914315" y="3601329"/>
                  <a:ext cx="304799" cy="23211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사다리꼴 45">
                  <a:extLst>
                    <a:ext uri="{FF2B5EF4-FFF2-40B4-BE49-F238E27FC236}">
                      <a16:creationId xmlns:a16="http://schemas.microsoft.com/office/drawing/2014/main" id="{1D3E12A5-E1DE-4F7C-956D-A4F631BDA8FB}"/>
                    </a:ext>
                  </a:extLst>
                </p:cNvPr>
                <p:cNvSpPr/>
                <p:nvPr/>
              </p:nvSpPr>
              <p:spPr>
                <a:xfrm>
                  <a:off x="4939679" y="3919370"/>
                  <a:ext cx="252578" cy="136201"/>
                </a:xfrm>
                <a:prstGeom prst="trapezoid">
                  <a:avLst>
                    <a:gd name="adj" fmla="val 97932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7" name="이등변 삼각형 46">
                  <a:extLst>
                    <a:ext uri="{FF2B5EF4-FFF2-40B4-BE49-F238E27FC236}">
                      <a16:creationId xmlns:a16="http://schemas.microsoft.com/office/drawing/2014/main" id="{C858592F-E5E4-459B-8B07-0B34138D5697}"/>
                    </a:ext>
                  </a:extLst>
                </p:cNvPr>
                <p:cNvSpPr/>
                <p:nvPr/>
              </p:nvSpPr>
              <p:spPr>
                <a:xfrm flipV="1">
                  <a:off x="4989419" y="3687499"/>
                  <a:ext cx="153592" cy="120047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626897-38AD-4E3E-9F21-8DD2A26D6C18}"/>
                </a:ext>
              </a:extLst>
            </p:cNvPr>
            <p:cNvSpPr/>
            <p:nvPr/>
          </p:nvSpPr>
          <p:spPr>
            <a:xfrm>
              <a:off x="11102766" y="1646344"/>
              <a:ext cx="255391" cy="113614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E3A4BB5-16C4-4C02-92C2-5FC313C39F61}"/>
                </a:ext>
              </a:extLst>
            </p:cNvPr>
            <p:cNvSpPr/>
            <p:nvPr/>
          </p:nvSpPr>
          <p:spPr>
            <a:xfrm>
              <a:off x="9785137" y="2782489"/>
              <a:ext cx="1594063" cy="15365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14F3FD1-BE80-4C79-B946-E204E65225DA}"/>
                </a:ext>
              </a:extLst>
            </p:cNvPr>
            <p:cNvSpPr/>
            <p:nvPr/>
          </p:nvSpPr>
          <p:spPr>
            <a:xfrm>
              <a:off x="897467" y="1479543"/>
              <a:ext cx="10481733" cy="5124876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래픽 35" descr="책">
              <a:extLst>
                <a:ext uri="{FF2B5EF4-FFF2-40B4-BE49-F238E27FC236}">
                  <a16:creationId xmlns:a16="http://schemas.microsoft.com/office/drawing/2014/main" id="{C98BD7BE-0BEF-46A9-A78D-518A54F80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91384" y="4274201"/>
              <a:ext cx="577442" cy="577442"/>
            </a:xfrm>
            <a:prstGeom prst="rect">
              <a:avLst/>
            </a:prstGeom>
          </p:spPr>
        </p:pic>
        <p:pic>
          <p:nvPicPr>
            <p:cNvPr id="38" name="그래픽 37" descr="책">
              <a:extLst>
                <a:ext uri="{FF2B5EF4-FFF2-40B4-BE49-F238E27FC236}">
                  <a16:creationId xmlns:a16="http://schemas.microsoft.com/office/drawing/2014/main" id="{1EB40A41-7FAB-4615-8083-CA7246EBB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81776" y="3489243"/>
              <a:ext cx="577442" cy="5774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352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1C0785-49EA-4C4D-B293-3478F711BF55}"/>
              </a:ext>
            </a:extLst>
          </p:cNvPr>
          <p:cNvSpPr txBox="1"/>
          <p:nvPr/>
        </p:nvSpPr>
        <p:spPr>
          <a:xfrm>
            <a:off x="3777842" y="2548714"/>
            <a:ext cx="4496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>
                <a:solidFill>
                  <a:schemeClr val="bg1"/>
                </a:solidFill>
              </a:rPr>
              <a:t>감사합니다</a:t>
            </a:r>
            <a:endParaRPr lang="en-US" altLang="ko-K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5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111</Words>
  <Application>Microsoft Office PowerPoint</Application>
  <PresentationFormat>와이드스크린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KING</dc:creator>
  <cp:lastModifiedBy>GB Lee</cp:lastModifiedBy>
  <cp:revision>9</cp:revision>
  <dcterms:created xsi:type="dcterms:W3CDTF">2018-05-15T04:13:10Z</dcterms:created>
  <dcterms:modified xsi:type="dcterms:W3CDTF">2018-06-18T12:14:40Z</dcterms:modified>
</cp:coreProperties>
</file>