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02" r:id="rId2"/>
    <p:sldId id="409" r:id="rId3"/>
    <p:sldId id="410" r:id="rId4"/>
    <p:sldId id="312" r:id="rId5"/>
    <p:sldId id="408" r:id="rId6"/>
    <p:sldId id="406" r:id="rId7"/>
    <p:sldId id="407" r:id="rId8"/>
    <p:sldId id="314" r:id="rId9"/>
  </p:sldIdLst>
  <p:sldSz cx="9144000" cy="6858000" type="screen4x3"/>
  <p:notesSz cx="6954838" cy="9240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7716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73" autoAdjust="0"/>
    <p:restoredTop sz="90955" autoAdjust="0"/>
  </p:normalViewPr>
  <p:slideViewPr>
    <p:cSldViewPr>
      <p:cViewPr>
        <p:scale>
          <a:sx n="80" d="100"/>
          <a:sy n="80" d="100"/>
        </p:scale>
        <p:origin x="-7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8888B1FA-8690-4A0C-842A-58CB638EED0B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804F5DBE-92AE-47E5-BB2C-40103B06C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763" cy="4620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075" y="0"/>
            <a:ext cx="3013763" cy="4620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312" y="4389398"/>
            <a:ext cx="5100215" cy="415837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796"/>
            <a:ext cx="3013763" cy="4620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075" y="8778796"/>
            <a:ext cx="3013763" cy="4620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1C7C0-E7B0-4481-9CDC-A558A5AB8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1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51A0-CDF5-42C4-87F7-F27F89875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36779-E2AD-4A64-8F04-3AB0C2BCA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78F30-B5CA-4E49-9C91-0D0757F68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44D36-D0C0-4322-A6A9-738D0907D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97590-C0DE-4E86-A8CE-A38388185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0E909-5FD3-47FD-962C-EF611E7D1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6F165-9B02-4747-A062-1398E23F4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D50C1-AC41-4582-A04E-9BAA4E65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1E414-39AB-4A2E-B0D1-9D7AB879A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C69-E65B-40FB-896A-02A3E51BC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8CEA-6FC8-493A-9408-05AABEE29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02100-873F-459F-8E2D-133ED0A63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2700000" algn="ctr" rotWithShape="0">
              <a:srgbClr val="808080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2700000" algn="ctr" rotWithShape="0">
              <a:srgbClr val="808080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16123C1-829F-448C-85F8-1BBE6B125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Evolution by Natural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898" y="1143000"/>
            <a:ext cx="9144000" cy="5715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Genetic &amp; Trait Variations </a:t>
            </a:r>
            <a:r>
              <a:rPr lang="en-US" sz="2800" dirty="0" smtClean="0"/>
              <a:t>exists within a population.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Overpopulation</a:t>
            </a:r>
            <a:r>
              <a:rPr lang="en-US" sz="2800" dirty="0" smtClean="0">
                <a:solidFill>
                  <a:srgbClr val="FFFFFF"/>
                </a:solidFill>
              </a:rPr>
              <a:t> leads to </a:t>
            </a:r>
            <a:r>
              <a:rPr lang="en-US" sz="2800" dirty="0" smtClean="0">
                <a:solidFill>
                  <a:srgbClr val="FFFF00"/>
                </a:solidFill>
              </a:rPr>
              <a:t>Competition for resources.</a:t>
            </a: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Due to the competition for resources, </a:t>
            </a:r>
            <a:r>
              <a:rPr lang="en-US" sz="2800" dirty="0" smtClean="0"/>
              <a:t>only those </a:t>
            </a:r>
            <a:r>
              <a:rPr lang="en-US" sz="2800" dirty="0" smtClean="0">
                <a:solidFill>
                  <a:srgbClr val="FFFF00"/>
                </a:solidFill>
              </a:rPr>
              <a:t>born with traits well suited to the current environment </a:t>
            </a:r>
            <a:r>
              <a:rPr lang="en-US" sz="2800" dirty="0" smtClean="0"/>
              <a:t>survive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and bear offspring. </a:t>
            </a:r>
            <a:endParaRPr lang="en-US" sz="1000" dirty="0" smtClean="0">
              <a:solidFill>
                <a:srgbClr val="FFFF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349250" indent="-3492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 </a:t>
            </a:r>
            <a:r>
              <a:rPr lang="en-US" sz="2700" dirty="0" smtClean="0"/>
              <a:t>Survivors pass their successful traits to their offspring and those successful traits accumulate in the </a:t>
            </a:r>
            <a:r>
              <a:rPr lang="en-US" sz="2700" u="sng" dirty="0" smtClean="0"/>
              <a:t>population</a:t>
            </a:r>
          </a:p>
          <a:p>
            <a:pPr marL="349250" indent="-349250" eaLnBrk="1" hangingPunct="1">
              <a:buFont typeface="+mj-lt"/>
              <a:buAutoNum type="arabicPeriod"/>
              <a:defRPr/>
            </a:pPr>
            <a:endParaRPr lang="en-US" sz="2700" dirty="0" smtClean="0"/>
          </a:p>
          <a:p>
            <a:pPr marL="349250" indent="-349250" eaLnBrk="1" hangingPunct="1">
              <a:buFont typeface="+mj-lt"/>
              <a:buAutoNum type="arabicPeriod"/>
              <a:defRPr/>
            </a:pPr>
            <a:r>
              <a:rPr lang="en-US" sz="2700" dirty="0" smtClean="0"/>
              <a:t>This leads to a population that is well adapted to its current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9497" y="661177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LS4-2</a:t>
            </a:r>
            <a:endParaRPr lang="en-US" sz="1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9906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79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31" y="0"/>
            <a:ext cx="5064200" cy="706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076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peppered moths on a birch tree before the industrial revolution added dark soot to the bark.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8699" y="2362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Draw </a:t>
            </a:r>
            <a:r>
              <a:rPr lang="en-US" dirty="0"/>
              <a:t>a histogram with </a:t>
            </a:r>
            <a:r>
              <a:rPr lang="en-US"/>
              <a:t>these </a:t>
            </a:r>
            <a:r>
              <a:rPr lang="en-US" smtClean="0"/>
              <a:t>traits.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5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8322"/>
            <a:ext cx="5543550" cy="423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82832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Environmental Change: Soot made tree bark dark</a:t>
            </a:r>
          </a:p>
          <a:p>
            <a:r>
              <a:rPr lang="en-US" dirty="0" smtClean="0"/>
              <a:t>How did this environmental change the selective pressure?</a:t>
            </a:r>
          </a:p>
          <a:p>
            <a:r>
              <a:rPr lang="en-US" sz="2000" dirty="0" smtClean="0"/>
              <a:t>How would the histogram look different after the environment changed?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69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94"/>
            <a:ext cx="9143999" cy="10668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Peppered Moth Investigation 1885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0" y="1762694"/>
            <a:ext cx="1361843" cy="9300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7" y="3965811"/>
            <a:ext cx="1361843" cy="9300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5490665"/>
            <a:ext cx="1361843" cy="9300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04" y="2468821"/>
            <a:ext cx="1269841" cy="7619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4" y="1779374"/>
            <a:ext cx="1269841" cy="7619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47"/>
            <a:ext cx="1269841" cy="7619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2896831"/>
            <a:ext cx="1269841" cy="7619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71" y="3149366"/>
            <a:ext cx="1269841" cy="7619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87" y="3530318"/>
            <a:ext cx="1269841" cy="7619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2896831"/>
            <a:ext cx="1269841" cy="76190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3" y="5453512"/>
            <a:ext cx="1269841" cy="7619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14" y="5574731"/>
            <a:ext cx="1269841" cy="761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57" y="4374960"/>
            <a:ext cx="1269841" cy="7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7" y="4492908"/>
            <a:ext cx="1269841" cy="761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32" y="5574731"/>
            <a:ext cx="1269841" cy="7619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9" y="4173370"/>
            <a:ext cx="1269841" cy="761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34464"/>
            <a:ext cx="1269841" cy="7619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85" y="2849774"/>
            <a:ext cx="1269841" cy="7619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7" y="1479169"/>
            <a:ext cx="1269841" cy="761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1098217"/>
            <a:ext cx="1269841" cy="7619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9" y="4193793"/>
            <a:ext cx="1269841" cy="761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940" y="708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N=21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0668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Variation exists.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This environment selects against dark variants.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0" y="1762694"/>
            <a:ext cx="1361843" cy="9300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7" y="3965811"/>
            <a:ext cx="1361843" cy="9300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5490665"/>
            <a:ext cx="1361843" cy="9300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04" y="2468821"/>
            <a:ext cx="1269841" cy="7619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4" y="1779374"/>
            <a:ext cx="1269841" cy="7619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47"/>
            <a:ext cx="1269841" cy="7619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2896831"/>
            <a:ext cx="1269841" cy="7619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71" y="3149366"/>
            <a:ext cx="1269841" cy="7619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87" y="3530318"/>
            <a:ext cx="1269841" cy="7619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2896831"/>
            <a:ext cx="1269841" cy="76190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3" y="5453512"/>
            <a:ext cx="1269841" cy="7619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14" y="5574731"/>
            <a:ext cx="1269841" cy="761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57" y="4374960"/>
            <a:ext cx="1269841" cy="7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7" y="4492908"/>
            <a:ext cx="1269841" cy="761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32" y="5574731"/>
            <a:ext cx="1269841" cy="7619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9" y="4173370"/>
            <a:ext cx="1269841" cy="761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34464"/>
            <a:ext cx="1269841" cy="7619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85" y="2849774"/>
            <a:ext cx="1269841" cy="7619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7" y="1479169"/>
            <a:ext cx="1269841" cy="761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1098217"/>
            <a:ext cx="1269841" cy="7619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9" y="4193793"/>
            <a:ext cx="1269841" cy="761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0480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71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0668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Soot changed the tree bark color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0" y="1762694"/>
            <a:ext cx="1361843" cy="9300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7" y="3965811"/>
            <a:ext cx="1361843" cy="9300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5490665"/>
            <a:ext cx="1361843" cy="9300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04" y="2468821"/>
            <a:ext cx="1269841" cy="7619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4" y="1779374"/>
            <a:ext cx="1269841" cy="7619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47"/>
            <a:ext cx="1269841" cy="7619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2896831"/>
            <a:ext cx="1269841" cy="7619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71" y="3149366"/>
            <a:ext cx="1269841" cy="7619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87" y="3530318"/>
            <a:ext cx="1269841" cy="7619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2896831"/>
            <a:ext cx="1269841" cy="76190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3" y="5453512"/>
            <a:ext cx="1269841" cy="7619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14" y="5574731"/>
            <a:ext cx="1269841" cy="761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57" y="4374960"/>
            <a:ext cx="1269841" cy="7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7" y="4492908"/>
            <a:ext cx="1269841" cy="761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32" y="5574731"/>
            <a:ext cx="1269841" cy="7619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9" y="4173370"/>
            <a:ext cx="1269841" cy="761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34464"/>
            <a:ext cx="1269841" cy="7619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85" y="2849774"/>
            <a:ext cx="1269841" cy="7619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7" y="1479169"/>
            <a:ext cx="1269841" cy="761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1098217"/>
            <a:ext cx="1269841" cy="7619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9" y="4193793"/>
            <a:ext cx="1269841" cy="761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5" y="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N=21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26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71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This new environment selects against white variants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by 1900 the population was </a:t>
            </a:r>
            <a:r>
              <a:rPr lang="en-US" sz="2800" smtClean="0">
                <a:solidFill>
                  <a:schemeClr val="tx1"/>
                </a:solidFill>
              </a:rPr>
              <a:t>mostly dark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0" y="1762694"/>
            <a:ext cx="1361843" cy="9300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27888"/>
            <a:ext cx="1361843" cy="9300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62" y="5524215"/>
            <a:ext cx="1361843" cy="9300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04" y="2342964"/>
            <a:ext cx="1269841" cy="7619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4" y="1779374"/>
            <a:ext cx="1269841" cy="7619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47"/>
            <a:ext cx="1269841" cy="7619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2896831"/>
            <a:ext cx="1269841" cy="7619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71" y="3149366"/>
            <a:ext cx="1269841" cy="7619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87" y="3530318"/>
            <a:ext cx="1269841" cy="7619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2896831"/>
            <a:ext cx="1269841" cy="76190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3" y="5453512"/>
            <a:ext cx="1269841" cy="7619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14" y="5574731"/>
            <a:ext cx="1269841" cy="76190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57" y="4374960"/>
            <a:ext cx="1269841" cy="7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7" y="4492908"/>
            <a:ext cx="1269841" cy="761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32" y="5574731"/>
            <a:ext cx="1269841" cy="7619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9" y="4173370"/>
            <a:ext cx="1269841" cy="761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34464"/>
            <a:ext cx="1269841" cy="7619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3" y="930082"/>
            <a:ext cx="1269841" cy="7619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7" y="1479169"/>
            <a:ext cx="1269841" cy="761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3" y="1098217"/>
            <a:ext cx="1269841" cy="7619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9" y="4193793"/>
            <a:ext cx="1269841" cy="7619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41" y="5285378"/>
            <a:ext cx="1361843" cy="9300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04" y="3369861"/>
            <a:ext cx="1361843" cy="93003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12" y="5369444"/>
            <a:ext cx="1361843" cy="93003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06" y="4287335"/>
            <a:ext cx="1361843" cy="93003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930082"/>
            <a:ext cx="1361843" cy="9300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78" y="1281040"/>
            <a:ext cx="1361843" cy="93003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11" y="3087097"/>
            <a:ext cx="1361843" cy="9300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43" y="3255136"/>
            <a:ext cx="1274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1" y="2087868"/>
            <a:ext cx="1269841" cy="76190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47" y="2250747"/>
            <a:ext cx="1361843" cy="93003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9" y="4073616"/>
            <a:ext cx="1361843" cy="9300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34" y="816869"/>
            <a:ext cx="1361843" cy="93003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76" y="1691987"/>
            <a:ext cx="1361843" cy="9300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9818" y="6396335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Recalculate the proportions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949" y="1600200"/>
            <a:ext cx="8763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Change in environment:  soot &amp; tree color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Preferential predation</a:t>
            </a:r>
            <a:r>
              <a:rPr lang="en-US" dirty="0" smtClean="0">
                <a:latin typeface="Comic Sans MS" pitchFamily="66" charset="0"/>
              </a:rPr>
              <a:t>: Predators preferred the easy to see light colored moths</a:t>
            </a:r>
          </a:p>
          <a:p>
            <a:endParaRPr lang="en-US" sz="17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darker moths were </a:t>
            </a:r>
            <a:r>
              <a:rPr lang="en-US" u="sng" dirty="0" smtClean="0">
                <a:latin typeface="Comic Sans MS" pitchFamily="66" charset="0"/>
              </a:rPr>
              <a:t>born with</a:t>
            </a:r>
            <a:r>
              <a:rPr lang="en-US" dirty="0" smtClean="0">
                <a:latin typeface="Comic Sans MS" pitchFamily="66" charset="0"/>
              </a:rPr>
              <a:t> the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best adaptation</a:t>
            </a:r>
            <a:r>
              <a:rPr lang="en-US" dirty="0" smtClean="0">
                <a:latin typeface="Comic Sans MS" pitchFamily="66" charset="0"/>
              </a:rPr>
              <a:t> to survive in the new environment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population shifted in the Dark Direction on the histogram and now the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population is well adapted </a:t>
            </a:r>
            <a:r>
              <a:rPr lang="en-US" dirty="0" smtClean="0">
                <a:latin typeface="Comic Sans MS" pitchFamily="66" charset="0"/>
              </a:rPr>
              <a:t>to its new environment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dirty="0" smtClean="0"/>
              <a:t>One extreme of the variation was selected against until the population’s traits shifted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1143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3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alm Seas">
  <a:themeElements>
    <a:clrScheme name="Calm Seas 1">
      <a:dk1>
        <a:srgbClr val="010199"/>
      </a:dk1>
      <a:lt1>
        <a:srgbClr val="FFFFFF"/>
      </a:lt1>
      <a:dk2>
        <a:srgbClr val="A2B3DD"/>
      </a:dk2>
      <a:lt2>
        <a:srgbClr val="FFFFFF"/>
      </a:lt2>
      <a:accent1>
        <a:srgbClr val="33CCCC"/>
      </a:accent1>
      <a:accent2>
        <a:srgbClr val="00C600"/>
      </a:accent2>
      <a:accent3>
        <a:srgbClr val="CED6EB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Calm Sea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Calm Seas 1">
        <a:dk1>
          <a:srgbClr val="010199"/>
        </a:dk1>
        <a:lt1>
          <a:srgbClr val="FFFFFF"/>
        </a:lt1>
        <a:dk2>
          <a:srgbClr val="A2B3DD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CED6EB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m Seas 2">
        <a:dk1>
          <a:srgbClr val="000066"/>
        </a:dk1>
        <a:lt1>
          <a:srgbClr val="FFFFFF"/>
        </a:lt1>
        <a:dk2>
          <a:srgbClr val="A2B3DD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CED6EB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m Seas 3">
        <a:dk1>
          <a:srgbClr val="000000"/>
        </a:dk1>
        <a:lt1>
          <a:srgbClr val="FFFFFF"/>
        </a:lt1>
        <a:dk2>
          <a:srgbClr val="A2B3DD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CED6EB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m Seas 4">
        <a:dk1>
          <a:srgbClr val="003366"/>
        </a:dk1>
        <a:lt1>
          <a:srgbClr val="FFFFFF"/>
        </a:lt1>
        <a:dk2>
          <a:srgbClr val="A2B3DD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CED6EB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222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Calm Seas</vt:lpstr>
      <vt:lpstr>Evolution by Natural Selection</vt:lpstr>
      <vt:lpstr>PowerPoint Presentation</vt:lpstr>
      <vt:lpstr>PowerPoint Presentation</vt:lpstr>
      <vt:lpstr>Peppered Moth Investigation 1885</vt:lpstr>
      <vt:lpstr>Variation exists.   This environment selects against dark variants.</vt:lpstr>
      <vt:lpstr>Soot changed the tree bark color</vt:lpstr>
      <vt:lpstr>This new environment selects against white variants by 1900 the population was mostly dark</vt:lpstr>
      <vt:lpstr>One extreme of the variation was selected against until the population’s traits shifted</vt:lpstr>
    </vt:vector>
  </TitlesOfParts>
  <Company>Terry Loftus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by Natural Selection</dc:title>
  <dc:creator>Terry Loftus</dc:creator>
  <cp:lastModifiedBy>Ryan Kelly</cp:lastModifiedBy>
  <cp:revision>551</cp:revision>
  <cp:lastPrinted>2014-02-21T20:43:17Z</cp:lastPrinted>
  <dcterms:created xsi:type="dcterms:W3CDTF">2009-12-07T05:06:33Z</dcterms:created>
  <dcterms:modified xsi:type="dcterms:W3CDTF">2016-03-02T01:39:08Z</dcterms:modified>
</cp:coreProperties>
</file>