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84" r:id="rId2"/>
  </p:sldMasterIdLst>
  <p:notesMasterIdLst>
    <p:notesMasterId r:id="rId27"/>
  </p:notesMasterIdLst>
  <p:sldIdLst>
    <p:sldId id="299" r:id="rId3"/>
    <p:sldId id="308" r:id="rId4"/>
    <p:sldId id="317" r:id="rId5"/>
    <p:sldId id="310" r:id="rId6"/>
    <p:sldId id="312" r:id="rId7"/>
    <p:sldId id="307" r:id="rId8"/>
    <p:sldId id="319" r:id="rId9"/>
    <p:sldId id="320" r:id="rId10"/>
    <p:sldId id="275" r:id="rId11"/>
    <p:sldId id="301" r:id="rId12"/>
    <p:sldId id="271" r:id="rId13"/>
    <p:sldId id="272" r:id="rId14"/>
    <p:sldId id="287" r:id="rId15"/>
    <p:sldId id="298" r:id="rId16"/>
    <p:sldId id="300" r:id="rId17"/>
    <p:sldId id="304" r:id="rId18"/>
    <p:sldId id="314" r:id="rId19"/>
    <p:sldId id="313" r:id="rId20"/>
    <p:sldId id="284" r:id="rId21"/>
    <p:sldId id="295" r:id="rId22"/>
    <p:sldId id="285" r:id="rId23"/>
    <p:sldId id="321" r:id="rId24"/>
    <p:sldId id="306" r:id="rId25"/>
    <p:sldId id="309" r:id="rId26"/>
  </p:sldIdLst>
  <p:sldSz cx="10080625" cy="7559675"/>
  <p:notesSz cx="7772400" cy="10058400"/>
  <p:defaultTextStyle>
    <a:defPPr>
      <a:defRPr lang="en-GB"/>
    </a:defPPr>
    <a:lvl1pPr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719" indent="-285662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2643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599702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6760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5289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2347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199405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6462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2" autoAdjust="0"/>
  </p:normalViewPr>
  <p:slideViewPr>
    <p:cSldViewPr>
      <p:cViewPr varScale="1">
        <p:scale>
          <a:sx n="63" d="100"/>
          <a:sy n="63" d="100"/>
        </p:scale>
        <p:origin x="-1020" y="-11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BEB6EB40-F662-4EA3-A43E-00ECFCE96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719" indent="-285662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643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702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760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2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868" indent="0" algn="ctr">
              <a:buNone/>
              <a:defRPr/>
            </a:lvl2pPr>
            <a:lvl3pPr marL="1007734" indent="0" algn="ctr">
              <a:buNone/>
              <a:defRPr/>
            </a:lvl3pPr>
            <a:lvl4pPr marL="1511602" indent="0" algn="ctr">
              <a:buNone/>
              <a:defRPr/>
            </a:lvl4pPr>
            <a:lvl5pPr marL="2015468" indent="0" algn="ctr">
              <a:buNone/>
              <a:defRPr/>
            </a:lvl5pPr>
            <a:lvl6pPr marL="2519335" indent="0" algn="ctr">
              <a:buNone/>
              <a:defRPr/>
            </a:lvl6pPr>
            <a:lvl7pPr marL="3023201" indent="0" algn="ctr">
              <a:buNone/>
              <a:defRPr/>
            </a:lvl7pPr>
            <a:lvl8pPr marL="3527069" indent="0" algn="ctr">
              <a:buNone/>
              <a:defRPr/>
            </a:lvl8pPr>
            <a:lvl9pPr marL="403093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C3EB-8933-4DAF-A3E2-AC672F8BA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096F2-D443-4299-A497-19585B6AF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6" y="306240"/>
            <a:ext cx="226639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6240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26AC-1D7A-4B28-B4C3-B31B7A3AD0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850D8-4380-4936-BEFD-4756446D0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4EC1A-63A6-4A15-AD7E-F9F528B561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CDD3F-4D41-4761-A0A9-4D1FAED5AA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47E13-0AF4-4D51-880B-FDA663D32D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3485B-485B-4E82-BB70-3EF073B482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9154A-D87D-4B37-A103-041CD4C889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9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6483-5890-4D7F-9E75-74C81711A9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3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E4C75-76AD-4F84-BF2A-3FCBD2C32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8DC4A-C3D6-4DC1-9759-7729906F4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0446E-0D84-4AA8-92CD-93DC74650E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49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40B48-4365-4B9A-9BE6-3277ED952D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3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8F916-0D1E-4702-B3CC-FC6EE7169A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4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6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868" indent="0">
              <a:buNone/>
              <a:defRPr sz="2000"/>
            </a:lvl2pPr>
            <a:lvl3pPr marL="1007734" indent="0">
              <a:buNone/>
              <a:defRPr sz="1800"/>
            </a:lvl3pPr>
            <a:lvl4pPr marL="1511602" indent="0">
              <a:buNone/>
              <a:defRPr sz="1500"/>
            </a:lvl4pPr>
            <a:lvl5pPr marL="2015468" indent="0">
              <a:buNone/>
              <a:defRPr sz="1500"/>
            </a:lvl5pPr>
            <a:lvl6pPr marL="2519335" indent="0">
              <a:buNone/>
              <a:defRPr sz="1500"/>
            </a:lvl6pPr>
            <a:lvl7pPr marL="3023201" indent="0">
              <a:buNone/>
              <a:defRPr sz="1500"/>
            </a:lvl7pPr>
            <a:lvl8pPr marL="3527069" indent="0">
              <a:buNone/>
              <a:defRPr sz="1500"/>
            </a:lvl8pPr>
            <a:lvl9pPr marL="403093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CE3AA-6DC9-4F2A-927A-DC95E579A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4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1763924"/>
            <a:ext cx="4450526" cy="49925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568" y="1763924"/>
            <a:ext cx="4452276" cy="49925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39A3B-3D3D-4F4F-8811-669741C65A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FBB3-8F5F-4D49-BDED-CD60860BB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0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9FF8A-9961-4CEF-8B70-92C3A9F41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AF00-5C5A-48FB-86B2-A8AD1AA57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3CD28-08D0-4F22-BFC5-B40A0A642F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868" indent="0">
              <a:buNone/>
              <a:defRPr sz="3100"/>
            </a:lvl2pPr>
            <a:lvl3pPr marL="1007734" indent="0">
              <a:buNone/>
              <a:defRPr sz="2600"/>
            </a:lvl3pPr>
            <a:lvl4pPr marL="1511602" indent="0">
              <a:buNone/>
              <a:defRPr sz="2200"/>
            </a:lvl4pPr>
            <a:lvl5pPr marL="2015468" indent="0">
              <a:buNone/>
              <a:defRPr sz="2200"/>
            </a:lvl5pPr>
            <a:lvl6pPr marL="2519335" indent="0">
              <a:buNone/>
              <a:defRPr sz="2200"/>
            </a:lvl6pPr>
            <a:lvl7pPr marL="3023201" indent="0">
              <a:buNone/>
              <a:defRPr sz="2200"/>
            </a:lvl7pPr>
            <a:lvl8pPr marL="3527069" indent="0">
              <a:buNone/>
              <a:defRPr sz="2200"/>
            </a:lvl8pPr>
            <a:lvl9pPr marL="4030936" indent="0">
              <a:buNone/>
              <a:defRPr sz="22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4115-7179-44D4-991C-3040FFDCAE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9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3" y="3"/>
            <a:ext cx="10078875" cy="7641922"/>
            <a:chOff x="0" y="0"/>
            <a:chExt cx="5759" cy="4367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2208"/>
              <a:ext cx="2514" cy="1969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w 2515"/>
                <a:gd name="T117" fmla="*/ 0 h 1970"/>
                <a:gd name="T118" fmla="*/ 2515 w 2515"/>
                <a:gd name="T119" fmla="*/ 197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0" y="2496"/>
              <a:ext cx="2111" cy="1603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w 2123"/>
                <a:gd name="T85" fmla="*/ 0 h 1696"/>
                <a:gd name="T86" fmla="*/ 2123 w 2123"/>
                <a:gd name="T87" fmla="*/ 169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T84" t="T85" r="T86" b="T87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76A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4" name="Freeform 4"/>
            <p:cNvSpPr>
              <a:spLocks noChangeArrowheads="1"/>
            </p:cNvSpPr>
            <p:nvPr/>
          </p:nvSpPr>
          <p:spPr bwMode="auto">
            <a:xfrm>
              <a:off x="2092" y="3233"/>
              <a:ext cx="3667" cy="942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w 3668"/>
                <a:gd name="T75" fmla="*/ 0 h 943"/>
                <a:gd name="T76" fmla="*/ 3668 w 3668"/>
                <a:gd name="T77" fmla="*/ 94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B5F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0" y="524"/>
              <a:ext cx="972" cy="1194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w 969"/>
                <a:gd name="T103" fmla="*/ 0 h 1192"/>
                <a:gd name="T104" fmla="*/ 969 w 969"/>
                <a:gd name="T105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B5F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3188" y="1"/>
              <a:ext cx="2569" cy="2265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w 2570"/>
                <a:gd name="T105" fmla="*/ 0 h 2266"/>
                <a:gd name="T106" fmla="*/ 2570 w 2570"/>
                <a:gd name="T107" fmla="*/ 2266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B5F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3525" y="1"/>
              <a:ext cx="2184" cy="1507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w 2176"/>
                <a:gd name="T81" fmla="*/ 0 h 1505"/>
                <a:gd name="T82" fmla="*/ 2176 w 2176"/>
                <a:gd name="T83" fmla="*/ 1505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76A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0" y="649"/>
              <a:ext cx="815" cy="805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w 813"/>
                <a:gd name="T21" fmla="*/ 0 h 804"/>
                <a:gd name="T22" fmla="*/ 813 w 813"/>
                <a:gd name="T23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76A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0" y="1545"/>
              <a:ext cx="761" cy="106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w 759"/>
                <a:gd name="T19" fmla="*/ 0 h 107"/>
                <a:gd name="T20" fmla="*/ 759 w 759"/>
                <a:gd name="T2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76A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2314" y="3431"/>
              <a:ext cx="3181" cy="744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w 3169"/>
                <a:gd name="T71" fmla="*/ 0 h 743"/>
                <a:gd name="T72" fmla="*/ 3169 w 3169"/>
                <a:gd name="T73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T70" t="T71" r="T72" b="T73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76A0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92" y="127"/>
              <a:ext cx="0" cy="0"/>
            </a:xfrm>
            <a:prstGeom prst="rect">
              <a:avLst/>
            </a:prstGeom>
            <a:solidFill>
              <a:srgbClr val="9A1E8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04" y="131"/>
              <a:ext cx="0" cy="0"/>
            </a:xfrm>
            <a:prstGeom prst="rect">
              <a:avLst/>
            </a:prstGeom>
            <a:solidFill>
              <a:srgbClr val="9A1E8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0" y="4032"/>
              <a:ext cx="5759" cy="287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w 5740"/>
                <a:gd name="T13" fmla="*/ 0 h 288"/>
                <a:gd name="T14" fmla="*/ 5740 w 5740"/>
                <a:gd name="T1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471800"/>
                </a:gs>
                <a:gs pos="100000">
                  <a:srgbClr val="9933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8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59" cy="335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w 5740"/>
                <a:gd name="T13" fmla="*/ 0 h 288"/>
                <a:gd name="T14" fmla="*/ 5740 w 5740"/>
                <a:gd name="T1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471800"/>
                </a:gs>
                <a:gs pos="100000">
                  <a:srgbClr val="9933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5759" cy="287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w 5740"/>
                <a:gd name="T13" fmla="*/ 0 h 288"/>
                <a:gd name="T14" fmla="*/ 5740 w 5740"/>
                <a:gd name="T1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69350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509" y="229"/>
              <a:ext cx="3187" cy="2023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w 3188"/>
                <a:gd name="T123" fmla="*/ 0 h 2024"/>
                <a:gd name="T124" fmla="*/ 3188 w 3188"/>
                <a:gd name="T125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B5F0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1344" y="293"/>
              <a:ext cx="2143" cy="1786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w 2144"/>
                <a:gd name="T83" fmla="*/ 0 h 1787"/>
                <a:gd name="T84" fmla="*/ 2144 w 2144"/>
                <a:gd name="T85" fmla="*/ 17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T82" t="T83" r="T84" b="T85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76A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2932" y="1728"/>
              <a:ext cx="2827" cy="2365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w 2828"/>
                <a:gd name="T85" fmla="*/ 0 h 2366"/>
                <a:gd name="T86" fmla="*/ 2828 w 2828"/>
                <a:gd name="T87" fmla="*/ 236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T84" t="T85" r="T86" b="T87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3160" y="1860"/>
              <a:ext cx="2161" cy="1933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w 2153"/>
                <a:gd name="T83" fmla="*/ 0 h 1930"/>
                <a:gd name="T84" fmla="*/ 2153 w 2153"/>
                <a:gd name="T85" fmla="*/ 193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T82" t="T83" r="T84" b="T85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B76A0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503868" eaLnBrk="0">
                <a:lnSpc>
                  <a:spcPct val="100000"/>
                </a:lnSpc>
                <a:defRPr/>
              </a:pPr>
              <a:endParaRPr lang="en-US" dirty="0">
                <a:solidFill>
                  <a:srgbClr val="FFFFFF"/>
                </a:solidFill>
                <a:latin typeface="Times New Roman" pitchFamily="16" charset="0"/>
                <a:ea typeface="Microsoft YaHei"/>
              </a:endParaRPr>
            </a:p>
          </p:txBody>
        </p:sp>
      </p:grpSp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504034" y="306240"/>
            <a:ext cx="9070813" cy="12581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9187" tIns="51577" rIns="99187" bIns="515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34" y="1763924"/>
            <a:ext cx="9070813" cy="4992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9187" tIns="51577" rIns="99187" bIns="51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504031" y="6887704"/>
            <a:ext cx="2352146" cy="503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0772" tIns="50387" rIns="100772" bIns="50387" anchor="ctr"/>
          <a:lstStyle/>
          <a:p>
            <a:pPr defTabSz="503868" eaLnBrk="0">
              <a:lnSpc>
                <a:spcPct val="100000"/>
              </a:lnSpc>
              <a:defRPr/>
            </a:pPr>
            <a:endParaRPr lang="en-US" dirty="0">
              <a:solidFill>
                <a:srgbClr val="FFFFFF"/>
              </a:solidFill>
              <a:latin typeface="Times New Roman" pitchFamily="16" charset="0"/>
              <a:ea typeface="Microsoft YaHei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3444214" y="6887704"/>
            <a:ext cx="3192198" cy="503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0772" tIns="50387" rIns="100772" bIns="50387" anchor="ctr"/>
          <a:lstStyle/>
          <a:p>
            <a:pPr defTabSz="503868" eaLnBrk="0">
              <a:lnSpc>
                <a:spcPct val="100000"/>
              </a:lnSpc>
              <a:defRPr/>
            </a:pPr>
            <a:endParaRPr lang="en-US" dirty="0">
              <a:solidFill>
                <a:srgbClr val="FFFFFF"/>
              </a:solidFill>
              <a:latin typeface="Times New Roman" pitchFamily="16" charset="0"/>
              <a:ea typeface="Microsoft YaHei"/>
            </a:endParaRP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7224451" y="6887707"/>
            <a:ext cx="2350396" cy="502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187" tIns="51577" rIns="99187" bIns="51577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1007734" algn="l"/>
                <a:tab pos="2015468" algn="l"/>
                <a:tab pos="3023201" algn="l"/>
                <a:tab pos="4030936" algn="l"/>
                <a:tab pos="5038671" algn="l"/>
                <a:tab pos="6046405" algn="l"/>
                <a:tab pos="7054139" algn="l"/>
                <a:tab pos="8061873" algn="l"/>
                <a:tab pos="9069608" algn="l"/>
                <a:tab pos="10077341" algn="l"/>
                <a:tab pos="11085076" algn="l"/>
              </a:tabLst>
              <a:defRPr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 defTabSz="503868" eaLnBrk="0">
              <a:lnSpc>
                <a:spcPct val="100000"/>
              </a:lnSpc>
              <a:defRPr/>
            </a:pPr>
            <a:fld id="{0C7D0D9A-102C-4EF8-A72C-FD690F6A32AD}" type="slidenum">
              <a:rPr lang="en-US" smtClean="0">
                <a:latin typeface="Times New Roman" pitchFamily="16" charset="0"/>
                <a:ea typeface="Microsoft YaHei"/>
              </a:rPr>
              <a:pPr defTabSz="503868" eaLnBrk="0">
                <a:lnSpc>
                  <a:spcPct val="100000"/>
                </a:lnSpc>
                <a:defRPr/>
              </a:pPr>
              <a:t>‹#›</a:t>
            </a:fld>
            <a:endParaRPr lang="en-US" dirty="0">
              <a:latin typeface="Times New Roman" pitchFamily="16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9491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+mj-lt"/>
          <a:ea typeface="+mj-ea"/>
          <a:cs typeface="+mj-cs"/>
        </a:defRPr>
      </a:lvl1pPr>
      <a:lvl2pPr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2pPr>
      <a:lvl3pPr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3pPr>
      <a:lvl4pPr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4pPr>
      <a:lvl5pPr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5pPr>
      <a:lvl6pPr marL="2771269" indent="-251934"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6pPr>
      <a:lvl7pPr marL="3275136" indent="-251934"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7pPr>
      <a:lvl8pPr marL="3779003" indent="-251934"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8pPr>
      <a:lvl9pPr marL="4282870" indent="-251934" algn="ctr" defTabSz="50386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 b="1">
          <a:solidFill>
            <a:srgbClr val="FEEC94"/>
          </a:solidFill>
          <a:latin typeface="Times New Roman" pitchFamily="16" charset="0"/>
          <a:ea typeface="Microsoft YaHei" charset="0"/>
          <a:cs typeface="Microsoft YaHei" charset="0"/>
        </a:defRPr>
      </a:lvl9pPr>
    </p:titleStyle>
    <p:bodyStyle>
      <a:lvl1pPr marL="377900" indent="-377900" algn="l" defTabSz="503868" rtl="0" eaLnBrk="0" fontAlgn="base" hangingPunct="0">
        <a:spcBef>
          <a:spcPts val="882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500">
          <a:solidFill>
            <a:srgbClr val="FFFFFF"/>
          </a:solidFill>
          <a:latin typeface="+mn-lt"/>
          <a:ea typeface="+mn-ea"/>
          <a:cs typeface="+mn-cs"/>
        </a:defRPr>
      </a:lvl1pPr>
      <a:lvl2pPr marL="818784" indent="-314916" algn="l" defTabSz="503868" rtl="0" eaLnBrk="0" fontAlgn="base" hangingPunct="0">
        <a:spcBef>
          <a:spcPts val="772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FFFFFF"/>
          </a:solidFill>
          <a:latin typeface="+mn-lt"/>
          <a:ea typeface="+mn-ea"/>
          <a:cs typeface="+mn-cs"/>
        </a:defRPr>
      </a:lvl2pPr>
      <a:lvl3pPr marL="1259669" indent="-251934" algn="l" defTabSz="503868" rtl="0" eaLnBrk="0" fontAlgn="base" hangingPunct="0">
        <a:spcBef>
          <a:spcPts val="6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3pPr>
      <a:lvl4pPr marL="1763534" indent="-251934" algn="l" defTabSz="503868" rtl="0" eaLnBrk="0" fontAlgn="base" hangingPunct="0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4pPr>
      <a:lvl5pPr marL="2267402" indent="-251934" algn="l" defTabSz="503868" rtl="0" eaLnBrk="0" fontAlgn="base" hangingPunct="0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5pPr>
      <a:lvl6pPr marL="2771269" indent="-251934" algn="l" defTabSz="503868" rtl="0" eaLnBrk="0" fontAlgn="base" hangingPunct="0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6pPr>
      <a:lvl7pPr marL="3275136" indent="-251934" algn="l" defTabSz="503868" rtl="0" eaLnBrk="0" fontAlgn="base" hangingPunct="0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7pPr>
      <a:lvl8pPr marL="3779003" indent="-251934" algn="l" defTabSz="503868" rtl="0" eaLnBrk="0" fontAlgn="base" hangingPunct="0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8pPr>
      <a:lvl9pPr marL="4282870" indent="-251934" algn="l" defTabSz="503868" rtl="0" eaLnBrk="0" fontAlgn="base" hangingPunct="0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D6C67-F170-49FA-893E-CF0993BDB1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BioBookglossE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onential and logistical population grow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" y="960437"/>
            <a:ext cx="10138650" cy="45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12" y="4"/>
            <a:ext cx="10069513" cy="1180038"/>
          </a:xfrm>
          <a:prstGeom prst="rect">
            <a:avLst/>
          </a:prstGeom>
          <a:noFill/>
        </p:spPr>
        <p:txBody>
          <a:bodyPr wrap="square" lIns="91410" tIns="45706" rIns="91410" bIns="45706" rtlCol="0">
            <a:spAutoFit/>
          </a:bodyPr>
          <a:lstStyle/>
          <a:p>
            <a:pPr algn="ctr"/>
            <a:r>
              <a:rPr lang="en-US" sz="4000" b="1" dirty="0"/>
              <a:t>Two Models of Population Growth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3513" y="5655335"/>
            <a:ext cx="4724400" cy="1122808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dirty="0"/>
              <a:t>r – strategists who reproduce quickly but whose  populations </a:t>
            </a:r>
            <a:r>
              <a:rPr lang="en-US" sz="2400" u="sng" dirty="0"/>
              <a:t>crash</a:t>
            </a:r>
            <a:r>
              <a:rPr lang="en-US" sz="2400" dirty="0"/>
              <a:t> periodically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8587" y="5652894"/>
            <a:ext cx="4724401" cy="1466299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r>
              <a:rPr lang="en-US" sz="2400" dirty="0"/>
              <a:t>K – strategists who reproduce slowly but survive and whose populations stabilize near carrying capacity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3871" y="1654452"/>
            <a:ext cx="3044363" cy="349939"/>
          </a:xfrm>
          <a:prstGeom prst="rect">
            <a:avLst/>
          </a:prstGeom>
          <a:noFill/>
        </p:spPr>
        <p:txBody>
          <a:bodyPr wrap="none" lIns="91410" tIns="45706" rIns="91410" bIns="45706" rtlCol="0">
            <a:spAutoFit/>
          </a:bodyPr>
          <a:lstStyle/>
          <a:p>
            <a:r>
              <a:rPr lang="en-US" dirty="0" smtClean="0"/>
              <a:t>High Reproductive Capacity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4715" y="2945933"/>
            <a:ext cx="3962401" cy="607574"/>
          </a:xfrm>
          <a:prstGeom prst="rect">
            <a:avLst/>
          </a:prstGeom>
          <a:noFill/>
        </p:spPr>
        <p:txBody>
          <a:bodyPr wrap="square" lIns="91410" tIns="45706" rIns="91410" bIns="45706" rtlCol="0">
            <a:spAutoFit/>
          </a:bodyPr>
          <a:lstStyle/>
          <a:p>
            <a:r>
              <a:rPr lang="en-US" dirty="0"/>
              <a:t>Takes into account carrying capacity slowing growth rate</a:t>
            </a:r>
          </a:p>
        </p:txBody>
      </p:sp>
    </p:spTree>
    <p:extLst>
      <p:ext uri="{BB962C8B-B14F-4D97-AF65-F5344CB8AC3E}">
        <p14:creationId xmlns:p14="http://schemas.microsoft.com/office/powerpoint/2010/main" val="398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" y="-1"/>
            <a:ext cx="10080624" cy="80803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Stable populations fluctuate about the </a:t>
            </a:r>
            <a:r>
              <a:rPr lang="en-US" sz="3200" dirty="0">
                <a:solidFill>
                  <a:srgbClr val="FFFF00"/>
                </a:solidFill>
              </a:rPr>
              <a:t>carrying capacity</a:t>
            </a:r>
          </a:p>
        </p:txBody>
      </p:sp>
      <p:pic>
        <p:nvPicPr>
          <p:cNvPr id="1026" name="Picture 2" descr="http://adapaproject.org/images/biobook_images/Growth%20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039"/>
            <a:ext cx="10080625" cy="54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849312" y="2103437"/>
            <a:ext cx="923131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itle 1"/>
          <p:cNvSpPr txBox="1">
            <a:spLocks/>
          </p:cNvSpPr>
          <p:nvPr/>
        </p:nvSpPr>
        <p:spPr bwMode="auto">
          <a:xfrm>
            <a:off x="3" y="6286025"/>
            <a:ext cx="10061256" cy="111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2400" kern="0" dirty="0">
                <a:solidFill>
                  <a:srgbClr val="FFFF00"/>
                </a:solidFill>
              </a:rPr>
              <a:t>NEGATIVE FEEDBACK </a:t>
            </a:r>
            <a:r>
              <a:rPr lang="en-US" sz="2400" kern="0" dirty="0">
                <a:solidFill>
                  <a:schemeClr val="bg1"/>
                </a:solidFill>
              </a:rPr>
              <a:t>stabilizes population size near carrying capacity</a:t>
            </a:r>
          </a:p>
          <a:p>
            <a:pPr>
              <a:buClr>
                <a:schemeClr val="bg1"/>
              </a:buClr>
            </a:pPr>
            <a:r>
              <a:rPr lang="en-US" sz="2400" kern="0" dirty="0">
                <a:solidFill>
                  <a:schemeClr val="bg1"/>
                </a:solidFill>
              </a:rPr>
              <a:t>(see notes on </a:t>
            </a:r>
            <a:r>
              <a:rPr lang="en-US" sz="2400" kern="0">
                <a:solidFill>
                  <a:schemeClr val="bg1"/>
                </a:solidFill>
              </a:rPr>
              <a:t>the diagram)</a:t>
            </a:r>
            <a:endParaRPr lang="en-US" sz="2400" kern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314" y="2165034"/>
            <a:ext cx="9199099" cy="607574"/>
          </a:xfrm>
          <a:prstGeom prst="rect">
            <a:avLst/>
          </a:prstGeom>
          <a:noFill/>
        </p:spPr>
        <p:txBody>
          <a:bodyPr wrap="square" lIns="91410" tIns="45706" rIns="91410" bIns="45706" rtlCol="0">
            <a:spAutoFit/>
          </a:bodyPr>
          <a:lstStyle/>
          <a:p>
            <a:r>
              <a:rPr lang="en-US" kern="0" dirty="0"/>
              <a:t>Below carrying </a:t>
            </a:r>
            <a:r>
              <a:rPr lang="en-US" kern="0" dirty="0" smtClean="0"/>
              <a:t>capacity slower disease spread and extra </a:t>
            </a:r>
            <a:r>
              <a:rPr lang="en-US" kern="0" dirty="0"/>
              <a:t>resources encourage </a:t>
            </a:r>
            <a:r>
              <a:rPr lang="en-US" kern="0" dirty="0" smtClean="0"/>
              <a:t>population growth.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5667" y="1487860"/>
            <a:ext cx="9204961" cy="607574"/>
          </a:xfrm>
          <a:prstGeom prst="rect">
            <a:avLst/>
          </a:prstGeom>
          <a:noFill/>
        </p:spPr>
        <p:txBody>
          <a:bodyPr wrap="square" lIns="91410" tIns="45706" rIns="91410" bIns="45706" rtlCol="0">
            <a:spAutoFit/>
          </a:bodyPr>
          <a:lstStyle/>
          <a:p>
            <a:r>
              <a:rPr lang="en-US" kern="0" dirty="0"/>
              <a:t>Above carrying </a:t>
            </a:r>
            <a:r>
              <a:rPr lang="en-US" kern="0" dirty="0" smtClean="0"/>
              <a:t>capacity faster disease spread and increased </a:t>
            </a:r>
            <a:r>
              <a:rPr lang="en-US" kern="0" dirty="0"/>
              <a:t>starvation </a:t>
            </a:r>
            <a:r>
              <a:rPr lang="en-US" kern="0" dirty="0" smtClean="0"/>
              <a:t>reduce the population size</a:t>
            </a:r>
            <a:r>
              <a:rPr lang="en-US" kern="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9122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1" y="30797"/>
            <a:ext cx="9358313" cy="957262"/>
          </a:xfrm>
        </p:spPr>
        <p:txBody>
          <a:bodyPr/>
          <a:lstStyle/>
          <a:p>
            <a:r>
              <a:rPr lang="en-US" sz="4000" b="1" dirty="0"/>
              <a:t>Population Stability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63512" y="1874837"/>
            <a:ext cx="9917113" cy="2971800"/>
          </a:xfrm>
        </p:spPr>
        <p:txBody>
          <a:bodyPr/>
          <a:lstStyle/>
          <a:p>
            <a:pPr marL="457058" indent="-457058"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Population Size relatively constant</a:t>
            </a:r>
          </a:p>
          <a:p>
            <a:pPr marL="457058" indent="-457058"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058" indent="-457058"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When the biotic and abiotic factors are relatively constant.</a:t>
            </a:r>
          </a:p>
          <a:p>
            <a:pPr marL="457058" indent="-457058"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058" indent="-457058"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Longest phase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2" y="30797"/>
            <a:ext cx="9358313" cy="957262"/>
          </a:xfrm>
        </p:spPr>
        <p:txBody>
          <a:bodyPr/>
          <a:lstStyle/>
          <a:p>
            <a:r>
              <a:rPr lang="en-US" sz="4000" b="1" dirty="0"/>
              <a:t>Population Decline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7313" y="1265239"/>
            <a:ext cx="9753600" cy="5257800"/>
          </a:xfrm>
        </p:spPr>
        <p:txBody>
          <a:bodyPr>
            <a:normAutofit lnSpcReduction="10000"/>
          </a:bodyPr>
          <a:lstStyle/>
          <a:p>
            <a:pPr marL="457058" indent="-457058">
              <a:lnSpc>
                <a:spcPct val="150000"/>
              </a:lnSpc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Unfavorable change in biotic or abiotic factors </a:t>
            </a:r>
          </a:p>
          <a:p>
            <a:pPr marL="457058" indent="-457058">
              <a:lnSpc>
                <a:spcPct val="150000"/>
              </a:lnSpc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Leads to decrease in population size</a:t>
            </a:r>
          </a:p>
          <a:p>
            <a:pPr marL="457058" indent="-457058">
              <a:lnSpc>
                <a:spcPct val="150000"/>
              </a:lnSpc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Small populations lose </a:t>
            </a:r>
            <a:r>
              <a:rPr lang="en-US" sz="4000" b="1" dirty="0"/>
              <a:t>genetic diversity</a:t>
            </a:r>
          </a:p>
          <a:p>
            <a:pPr marL="457058" indent="-457058">
              <a:lnSpc>
                <a:spcPct val="150000"/>
              </a:lnSpc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Loss of genetic diversity reduces adaptability of the population (e.g. reduced disease resistance)</a:t>
            </a:r>
          </a:p>
          <a:p>
            <a:pPr marL="457058" indent="-457058">
              <a:lnSpc>
                <a:spcPct val="150000"/>
              </a:lnSpc>
              <a:spcBef>
                <a:spcPts val="551"/>
              </a:spcBef>
              <a:spcAft>
                <a:spcPts val="551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May lead to local population </a:t>
            </a:r>
            <a:r>
              <a:rPr lang="en-US" sz="3200" u="sng" dirty="0">
                <a:hlinkClick r:id="rId2" action="ppaction://hlinkfile"/>
              </a:rPr>
              <a:t>extinction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080625" cy="88423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Survivorship curves reveal these “Life Strategies”</a:t>
            </a:r>
            <a:br>
              <a:rPr lang="en-US" sz="3200" b="1" dirty="0"/>
            </a:br>
            <a:r>
              <a:rPr lang="en-US" sz="2400" i="1" dirty="0"/>
              <a:t>(Life Strategies are the result of natural selection)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53549"/>
              </p:ext>
            </p:extLst>
          </p:nvPr>
        </p:nvGraphicFramePr>
        <p:xfrm>
          <a:off x="239713" y="884557"/>
          <a:ext cx="9539822" cy="667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9911"/>
                <a:gridCol w="4769911"/>
              </a:tblGrid>
              <a:tr h="23287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rgbClr val="FFFF00"/>
                          </a:solidFill>
                        </a:rPr>
                        <a:t>r</a:t>
                      </a:r>
                      <a:r>
                        <a:rPr lang="en-US" sz="4000" b="1" dirty="0" smtClean="0"/>
                        <a:t>-strategists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u="sng" dirty="0" smtClean="0">
                          <a:solidFill>
                            <a:srgbClr val="FFFF00"/>
                          </a:solidFill>
                        </a:rPr>
                        <a:t>R</a:t>
                      </a:r>
                      <a:r>
                        <a:rPr lang="en-US" sz="3200" b="0" u="sng" dirty="0" smtClean="0"/>
                        <a:t>eproduce rapidly when environment favorable</a:t>
                      </a:r>
                      <a:r>
                        <a:rPr lang="en-US" sz="1800" dirty="0" smtClean="0"/>
                        <a:t>	</a:t>
                      </a:r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FF00"/>
                          </a:solidFill>
                        </a:rPr>
                        <a:t>K</a:t>
                      </a:r>
                      <a:r>
                        <a:rPr lang="en-US" sz="4000" dirty="0" smtClean="0"/>
                        <a:t>-Strategists</a:t>
                      </a:r>
                    </a:p>
                    <a:p>
                      <a:r>
                        <a:rPr lang="en-US" sz="3200" b="0" u="sng" dirty="0" smtClean="0"/>
                        <a:t>Live near carrying capacity (</a:t>
                      </a:r>
                      <a:r>
                        <a:rPr lang="en-US" sz="3200" b="0" u="sng" dirty="0" smtClean="0">
                          <a:solidFill>
                            <a:srgbClr val="FFFF00"/>
                          </a:solidFill>
                        </a:rPr>
                        <a:t>K</a:t>
                      </a:r>
                      <a:r>
                        <a:rPr lang="en-US" sz="3200" b="0" u="sng" dirty="0" smtClean="0"/>
                        <a:t>)</a:t>
                      </a:r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869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Many young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Few young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869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Little to no parenting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Intensive parenting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8693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Rapid</a:t>
                      </a:r>
                      <a:r>
                        <a:rPr lang="en-US" sz="2400" baseline="0" dirty="0" smtClean="0"/>
                        <a:t> Maturation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Slow maturation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8693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</a:t>
                      </a:r>
                      <a:r>
                        <a:rPr lang="en-US" sz="2400" baseline="0" dirty="0" smtClean="0"/>
                        <a:t> young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Large young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8693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Reproduce once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Reproduce many times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47725"/>
            <a:ext cx="5335343" cy="542388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335346" y="847724"/>
            <a:ext cx="4581769" cy="5423887"/>
          </a:xfrm>
          <a:prstGeom prst="rect">
            <a:avLst/>
          </a:prstGeom>
        </p:spPr>
        <p:txBody>
          <a:bodyPr lIns="91410" tIns="45706" rIns="91410" bIns="45706"/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kern="0" dirty="0"/>
              <a:t>Type I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Most individuals live to old age</a:t>
            </a:r>
          </a:p>
          <a:p>
            <a:pPr marL="249161" lvl="3" indent="0" eaLnBrk="1" hangingPunct="1">
              <a:buClrTx/>
            </a:pPr>
            <a:endParaRPr lang="en-US" sz="2800" kern="0" dirty="0"/>
          </a:p>
          <a:p>
            <a:pPr eaLnBrk="1" hangingPunct="1"/>
            <a:r>
              <a:rPr lang="en-US" sz="2800" kern="0" dirty="0"/>
              <a:t>Type II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Death rate is the same no matter what the age</a:t>
            </a:r>
          </a:p>
          <a:p>
            <a:pPr marL="249161" lvl="3" indent="0" eaLnBrk="1" hangingPunct="1">
              <a:buClrTx/>
            </a:pPr>
            <a:endParaRPr lang="en-US" sz="2800" kern="0" dirty="0"/>
          </a:p>
          <a:p>
            <a:pPr eaLnBrk="1" hangingPunct="1"/>
            <a:r>
              <a:rPr lang="en-US" sz="2800" kern="0" dirty="0"/>
              <a:t>Type III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Most individuals die at young age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3" y="0"/>
            <a:ext cx="9754349" cy="655637"/>
          </a:xfrm>
          <a:prstGeom prst="rect">
            <a:avLst/>
          </a:prstGeom>
        </p:spPr>
        <p:txBody>
          <a:bodyPr lIns="91410" tIns="45706" rIns="91410" bIns="45706"/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r>
              <a:rPr lang="en-US" sz="4900" b="1" u="sng" kern="0" dirty="0"/>
              <a:t>Survivorship curves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5973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726111" y="680401"/>
            <a:ext cx="4354513" cy="6879274"/>
          </a:xfrm>
          <a:prstGeom prst="rect">
            <a:avLst/>
          </a:prstGeom>
        </p:spPr>
        <p:txBody>
          <a:bodyPr lIns="91410" tIns="45706" rIns="91410" bIns="45706"/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b="1" kern="0" dirty="0"/>
              <a:t>Type I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Few offspring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Internal Fertilization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u="sng" kern="0" dirty="0"/>
              <a:t>High Parental Care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Humans</a:t>
            </a:r>
          </a:p>
          <a:p>
            <a:pPr marL="249161" lvl="3" indent="0" eaLnBrk="1" hangingPunct="1">
              <a:buClrTx/>
            </a:pPr>
            <a:endParaRPr lang="en-US" sz="800" kern="0" dirty="0"/>
          </a:p>
          <a:p>
            <a:pPr eaLnBrk="1" hangingPunct="1"/>
            <a:r>
              <a:rPr lang="en-US" sz="2800" b="1" kern="0" dirty="0"/>
              <a:t>Type II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Prey species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Reptiles, Rodents</a:t>
            </a:r>
          </a:p>
          <a:p>
            <a:pPr marL="249161" lvl="3" indent="0" eaLnBrk="1" hangingPunct="1">
              <a:buClrTx/>
            </a:pPr>
            <a:endParaRPr lang="en-US" sz="800" kern="0" dirty="0"/>
          </a:p>
          <a:p>
            <a:pPr eaLnBrk="1" hangingPunct="1"/>
            <a:r>
              <a:rPr lang="en-US" sz="2800" b="1" kern="0" dirty="0"/>
              <a:t>Type III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Many eggs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External Fertilization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u="sng" kern="0" dirty="0"/>
              <a:t>No parental care</a:t>
            </a:r>
          </a:p>
          <a:p>
            <a:pPr marL="706218" lvl="3" indent="-457058" eaLnBrk="1" hangingPunct="1">
              <a:buClrTx/>
              <a:buFont typeface="Arial" charset="0"/>
              <a:buChar char="•"/>
            </a:pPr>
            <a:r>
              <a:rPr lang="en-US" sz="2800" kern="0" dirty="0"/>
              <a:t>Fish, Insects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3" y="0"/>
            <a:ext cx="9754349" cy="655637"/>
          </a:xfrm>
          <a:prstGeom prst="rect">
            <a:avLst/>
          </a:prstGeom>
        </p:spPr>
        <p:txBody>
          <a:bodyPr lIns="91410" tIns="45706" rIns="91410" bIns="45706"/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r>
              <a:rPr lang="en-US" sz="4900" b="1" u="sng" kern="0" dirty="0"/>
              <a:t>Survivorship curves</a:t>
            </a:r>
            <a:endParaRPr lang="en-US" kern="0" dirty="0" smtClean="0"/>
          </a:p>
        </p:txBody>
      </p:sp>
      <p:pic>
        <p:nvPicPr>
          <p:cNvPr id="1026" name="Picture 2" descr="http://www.anselm.edu/homepage/jpitocch/genbi101/36_03bSurvivorshipCurves-L%20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60439"/>
            <a:ext cx="5726113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6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579439"/>
            <a:ext cx="10080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en-US" sz="3600" kern="0" dirty="0">
                <a:solidFill>
                  <a:srgbClr val="FFFF00"/>
                </a:solidFill>
              </a:rPr>
              <a:t>LIMITING FACTORS set CARRYING CAPACITY</a:t>
            </a:r>
          </a:p>
          <a:p>
            <a:r>
              <a:rPr lang="en-US" sz="2800" kern="0" dirty="0">
                <a:solidFill>
                  <a:srgbClr val="FFFFFF"/>
                </a:solidFill>
              </a:rPr>
              <a:t>(the maximum population size the ecosystem can support)</a:t>
            </a:r>
          </a:p>
        </p:txBody>
      </p:sp>
    </p:spTree>
    <p:extLst>
      <p:ext uri="{BB962C8B-B14F-4D97-AF65-F5344CB8AC3E}">
        <p14:creationId xmlns:p14="http://schemas.microsoft.com/office/powerpoint/2010/main" val="35859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8" y="0"/>
            <a:ext cx="10084753" cy="6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5914" y="7132639"/>
            <a:ext cx="8340704" cy="349949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dirty="0"/>
              <a:t>Negative feedback mechanisms within the ecosystem stabilize population sizes.</a:t>
            </a:r>
          </a:p>
        </p:txBody>
      </p:sp>
    </p:spTree>
    <p:extLst>
      <p:ext uri="{BB962C8B-B14F-4D97-AF65-F5344CB8AC3E}">
        <p14:creationId xmlns:p14="http://schemas.microsoft.com/office/powerpoint/2010/main" val="44605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6240"/>
            <a:ext cx="10070714" cy="1111399"/>
          </a:xfrm>
        </p:spPr>
        <p:txBody>
          <a:bodyPr/>
          <a:lstStyle/>
          <a:p>
            <a:pPr algn="l"/>
            <a:r>
              <a:rPr lang="en-US" sz="3600" dirty="0"/>
              <a:t>Changes in the abiotic or abiotic environment may change K.</a:t>
            </a:r>
            <a:br>
              <a:rPr lang="en-US" sz="3600" dirty="0"/>
            </a:br>
            <a:r>
              <a:rPr lang="en-US" sz="3600" dirty="0"/>
              <a:t>The population may then stabilize at a new level.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forexrazor.com/Portals/0/images/School/Charts/SR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439"/>
            <a:ext cx="10070714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4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60362" y="1646238"/>
            <a:ext cx="6465886" cy="7810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4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Dependent:</a:t>
            </a:r>
          </a:p>
        </p:txBody>
      </p:sp>
      <p:sp>
        <p:nvSpPr>
          <p:cNvPr id="26628" name="Content Placeholder 3"/>
          <p:cNvSpPr>
            <a:spLocks noGrp="1"/>
          </p:cNvSpPr>
          <p:nvPr>
            <p:ph sz="half" idx="2"/>
          </p:nvPr>
        </p:nvSpPr>
        <p:spPr>
          <a:xfrm>
            <a:off x="500062" y="2484437"/>
            <a:ext cx="9078913" cy="4040188"/>
          </a:xfrm>
        </p:spPr>
        <p:txBody>
          <a:bodyPr/>
          <a:lstStyle/>
          <a:p>
            <a:pPr marL="457058" indent="-457058">
              <a:buClr>
                <a:schemeClr val="bg1"/>
              </a:buClr>
              <a:buFont typeface="Arial" charset="0"/>
              <a:buChar char="•"/>
            </a:pPr>
            <a:r>
              <a:rPr lang="en-US" sz="4900" dirty="0">
                <a:solidFill>
                  <a:schemeClr val="bg1"/>
                </a:solidFill>
              </a:rPr>
              <a:t>Competition for food/territory</a:t>
            </a:r>
          </a:p>
          <a:p>
            <a:pPr marL="457058" indent="-457058">
              <a:buClr>
                <a:schemeClr val="bg1"/>
              </a:buClr>
              <a:buFont typeface="Arial" charset="0"/>
              <a:buChar char="•"/>
            </a:pPr>
            <a:r>
              <a:rPr lang="en-US" sz="4900" dirty="0">
                <a:solidFill>
                  <a:schemeClr val="bg1"/>
                </a:solidFill>
              </a:rPr>
              <a:t>Predation</a:t>
            </a:r>
          </a:p>
          <a:p>
            <a:pPr marL="457058" indent="-457058">
              <a:buClr>
                <a:schemeClr val="bg1"/>
              </a:buClr>
              <a:buFont typeface="Arial" charset="0"/>
              <a:buChar char="•"/>
            </a:pPr>
            <a:r>
              <a:rPr lang="en-US" sz="4900" dirty="0">
                <a:solidFill>
                  <a:schemeClr val="bg1"/>
                </a:solidFill>
              </a:rPr>
              <a:t>Disease</a:t>
            </a:r>
          </a:p>
          <a:p>
            <a:pPr marL="457058" indent="-457058">
              <a:buClr>
                <a:schemeClr val="bg1"/>
              </a:buClr>
              <a:buFont typeface="Arial" charset="0"/>
              <a:buChar char="•"/>
            </a:pPr>
            <a:r>
              <a:rPr lang="en-US" sz="4900" dirty="0">
                <a:solidFill>
                  <a:schemeClr val="bg1"/>
                </a:solidFill>
              </a:rPr>
              <a:t>Reproduction rate </a:t>
            </a:r>
            <a:r>
              <a:rPr lang="en-US" sz="3600" dirty="0">
                <a:solidFill>
                  <a:schemeClr val="bg1"/>
                </a:solidFill>
              </a:rPr>
              <a:t>(stress reduces)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60362" y="-17781"/>
            <a:ext cx="9358313" cy="128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4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en-US" sz="3600" kern="0" dirty="0">
                <a:solidFill>
                  <a:srgbClr val="FFFF00"/>
                </a:solidFill>
              </a:rPr>
              <a:t>LIMITING FACTORS</a:t>
            </a:r>
            <a:endParaRPr lang="en-US" sz="36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https://students.ga.desire2learn.com/d2l/lor/viewer/viewFile.d2lfile/1798/12674/graph-comparis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0122133" cy="60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9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aculty.southwest.tn.edu/rburkett/ES%20-%20P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5" y="-1"/>
            <a:ext cx="9958705" cy="74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9712" y="960437"/>
            <a:ext cx="6647656" cy="704850"/>
          </a:xfrm>
        </p:spPr>
        <p:txBody>
          <a:bodyPr>
            <a:normAutofit fontScale="92500" lnSpcReduction="20000"/>
          </a:bodyPr>
          <a:lstStyle/>
          <a:p>
            <a:pPr algn="ctr">
              <a:defRPr/>
            </a:pPr>
            <a:r>
              <a:rPr lang="en-US" sz="4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Independent:</a:t>
            </a:r>
          </a:p>
        </p:txBody>
      </p:sp>
      <p:sp>
        <p:nvSpPr>
          <p:cNvPr id="26630" name="Content Placeholder 7"/>
          <p:cNvSpPr>
            <a:spLocks noGrp="1"/>
          </p:cNvSpPr>
          <p:nvPr>
            <p:ph sz="half" idx="2"/>
          </p:nvPr>
        </p:nvSpPr>
        <p:spPr>
          <a:xfrm>
            <a:off x="620713" y="1798637"/>
            <a:ext cx="8458200" cy="5380037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bg1"/>
              </a:buClr>
            </a:pPr>
            <a:r>
              <a:rPr lang="en-US" sz="4900" dirty="0">
                <a:solidFill>
                  <a:schemeClr val="bg1"/>
                </a:solidFill>
              </a:rPr>
              <a:t>Climate &amp; Weather</a:t>
            </a:r>
          </a:p>
          <a:p>
            <a:pPr marL="1371173" lvl="2" indent="-57132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</a:rPr>
              <a:t>Temperature </a:t>
            </a:r>
          </a:p>
          <a:p>
            <a:pPr marL="1371173" lvl="2" indent="-57132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</a:rPr>
              <a:t>Precipitation (drought)</a:t>
            </a:r>
          </a:p>
          <a:p>
            <a:pPr marL="0" indent="0">
              <a:buClr>
                <a:schemeClr val="bg1"/>
              </a:buClr>
            </a:pPr>
            <a:r>
              <a:rPr lang="en-US" sz="4900" dirty="0">
                <a:solidFill>
                  <a:schemeClr val="bg1"/>
                </a:solidFill>
              </a:rPr>
              <a:t>Catastrophe</a:t>
            </a:r>
          </a:p>
          <a:p>
            <a:pPr marL="749067" lvl="1" indent="0">
              <a:buClr>
                <a:schemeClr val="bg1"/>
              </a:buClr>
              <a:buFont typeface="Arial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  Wind Storms</a:t>
            </a:r>
          </a:p>
          <a:p>
            <a:pPr marL="749067" lvl="1" indent="0">
              <a:buClr>
                <a:schemeClr val="bg1"/>
              </a:buClr>
              <a:buFont typeface="Arial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  Rain Storms (Floods)</a:t>
            </a:r>
          </a:p>
          <a:p>
            <a:pPr marL="749067" lvl="1" indent="0">
              <a:buClr>
                <a:schemeClr val="bg1"/>
              </a:buClr>
              <a:buFont typeface="Arial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  Fires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7312" y="61596"/>
            <a:ext cx="9993313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1161" rIns="0" bIns="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 b="1">
                <a:solidFill>
                  <a:srgbClr val="000000"/>
                </a:solidFill>
                <a:latin typeface="+mn-lt"/>
                <a:cs typeface="+mn-cs"/>
              </a:defRPr>
            </a:lvl2pPr>
            <a:lvl3pPr marL="914400" indent="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1800" b="1">
                <a:solidFill>
                  <a:srgbClr val="000000"/>
                </a:solidFill>
                <a:latin typeface="+mn-lt"/>
                <a:cs typeface="+mn-cs"/>
              </a:defRPr>
            </a:lvl3pPr>
            <a:lvl4pPr marL="1371600" indent="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1600" b="1">
                <a:solidFill>
                  <a:srgbClr val="000000"/>
                </a:solidFill>
                <a:latin typeface="+mn-lt"/>
                <a:cs typeface="+mn-cs"/>
              </a:defRPr>
            </a:lvl4pPr>
            <a:lvl5pPr marL="1828800" indent="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1600" b="1">
                <a:solidFill>
                  <a:srgbClr val="000000"/>
                </a:solidFill>
                <a:latin typeface="+mn-lt"/>
                <a:cs typeface="+mn-cs"/>
              </a:defRPr>
            </a:lvl5pPr>
            <a:lvl6pPr marL="2286000" indent="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1600" b="1">
                <a:solidFill>
                  <a:srgbClr val="000000"/>
                </a:solidFill>
                <a:latin typeface="+mn-lt"/>
                <a:cs typeface="+mn-cs"/>
              </a:defRPr>
            </a:lvl6pPr>
            <a:lvl7pPr marL="2743200" indent="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1600" b="1">
                <a:solidFill>
                  <a:srgbClr val="000000"/>
                </a:solidFill>
                <a:latin typeface="+mn-lt"/>
                <a:cs typeface="+mn-cs"/>
              </a:defRPr>
            </a:lvl7pPr>
            <a:lvl8pPr marL="3200400" indent="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1600" b="1">
                <a:solidFill>
                  <a:srgbClr val="000000"/>
                </a:solidFill>
                <a:latin typeface="+mn-lt"/>
                <a:cs typeface="+mn-cs"/>
              </a:defRPr>
            </a:lvl8pPr>
            <a:lvl9pPr marL="3657600" indent="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1600" b="1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4000" kern="0" dirty="0">
                <a:solidFill>
                  <a:srgbClr val="FFFF00"/>
                </a:solidFill>
              </a:rPr>
              <a:t>LIMITING FACTORS</a:t>
            </a:r>
          </a:p>
        </p:txBody>
      </p:sp>
    </p:spTree>
    <p:extLst>
      <p:ext uri="{BB962C8B-B14F-4D97-AF65-F5344CB8AC3E}">
        <p14:creationId xmlns:p14="http://schemas.microsoft.com/office/powerpoint/2010/main" val="30795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 the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7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74637"/>
            <a:ext cx="8839200" cy="619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7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singularityweblog.com/wp-content/uploads/2015/09/Exponential-vs-Logistical-Grow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" y="-14920"/>
            <a:ext cx="10054273" cy="74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2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campus.murraystate.edu/academic/faculty/eweber/bio101/images/freeman_52_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" y="2"/>
            <a:ext cx="10073640" cy="66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legacy.hopkinsville.kctcs.edu/instructors/Jason-Arnold/VLI/Module%204/M4Apopulationecology/f30-11_logistic_growth-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"/>
            <a:ext cx="10080625" cy="59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6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udy.com/cimages/multimages/16/fluctu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6"/>
            <a:ext cx="10080625" cy="632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51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05" y="-4"/>
            <a:ext cx="5867399" cy="74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1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0"/>
            <a:ext cx="8153400" cy="729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3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0"/>
            <a:ext cx="5715000" cy="743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58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11" y="-30162"/>
            <a:ext cx="9358313" cy="957262"/>
          </a:xfrm>
        </p:spPr>
        <p:txBody>
          <a:bodyPr/>
          <a:lstStyle/>
          <a:p>
            <a:r>
              <a:rPr lang="en-US" sz="4900" b="1" dirty="0"/>
              <a:t>Population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13" y="1189037"/>
            <a:ext cx="9753600" cy="5334000"/>
          </a:xfrm>
        </p:spPr>
        <p:txBody>
          <a:bodyPr>
            <a:normAutofit lnSpcReduction="10000"/>
          </a:bodyPr>
          <a:lstStyle/>
          <a:p>
            <a:pPr marL="457058" indent="-457058">
              <a:buFont typeface="Arial" panose="020B0604020202020204" pitchFamily="34" charset="0"/>
              <a:buChar char="•"/>
            </a:pPr>
            <a:r>
              <a:rPr lang="en-US" sz="3600" dirty="0"/>
              <a:t>As populations expand their range and move into a new area, they may grow exponentially for a short time.</a:t>
            </a:r>
          </a:p>
          <a:p>
            <a:pPr marL="457058" indent="-457058"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With climate changes, populations may expand their range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After mass extinctions, the survivors may expand their range</a:t>
            </a:r>
          </a:p>
        </p:txBody>
      </p:sp>
    </p:spTree>
    <p:extLst>
      <p:ext uri="{BB962C8B-B14F-4D97-AF65-F5344CB8AC3E}">
        <p14:creationId xmlns:p14="http://schemas.microsoft.com/office/powerpoint/2010/main" val="40227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Microsoft YaHei"/>
      </a:majorFont>
      <a:minorFont>
        <a:latin typeface="Times New Roman"/>
        <a:ea typeface="Microsoft YaHei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380</Words>
  <Application>Microsoft Office PowerPoint</Application>
  <PresentationFormat>Custom</PresentationFormat>
  <Paragraphs>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Growth</vt:lpstr>
      <vt:lpstr>Stable populations fluctuate about the carrying capacity</vt:lpstr>
      <vt:lpstr>Population Stability</vt:lpstr>
      <vt:lpstr>Population Decline</vt:lpstr>
      <vt:lpstr>Survivorship curves reveal these “Life Strategies” (Life Strategies are the result of natural selection)</vt:lpstr>
      <vt:lpstr>PowerPoint Presentation</vt:lpstr>
      <vt:lpstr>PowerPoint Presentation</vt:lpstr>
      <vt:lpstr>PowerPoint Presentation</vt:lpstr>
      <vt:lpstr>PowerPoint Presentation</vt:lpstr>
      <vt:lpstr>Changes in the abiotic or abiotic environment may change K. The population may then stabilize at a new level.</vt:lpstr>
      <vt:lpstr>PowerPoint Presentation</vt:lpstr>
      <vt:lpstr>PowerPoint Presentation</vt:lpstr>
      <vt:lpstr>PowerPoint Presentation</vt:lpstr>
      <vt:lpstr>Let’s Practice the Math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Isaac Raymond</dc:creator>
  <cp:lastModifiedBy>Ryan Kelly</cp:lastModifiedBy>
  <cp:revision>204</cp:revision>
  <cp:lastPrinted>1601-01-01T00:00:00Z</cp:lastPrinted>
  <dcterms:created xsi:type="dcterms:W3CDTF">2011-09-20T03:32:20Z</dcterms:created>
  <dcterms:modified xsi:type="dcterms:W3CDTF">2018-02-03T03:06:13Z</dcterms:modified>
</cp:coreProperties>
</file>