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7"/>
  </p:notesMasterIdLst>
  <p:handoutMasterIdLst>
    <p:handoutMasterId r:id="rId18"/>
  </p:handoutMasterIdLst>
  <p:sldIdLst>
    <p:sldId id="275" r:id="rId5"/>
    <p:sldId id="284" r:id="rId6"/>
    <p:sldId id="274" r:id="rId7"/>
    <p:sldId id="277" r:id="rId8"/>
    <p:sldId id="285" r:id="rId9"/>
    <p:sldId id="279" r:id="rId10"/>
    <p:sldId id="281" r:id="rId11"/>
    <p:sldId id="280" r:id="rId12"/>
    <p:sldId id="283" r:id="rId13"/>
    <p:sldId id="287" r:id="rId14"/>
    <p:sldId id="286" r:id="rId15"/>
    <p:sldId id="282" r:id="rId1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FFFFFF"/>
    <a:srgbClr val="788896"/>
    <a:srgbClr val="EA4D8C"/>
    <a:srgbClr val="1A305C"/>
    <a:srgbClr val="3F765F"/>
    <a:srgbClr val="367058"/>
    <a:srgbClr val="1B4935"/>
    <a:srgbClr val="679B9B"/>
    <a:srgbClr val="2565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25" autoAdjust="0"/>
  </p:normalViewPr>
  <p:slideViewPr>
    <p:cSldViewPr snapToGrid="0" showGuides="1">
      <p:cViewPr varScale="1">
        <p:scale>
          <a:sx n="70" d="100"/>
          <a:sy n="70" d="100"/>
        </p:scale>
        <p:origin x="1637" y="58"/>
      </p:cViewPr>
      <p:guideLst>
        <p:guide orient="horz" pos="2088"/>
        <p:guide orient="horz" pos="2784"/>
        <p:guide orient="horz" pos="576"/>
        <p:guide pos="3168"/>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5/1/2025</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5/1/2025</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30121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AD63-7295-1200-47BA-FE25E40399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F3E6E-7363-B611-6C2B-FB7C28879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BAA2-4CE9-1543-CD53-B44DCB8B21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C47620-C19F-9561-7F90-4D0AA4CA959E}"/>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82165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93787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Layou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8A0F1A-22FB-45FF-80D6-4FE63A63EE04}"/>
              </a:ext>
              <a:ext uri="{C183D7F6-B498-43B3-948B-1728B52AA6E4}">
                <adec:decorative xmlns:adec="http://schemas.microsoft.com/office/drawing/2017/decorative" val="1"/>
              </a:ext>
            </a:extLst>
          </p:cNvPr>
          <p:cNvSpPr/>
          <p:nvPr userDrawn="1"/>
        </p:nvSpPr>
        <p:spPr>
          <a:xfrm>
            <a:off x="0" y="3319272"/>
            <a:ext cx="10058400" cy="44531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3575303"/>
            <a:ext cx="2889504" cy="2883863"/>
          </a:xfrm>
        </p:spPr>
        <p:txBody>
          <a:bodyPr vert="horz" anchor="b">
            <a:noAutofit/>
          </a:bodyPr>
          <a:lstStyle>
            <a:lvl1pPr algn="ctr">
              <a:lnSpc>
                <a:spcPct val="100000"/>
              </a:lnSpc>
              <a:defRPr sz="4000" b="0" cap="all" baseline="0">
                <a:solidFill>
                  <a:schemeClr val="bg1"/>
                </a:solidFill>
                <a:latin typeface="+mj-lt"/>
              </a:defRPr>
            </a:lvl1pPr>
          </a:lstStyle>
          <a:p>
            <a:r>
              <a:rPr lang="en-US" noProof="0" dirty="0"/>
              <a:t>Click to Add title</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cap="all"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pPr lvl="0"/>
            <a:r>
              <a:rPr lang="en-US" noProof="0" dirty="0"/>
              <a:t>Click to add text</a:t>
            </a:r>
          </a:p>
        </p:txBody>
      </p:sp>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lvl1pPr marL="0" indent="0" algn="ctr">
              <a:buNone/>
              <a:defRPr/>
            </a:lvl1pPr>
          </a:lstStyle>
          <a:p>
            <a:r>
              <a:rPr lang="en-US"/>
              <a:t>Click icon to add picture</a:t>
            </a:r>
            <a:endParaRPr lang="en-US" dirty="0"/>
          </a:p>
        </p:txBody>
      </p:sp>
      <p:sp>
        <p:nvSpPr>
          <p:cNvPr id="5" name="Text Placeholder 16">
            <a:extLst>
              <a:ext uri="{FF2B5EF4-FFF2-40B4-BE49-F238E27FC236}">
                <a16:creationId xmlns:a16="http://schemas.microsoft.com/office/drawing/2014/main" id="{51B54BE4-E4FF-CB9D-4AA3-438520D04D69}"/>
              </a:ext>
            </a:extLst>
          </p:cNvPr>
          <p:cNvSpPr>
            <a:spLocks noGrp="1"/>
          </p:cNvSpPr>
          <p:nvPr>
            <p:ph type="body" sz="quarter" idx="17" hasCustomPrompt="1"/>
          </p:nvPr>
        </p:nvSpPr>
        <p:spPr>
          <a:xfrm>
            <a:off x="224791" y="3575303"/>
            <a:ext cx="2898647" cy="444960"/>
          </a:xfrm>
        </p:spPr>
        <p:txBody>
          <a:bodyPr lIns="91440" anchor="ctr">
            <a:noAutofit/>
          </a:bodyPr>
          <a:lstStyle>
            <a:lvl1pPr marL="0" indent="0">
              <a:spcBef>
                <a:spcPts val="0"/>
              </a:spcBef>
              <a:buNone/>
              <a:defRPr sz="2400" b="0" cap="none" baseline="0">
                <a:solidFill>
                  <a:schemeClr val="bg1"/>
                </a:solidFill>
                <a:latin typeface="+mj-lt"/>
              </a:defRPr>
            </a:lvl1pPr>
          </a:lstStyle>
          <a:p>
            <a:pPr lvl="0"/>
            <a:r>
              <a:rPr lang="en-US" noProof="0" dirty="0"/>
              <a:t>Click to add text</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hasCustomPrompt="1"/>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ext Placeholder 16">
            <a:extLst>
              <a:ext uri="{FF2B5EF4-FFF2-40B4-BE49-F238E27FC236}">
                <a16:creationId xmlns:a16="http://schemas.microsoft.com/office/drawing/2014/main" id="{013E0E94-05A3-AF4B-2D4B-AD8A4E2F8F04}"/>
              </a:ext>
            </a:extLst>
          </p:cNvPr>
          <p:cNvSpPr>
            <a:spLocks noGrp="1"/>
          </p:cNvSpPr>
          <p:nvPr>
            <p:ph type="body" sz="quarter" idx="18" hasCustomPrompt="1"/>
          </p:nvPr>
        </p:nvSpPr>
        <p:spPr>
          <a:xfrm>
            <a:off x="3572003" y="3554097"/>
            <a:ext cx="2898647" cy="444960"/>
          </a:xfrm>
        </p:spPr>
        <p:txBody>
          <a:bodyPr lIns="91440" anchor="ctr">
            <a:noAutofit/>
          </a:bodyPr>
          <a:lstStyle>
            <a:lvl1pPr marL="0" indent="0">
              <a:spcBef>
                <a:spcPts val="0"/>
              </a:spcBef>
              <a:buNone/>
              <a:defRPr sz="2400" b="0" cap="none" baseline="0">
                <a:solidFill>
                  <a:schemeClr val="bg1"/>
                </a:solidFill>
                <a:latin typeface="+mj-lt"/>
              </a:defRPr>
            </a:lvl1pPr>
          </a:lstStyle>
          <a:p>
            <a:pPr lvl="0"/>
            <a:r>
              <a:rPr lang="en-US" noProof="0" dirty="0"/>
              <a:t>Click to add text</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hasCustomPrompt="1"/>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Layout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 uri="{C183D7F6-B498-43B3-948B-1728B52AA6E4}">
                <adec:decorative xmlns:adec="http://schemas.microsoft.com/office/drawing/2017/decorative" val="1"/>
              </a:ext>
            </a:extLst>
          </p:cNvPr>
          <p:cNvSpPr/>
          <p:nvPr userDrawn="1"/>
        </p:nvSpPr>
        <p:spPr>
          <a:xfrm>
            <a:off x="6704476" y="3331758"/>
            <a:ext cx="3360592"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 uri="{C183D7F6-B498-43B3-948B-1728B52AA6E4}">
                <adec:decorative xmlns:adec="http://schemas.microsoft.com/office/drawing/2017/decorative" val="1"/>
              </a:ext>
            </a:extLst>
          </p:cNvPr>
          <p:cNvSpPr/>
          <p:nvPr userDrawn="1"/>
        </p:nvSpPr>
        <p:spPr>
          <a:xfrm>
            <a:off x="-17710" y="3329078"/>
            <a:ext cx="3360592"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4" name="Title 3">
            <a:extLst>
              <a:ext uri="{FF2B5EF4-FFF2-40B4-BE49-F238E27FC236}">
                <a16:creationId xmlns:a16="http://schemas.microsoft.com/office/drawing/2014/main" id="{059F801B-9725-432B-9CE8-6F353446EC4B}"/>
              </a:ext>
            </a:extLst>
          </p:cNvPr>
          <p:cNvSpPr>
            <a:spLocks noGrp="1"/>
          </p:cNvSpPr>
          <p:nvPr>
            <p:ph type="title" hasCustomPrompt="1"/>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add text</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normAutofit/>
          </a:bodyPr>
          <a:lstStyle>
            <a:lvl1pPr marL="0" indent="0" algn="ctr">
              <a:buFont typeface="Arial" panose="020B0604020202020204" pitchFamily="34" charset="0"/>
              <a:buNone/>
              <a:defRPr sz="2000"/>
            </a:lvl1p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0"/>
            <a:ext cx="2895600" cy="653143"/>
          </a:xfrm>
        </p:spPr>
        <p:txBody>
          <a:bodyPr lIns="0" anchor="b">
            <a:noAutofit/>
          </a:bodyPr>
          <a:lstStyle>
            <a:lvl1pPr marL="0" indent="0">
              <a:buNone/>
              <a:defRPr sz="2400" b="0">
                <a:solidFill>
                  <a:schemeClr val="tx2"/>
                </a:solidFill>
                <a:latin typeface="+mj-lt"/>
              </a:defRPr>
            </a:lvl1pPr>
          </a:lstStyle>
          <a:p>
            <a:pPr lvl="0"/>
            <a:r>
              <a:rPr lang="en-US" dirty="0"/>
              <a:t>Click to add title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normAutofit/>
          </a:bodyPr>
          <a:lstStyle>
            <a:lvl1pPr marL="0" indent="0" algn="ctr">
              <a:buFont typeface="Arial" panose="020B0604020202020204" pitchFamily="34" charset="0"/>
              <a:buNone/>
              <a:defRPr sz="2000"/>
            </a:lvl1p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normAutofit/>
          </a:bodyPr>
          <a:lstStyle>
            <a:lvl1pPr marL="0" indent="0" algn="ctr">
              <a:buFont typeface="Arial" panose="020B0604020202020204" pitchFamily="34" charset="0"/>
              <a:buNone/>
              <a:defRPr sz="20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tside Layou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8A0F1A-22FB-45FF-80D6-4FE63A63EE04}"/>
              </a:ext>
              <a:ext uri="{C183D7F6-B498-43B3-948B-1728B52AA6E4}">
                <adec:decorative xmlns:adec="http://schemas.microsoft.com/office/drawing/2017/decorative" val="1"/>
              </a:ext>
            </a:extLst>
          </p:cNvPr>
          <p:cNvSpPr/>
          <p:nvPr userDrawn="1"/>
        </p:nvSpPr>
        <p:spPr>
          <a:xfrm>
            <a:off x="-2400" y="0"/>
            <a:ext cx="3355200" cy="777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4713694"/>
            <a:ext cx="2889504" cy="1770169"/>
          </a:xfrm>
        </p:spPr>
        <p:txBody>
          <a:bodyPr vert="horz" anchor="b">
            <a:noAutofit/>
          </a:bodyPr>
          <a:lstStyle>
            <a:lvl1pPr algn="ctr">
              <a:lnSpc>
                <a:spcPct val="100000"/>
              </a:lnSpc>
              <a:defRPr sz="4000" b="0" cap="all" baseline="0">
                <a:solidFill>
                  <a:schemeClr val="tx2"/>
                </a:solidFill>
                <a:latin typeface="+mj-lt"/>
              </a:defRPr>
            </a:lvl1pPr>
          </a:lstStyle>
          <a:p>
            <a:pPr lvl="0"/>
            <a:r>
              <a:rPr lang="en-US" noProof="0" dirty="0"/>
              <a:t>Click to add title</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cap="all"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pPr lvl="0"/>
            <a:r>
              <a:rPr lang="en-US" noProof="0" dirty="0"/>
              <a:t>Click to add text</a:t>
            </a:r>
          </a:p>
        </p:txBody>
      </p:sp>
      <p:sp>
        <p:nvSpPr>
          <p:cNvPr id="15" name="Rectangle 14">
            <a:extLst>
              <a:ext uri="{FF2B5EF4-FFF2-40B4-BE49-F238E27FC236}">
                <a16:creationId xmlns:a16="http://schemas.microsoft.com/office/drawing/2014/main" id="{97492751-E9EF-463C-8C1E-1AA3A9B1D816}"/>
              </a:ext>
              <a:ext uri="{C183D7F6-B498-43B3-948B-1728B52AA6E4}">
                <adec:decorative xmlns:adec="http://schemas.microsoft.com/office/drawing/2017/decorative" val="1"/>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ext Placeholder 6">
            <a:extLst>
              <a:ext uri="{FF2B5EF4-FFF2-40B4-BE49-F238E27FC236}">
                <a16:creationId xmlns:a16="http://schemas.microsoft.com/office/drawing/2014/main" id="{83655C91-4C63-7435-25A3-BB5C8713D981}"/>
              </a:ext>
            </a:extLst>
          </p:cNvPr>
          <p:cNvSpPr>
            <a:spLocks noGrp="1"/>
          </p:cNvSpPr>
          <p:nvPr>
            <p:ph type="body" sz="quarter" idx="16" hasCustomPrompt="1"/>
          </p:nvPr>
        </p:nvSpPr>
        <p:spPr>
          <a:xfrm>
            <a:off x="228600" y="282102"/>
            <a:ext cx="2894013" cy="1663429"/>
          </a:xfrm>
        </p:spPr>
        <p:txBody>
          <a:bodyPr anchor="b">
            <a:noAutofit/>
          </a:bodyPr>
          <a:lstStyle>
            <a:lvl1pPr marL="0" indent="0">
              <a:buNone/>
              <a:defRPr sz="2400" b="0">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add text</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hasCustomPrompt="1"/>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lvl1pPr marL="0" indent="0" algn="ctr">
              <a:buNone/>
              <a:defRPr/>
            </a:lvl1pPr>
          </a:lstStyle>
          <a:p>
            <a:r>
              <a:rPr lang="en-US"/>
              <a:t>Click icon to add picture</a:t>
            </a:r>
            <a:endParaRPr lang="en-US" dirty="0"/>
          </a:p>
        </p:txBody>
      </p:sp>
      <p:sp>
        <p:nvSpPr>
          <p:cNvPr id="8" name="Text Placeholder 16">
            <a:extLst>
              <a:ext uri="{FF2B5EF4-FFF2-40B4-BE49-F238E27FC236}">
                <a16:creationId xmlns:a16="http://schemas.microsoft.com/office/drawing/2014/main" id="{27622711-E5B3-A1BF-1F1D-7E5BD1EE6312}"/>
              </a:ext>
            </a:extLst>
          </p:cNvPr>
          <p:cNvSpPr>
            <a:spLocks noGrp="1"/>
          </p:cNvSpPr>
          <p:nvPr>
            <p:ph type="body" sz="quarter" idx="17" hasCustomPrompt="1"/>
          </p:nvPr>
        </p:nvSpPr>
        <p:spPr>
          <a:xfrm>
            <a:off x="3576213" y="4521461"/>
            <a:ext cx="2898647" cy="670463"/>
          </a:xfrm>
        </p:spPr>
        <p:txBody>
          <a:bodyPr lIns="91440" anchor="ctr">
            <a:noAutofit/>
          </a:bodyPr>
          <a:lstStyle>
            <a:lvl1pPr marL="0" indent="0">
              <a:spcBef>
                <a:spcPts val="0"/>
              </a:spcBef>
              <a:buNone/>
              <a:defRPr sz="2400" b="0" cap="none" baseline="0">
                <a:solidFill>
                  <a:schemeClr val="tx2"/>
                </a:solidFill>
                <a:latin typeface="+mj-lt"/>
              </a:defRPr>
            </a:lvl1pPr>
          </a:lstStyle>
          <a:p>
            <a:pPr lvl="0"/>
            <a:r>
              <a:rPr lang="en-US" noProof="0" dirty="0"/>
              <a:t>Click to add text</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hasCustomPrompt="1"/>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Layout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 uri="{C183D7F6-B498-43B3-948B-1728B52AA6E4}">
                <adec:decorative xmlns:adec="http://schemas.microsoft.com/office/drawing/2017/decorative" val="1"/>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 uri="{C183D7F6-B498-43B3-948B-1728B52AA6E4}">
                <adec:decorative xmlns:adec="http://schemas.microsoft.com/office/drawing/2017/decorative" val="1"/>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7" name="Title 3">
            <a:extLst>
              <a:ext uri="{FF2B5EF4-FFF2-40B4-BE49-F238E27FC236}">
                <a16:creationId xmlns:a16="http://schemas.microsoft.com/office/drawing/2014/main" id="{7D4C849E-DCC1-4757-BBBF-C69B4CD0BD94}"/>
              </a:ext>
            </a:extLst>
          </p:cNvPr>
          <p:cNvSpPr>
            <a:spLocks noGrp="1"/>
          </p:cNvSpPr>
          <p:nvPr>
            <p:ph type="title" hasCustomPrompt="1"/>
          </p:nvPr>
        </p:nvSpPr>
        <p:spPr>
          <a:xfrm>
            <a:off x="228601" y="89036"/>
            <a:ext cx="2862734" cy="759499"/>
          </a:xfrm>
        </p:spPr>
        <p:txBody>
          <a:bodyPr vert="horz" lIns="0" tIns="45720" rIns="91440" bIns="45720" rtlCol="0" anchor="ctr">
            <a:noAutofit/>
          </a:bodyPr>
          <a:lstStyle>
            <a:lvl1pPr>
              <a:defRPr lang="en-US" sz="2400" b="0" cap="none" baseline="0">
                <a:solidFill>
                  <a:schemeClr val="bg1"/>
                </a:solidFill>
                <a:ea typeface="+mn-ea"/>
                <a:cs typeface="+mn-cs"/>
              </a:defRPr>
            </a:lvl1pPr>
          </a:lstStyle>
          <a:p>
            <a:pPr lvl="0"/>
            <a:r>
              <a:rPr lang="en-US" noProof="0" dirty="0"/>
              <a:t>Click to add title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normAutofit/>
          </a:bodyPr>
          <a:lstStyle>
            <a:lvl1pPr marL="0" indent="0" algn="ctr">
              <a:buNone/>
              <a:defRPr sz="2000"/>
            </a:lvl1pPr>
          </a:lstStyle>
          <a:p>
            <a:r>
              <a:rPr lang="en-US"/>
              <a:t>Click icon to add picture</a:t>
            </a: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normAutofit/>
          </a:bodyPr>
          <a:lstStyle>
            <a:lvl1pPr marL="0" indent="0" algn="ctr">
              <a:buNone/>
              <a:defRPr sz="2000"/>
            </a:lvl1pPr>
          </a:lstStyle>
          <a:p>
            <a:r>
              <a:rPr lang="en-US"/>
              <a:t>Click icon to add picture</a:t>
            </a:r>
            <a:endParaRPr lang="en-US" dirty="0"/>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29400" y="89036"/>
            <a:ext cx="2898647" cy="670463"/>
          </a:xfrm>
        </p:spPr>
        <p:txBody>
          <a:bodyPr lIns="91440" anchor="ctr">
            <a:noAutofit/>
          </a:bodyPr>
          <a:lstStyle>
            <a:lvl1pPr marL="0" indent="0">
              <a:spcBef>
                <a:spcPts val="0"/>
              </a:spcBef>
              <a:buNone/>
              <a:defRPr sz="2400" b="0" cap="none" baseline="0">
                <a:solidFill>
                  <a:schemeClr val="bg1"/>
                </a:solidFill>
                <a:latin typeface="+mj-lt"/>
              </a:defRPr>
            </a:lvl1pPr>
          </a:lstStyle>
          <a:p>
            <a:pPr lvl="0"/>
            <a:r>
              <a:rPr lang="en-US" noProof="0" dirty="0"/>
              <a:t>Click to add text </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A808-7F12-4113-98A3-D227177B9671}"/>
              </a:ext>
            </a:extLst>
          </p:cNvPr>
          <p:cNvSpPr>
            <a:spLocks noGrp="1"/>
          </p:cNvSpPr>
          <p:nvPr>
            <p:ph type="ctrTitle"/>
          </p:nvPr>
        </p:nvSpPr>
        <p:spPr>
          <a:xfrm>
            <a:off x="6925038" y="3916093"/>
            <a:ext cx="2889504" cy="2883863"/>
          </a:xfrm>
        </p:spPr>
        <p:txBody>
          <a:bodyPr/>
          <a:lstStyle/>
          <a:p>
            <a:r>
              <a:rPr lang="en-IN" b="0" i="0" dirty="0">
                <a:effectLst/>
                <a:latin typeface="montserratregular"/>
              </a:rPr>
              <a:t>Smart Education</a:t>
            </a:r>
            <a:endParaRPr lang="en-US" dirty="0"/>
          </a:p>
        </p:txBody>
      </p:sp>
      <p:sp>
        <p:nvSpPr>
          <p:cNvPr id="3" name="Subtitle 2">
            <a:extLst>
              <a:ext uri="{FF2B5EF4-FFF2-40B4-BE49-F238E27FC236}">
                <a16:creationId xmlns:a16="http://schemas.microsoft.com/office/drawing/2014/main" id="{404F6AA6-65E7-4E7A-B550-6220A6167640}"/>
              </a:ext>
            </a:extLst>
          </p:cNvPr>
          <p:cNvSpPr>
            <a:spLocks noGrp="1"/>
          </p:cNvSpPr>
          <p:nvPr>
            <p:ph type="subTitle" idx="1"/>
          </p:nvPr>
        </p:nvSpPr>
        <p:spPr>
          <a:xfrm>
            <a:off x="6925038" y="6948685"/>
            <a:ext cx="2889504" cy="453005"/>
          </a:xfrm>
        </p:spPr>
        <p:txBody>
          <a:bodyPr/>
          <a:lstStyle/>
          <a:p>
            <a:r>
              <a:rPr lang="en-US" dirty="0"/>
              <a:t>INVEST IN YOUR FUTURE</a:t>
            </a:r>
          </a:p>
        </p:txBody>
      </p:sp>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3" cstate="email">
            <a:alphaModFix/>
            <a:extLst>
              <a:ext uri="{28A0092B-C50C-407E-A947-70E740481C1C}">
                <a14:useLocalDpi xmlns:a14="http://schemas.microsoft.com/office/drawing/2010/main"/>
              </a:ext>
            </a:extLst>
          </a:blip>
          <a:srcRect l="121" r="121"/>
          <a:stretch/>
        </p:blipFill>
        <p:spPr>
          <a:xfrm>
            <a:off x="0" y="0"/>
            <a:ext cx="10058400" cy="3319272"/>
          </a:xfrm>
        </p:spPr>
      </p:pic>
      <p:sp>
        <p:nvSpPr>
          <p:cNvPr id="40" name="Text Placeholder 39">
            <a:extLst>
              <a:ext uri="{FF2B5EF4-FFF2-40B4-BE49-F238E27FC236}">
                <a16:creationId xmlns:a16="http://schemas.microsoft.com/office/drawing/2014/main" id="{5047EA2A-40A4-486B-B8C9-03B7FB007759}"/>
              </a:ext>
            </a:extLst>
          </p:cNvPr>
          <p:cNvSpPr>
            <a:spLocks noGrp="1"/>
          </p:cNvSpPr>
          <p:nvPr>
            <p:ph type="body" sz="quarter" idx="12"/>
          </p:nvPr>
        </p:nvSpPr>
        <p:spPr>
          <a:xfrm>
            <a:off x="175690" y="6378725"/>
            <a:ext cx="2893612" cy="1139919"/>
          </a:xfrm>
        </p:spPr>
        <p:txBody>
          <a:bodyPr>
            <a:normAutofit/>
          </a:bodyPr>
          <a:lstStyle/>
          <a:p>
            <a:r>
              <a:rPr lang="en-US" sz="1400" dirty="0"/>
              <a:t>DAKSH </a:t>
            </a:r>
          </a:p>
          <a:p>
            <a:r>
              <a:rPr lang="en-US" sz="1400" dirty="0"/>
              <a:t>YUG BENIWAL </a:t>
            </a:r>
          </a:p>
          <a:p>
            <a:r>
              <a:rPr lang="en-US" sz="1400" dirty="0"/>
              <a:t>YASH SHARMA </a:t>
            </a:r>
          </a:p>
          <a:p>
            <a:endParaRPr lang="en-US" sz="1400" dirty="0"/>
          </a:p>
          <a:p>
            <a:endParaRPr lang="en-US" sz="1400" dirty="0"/>
          </a:p>
        </p:txBody>
      </p:sp>
      <p:pic>
        <p:nvPicPr>
          <p:cNvPr id="48" name="Picture Placeholder 16">
            <a:extLst>
              <a:ext uri="{FF2B5EF4-FFF2-40B4-BE49-F238E27FC236}">
                <a16:creationId xmlns:a16="http://schemas.microsoft.com/office/drawing/2014/main" id="{56A4B0FF-F042-47B0-871D-4A36B729342A}"/>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90" b="90"/>
          <a:stretch>
            <a:fillRect/>
          </a:stretch>
        </p:blipFill>
        <p:spPr>
          <a:xfrm>
            <a:off x="7955780" y="4744686"/>
            <a:ext cx="881063" cy="879475"/>
          </a:xfrm>
          <a:prstGeom prst="rect">
            <a:avLst/>
          </a:prstGeom>
        </p:spPr>
      </p:pic>
      <p:sp>
        <p:nvSpPr>
          <p:cNvPr id="12" name="TextBox 11">
            <a:extLst>
              <a:ext uri="{FF2B5EF4-FFF2-40B4-BE49-F238E27FC236}">
                <a16:creationId xmlns:a16="http://schemas.microsoft.com/office/drawing/2014/main" id="{CA96255E-E696-F2D6-AD68-D3294012E260}"/>
              </a:ext>
            </a:extLst>
          </p:cNvPr>
          <p:cNvSpPr txBox="1"/>
          <p:nvPr/>
        </p:nvSpPr>
        <p:spPr>
          <a:xfrm>
            <a:off x="175690" y="3377484"/>
            <a:ext cx="9289774" cy="1077218"/>
          </a:xfrm>
          <a:prstGeom prst="rect">
            <a:avLst/>
          </a:prstGeom>
          <a:noFill/>
        </p:spPr>
        <p:txBody>
          <a:bodyPr wrap="square">
            <a:spAutoFit/>
          </a:bodyPr>
          <a:lstStyle/>
          <a:p>
            <a:r>
              <a:rPr lang="en-US" sz="3200" b="0" i="0" dirty="0">
                <a:solidFill>
                  <a:schemeClr val="bg1"/>
                </a:solidFill>
                <a:effectLst/>
                <a:latin typeface="Algerian" panose="04020705040A02060702" pitchFamily="82" charset="0"/>
              </a:rPr>
              <a:t>Monitoring System for classroom session in skill training program</a:t>
            </a:r>
            <a:endParaRPr lang="en-IN" sz="32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468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8867E9EC-B386-41C8-439B-DB4A86DDF71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19C7397-EC76-068C-3282-46CE9A968D34}"/>
              </a:ext>
            </a:extLst>
          </p:cNvPr>
          <p:cNvPicPr>
            <a:picLocks noChangeAspect="1"/>
          </p:cNvPicPr>
          <p:nvPr/>
        </p:nvPicPr>
        <p:blipFill>
          <a:blip r:embed="rId2"/>
          <a:stretch>
            <a:fillRect/>
          </a:stretch>
        </p:blipFill>
        <p:spPr>
          <a:xfrm>
            <a:off x="0" y="604655"/>
            <a:ext cx="5615562" cy="2887097"/>
          </a:xfrm>
          <a:prstGeom prst="rect">
            <a:avLst/>
          </a:prstGeom>
        </p:spPr>
      </p:pic>
      <p:sp>
        <p:nvSpPr>
          <p:cNvPr id="8" name="Freeform 6">
            <a:extLst>
              <a:ext uri="{FF2B5EF4-FFF2-40B4-BE49-F238E27FC236}">
                <a16:creationId xmlns:a16="http://schemas.microsoft.com/office/drawing/2014/main" id="{6EEFCE3A-70F8-BECD-71DB-FC6BCE1A170C}"/>
              </a:ext>
            </a:extLst>
          </p:cNvPr>
          <p:cNvSpPr/>
          <p:nvPr/>
        </p:nvSpPr>
        <p:spPr>
          <a:xfrm>
            <a:off x="-95077" y="0"/>
            <a:ext cx="2655397"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C68347C2-BB6D-3671-81B8-C101710C6F76}"/>
              </a:ext>
            </a:extLst>
          </p:cNvPr>
          <p:cNvSpPr txBox="1"/>
          <p:nvPr/>
        </p:nvSpPr>
        <p:spPr>
          <a:xfrm>
            <a:off x="365760" y="91440"/>
            <a:ext cx="4328160" cy="369332"/>
          </a:xfrm>
          <a:prstGeom prst="rect">
            <a:avLst/>
          </a:prstGeom>
          <a:noFill/>
        </p:spPr>
        <p:txBody>
          <a:bodyPr wrap="square" rtlCol="0">
            <a:spAutoFit/>
          </a:bodyPr>
          <a:lstStyle/>
          <a:p>
            <a:r>
              <a:rPr lang="en-US" dirty="0"/>
              <a:t>OUR MODEL </a:t>
            </a:r>
            <a:endParaRPr lang="en-IN" dirty="0"/>
          </a:p>
        </p:txBody>
      </p:sp>
      <p:pic>
        <p:nvPicPr>
          <p:cNvPr id="11" name="Picture 10">
            <a:extLst>
              <a:ext uri="{FF2B5EF4-FFF2-40B4-BE49-F238E27FC236}">
                <a16:creationId xmlns:a16="http://schemas.microsoft.com/office/drawing/2014/main" id="{83113E24-78DD-EBCB-2DCF-5868FEB04B78}"/>
              </a:ext>
            </a:extLst>
          </p:cNvPr>
          <p:cNvPicPr>
            <a:picLocks noChangeAspect="1"/>
          </p:cNvPicPr>
          <p:nvPr/>
        </p:nvPicPr>
        <p:blipFill>
          <a:blip r:embed="rId5"/>
          <a:stretch>
            <a:fillRect/>
          </a:stretch>
        </p:blipFill>
        <p:spPr>
          <a:xfrm>
            <a:off x="0" y="4264810"/>
            <a:ext cx="4744112" cy="3477110"/>
          </a:xfrm>
          <a:prstGeom prst="rect">
            <a:avLst/>
          </a:prstGeom>
        </p:spPr>
      </p:pic>
      <p:sp>
        <p:nvSpPr>
          <p:cNvPr id="12" name="Freeform 6">
            <a:extLst>
              <a:ext uri="{FF2B5EF4-FFF2-40B4-BE49-F238E27FC236}">
                <a16:creationId xmlns:a16="http://schemas.microsoft.com/office/drawing/2014/main" id="{CED4AB33-E3BA-060A-4F68-2154AFD25906}"/>
              </a:ext>
            </a:extLst>
          </p:cNvPr>
          <p:cNvSpPr/>
          <p:nvPr/>
        </p:nvSpPr>
        <p:spPr>
          <a:xfrm>
            <a:off x="-95077" y="3552713"/>
            <a:ext cx="2731597"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2">
            <a:extLst>
              <a:ext uri="{FF2B5EF4-FFF2-40B4-BE49-F238E27FC236}">
                <a16:creationId xmlns:a16="http://schemas.microsoft.com/office/drawing/2014/main" id="{D08D81B1-EA61-16F1-94ED-304820739C0A}"/>
              </a:ext>
            </a:extLst>
          </p:cNvPr>
          <p:cNvSpPr txBox="1"/>
          <p:nvPr/>
        </p:nvSpPr>
        <p:spPr>
          <a:xfrm>
            <a:off x="152400" y="3674633"/>
            <a:ext cx="2087880" cy="369332"/>
          </a:xfrm>
          <a:prstGeom prst="rect">
            <a:avLst/>
          </a:prstGeom>
          <a:noFill/>
        </p:spPr>
        <p:txBody>
          <a:bodyPr wrap="square" rtlCol="0">
            <a:spAutoFit/>
          </a:bodyPr>
          <a:lstStyle/>
          <a:p>
            <a:r>
              <a:rPr lang="en-US" dirty="0"/>
              <a:t>MODEL SUMMARY </a:t>
            </a:r>
            <a:endParaRPr lang="en-IN" dirty="0"/>
          </a:p>
        </p:txBody>
      </p:sp>
      <p:pic>
        <p:nvPicPr>
          <p:cNvPr id="15" name="Picture 14">
            <a:extLst>
              <a:ext uri="{FF2B5EF4-FFF2-40B4-BE49-F238E27FC236}">
                <a16:creationId xmlns:a16="http://schemas.microsoft.com/office/drawing/2014/main" id="{88D2AB34-751F-38AC-87EB-404674742263}"/>
              </a:ext>
            </a:extLst>
          </p:cNvPr>
          <p:cNvPicPr>
            <a:picLocks noChangeAspect="1"/>
          </p:cNvPicPr>
          <p:nvPr/>
        </p:nvPicPr>
        <p:blipFill>
          <a:blip r:embed="rId6"/>
          <a:stretch>
            <a:fillRect/>
          </a:stretch>
        </p:blipFill>
        <p:spPr>
          <a:xfrm>
            <a:off x="6036695" y="2649593"/>
            <a:ext cx="3562847" cy="3753374"/>
          </a:xfrm>
          <a:prstGeom prst="rect">
            <a:avLst/>
          </a:prstGeom>
        </p:spPr>
      </p:pic>
      <p:sp>
        <p:nvSpPr>
          <p:cNvPr id="16" name="Freeform 6">
            <a:extLst>
              <a:ext uri="{FF2B5EF4-FFF2-40B4-BE49-F238E27FC236}">
                <a16:creationId xmlns:a16="http://schemas.microsoft.com/office/drawing/2014/main" id="{851E59F4-48EE-C8BE-5052-564D4D4C396D}"/>
              </a:ext>
            </a:extLst>
          </p:cNvPr>
          <p:cNvSpPr/>
          <p:nvPr/>
        </p:nvSpPr>
        <p:spPr>
          <a:xfrm>
            <a:off x="6490419" y="1729956"/>
            <a:ext cx="2655397"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6">
            <a:extLst>
              <a:ext uri="{FF2B5EF4-FFF2-40B4-BE49-F238E27FC236}">
                <a16:creationId xmlns:a16="http://schemas.microsoft.com/office/drawing/2014/main" id="{DFBA45D3-B02D-BA64-D324-54C2EA3D3BC1}"/>
              </a:ext>
            </a:extLst>
          </p:cNvPr>
          <p:cNvSpPr txBox="1"/>
          <p:nvPr/>
        </p:nvSpPr>
        <p:spPr>
          <a:xfrm>
            <a:off x="7284720" y="1836636"/>
            <a:ext cx="2240280" cy="369332"/>
          </a:xfrm>
          <a:prstGeom prst="rect">
            <a:avLst/>
          </a:prstGeom>
          <a:noFill/>
        </p:spPr>
        <p:txBody>
          <a:bodyPr wrap="square" rtlCol="0">
            <a:spAutoFit/>
          </a:bodyPr>
          <a:lstStyle/>
          <a:p>
            <a:r>
              <a:rPr lang="en-US" dirty="0"/>
              <a:t>GRAPH</a:t>
            </a:r>
            <a:endParaRPr lang="en-IN" dirty="0"/>
          </a:p>
        </p:txBody>
      </p:sp>
    </p:spTree>
    <p:extLst>
      <p:ext uri="{BB962C8B-B14F-4D97-AF65-F5344CB8AC3E}">
        <p14:creationId xmlns:p14="http://schemas.microsoft.com/office/powerpoint/2010/main" val="345794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0F05BC95-10AD-8F9F-95B4-E7942C45A04B}"/>
            </a:ext>
          </a:extLst>
        </p:cNvPr>
        <p:cNvGrpSpPr/>
        <p:nvPr/>
      </p:nvGrpSpPr>
      <p:grpSpPr>
        <a:xfrm>
          <a:off x="0" y="0"/>
          <a:ext cx="0" cy="0"/>
          <a:chOff x="0" y="0"/>
          <a:chExt cx="0" cy="0"/>
        </a:xfrm>
      </p:grpSpPr>
      <p:sp>
        <p:nvSpPr>
          <p:cNvPr id="2" name="Freeform 6">
            <a:extLst>
              <a:ext uri="{FF2B5EF4-FFF2-40B4-BE49-F238E27FC236}">
                <a16:creationId xmlns:a16="http://schemas.microsoft.com/office/drawing/2014/main" id="{5308F093-511C-1325-9AF5-3A948D41E8DF}"/>
              </a:ext>
            </a:extLst>
          </p:cNvPr>
          <p:cNvSpPr/>
          <p:nvPr/>
        </p:nvSpPr>
        <p:spPr>
          <a:xfrm>
            <a:off x="-156037" y="117886"/>
            <a:ext cx="5547685"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4FDF93CC-9607-0030-24D0-6870F8AC01A5}"/>
              </a:ext>
            </a:extLst>
          </p:cNvPr>
          <p:cNvSpPr txBox="1"/>
          <p:nvPr/>
        </p:nvSpPr>
        <p:spPr>
          <a:xfrm>
            <a:off x="198120" y="228600"/>
            <a:ext cx="4175760" cy="369332"/>
          </a:xfrm>
          <a:prstGeom prst="rect">
            <a:avLst/>
          </a:prstGeom>
          <a:noFill/>
        </p:spPr>
        <p:txBody>
          <a:bodyPr wrap="square" rtlCol="0">
            <a:spAutoFit/>
          </a:bodyPr>
          <a:lstStyle/>
          <a:p>
            <a:r>
              <a:rPr lang="en-US" dirty="0"/>
              <a:t>INTEGRATION WITH STREAMLIT APP</a:t>
            </a:r>
            <a:endParaRPr lang="en-IN" dirty="0"/>
          </a:p>
        </p:txBody>
      </p:sp>
      <p:grpSp>
        <p:nvGrpSpPr>
          <p:cNvPr id="8" name="Group 11">
            <a:extLst>
              <a:ext uri="{FF2B5EF4-FFF2-40B4-BE49-F238E27FC236}">
                <a16:creationId xmlns:a16="http://schemas.microsoft.com/office/drawing/2014/main" id="{827AB4A9-9DB2-5DDA-F8A7-9A1B33CF4CAB}"/>
              </a:ext>
            </a:extLst>
          </p:cNvPr>
          <p:cNvGrpSpPr/>
          <p:nvPr/>
        </p:nvGrpSpPr>
        <p:grpSpPr>
          <a:xfrm rot="16200000">
            <a:off x="4678524" y="936800"/>
            <a:ext cx="701351" cy="1523695"/>
            <a:chOff x="0" y="0"/>
            <a:chExt cx="2267209" cy="3055105"/>
          </a:xfrm>
        </p:grpSpPr>
        <p:sp>
          <p:nvSpPr>
            <p:cNvPr id="9" name="Freeform 12">
              <a:extLst>
                <a:ext uri="{FF2B5EF4-FFF2-40B4-BE49-F238E27FC236}">
                  <a16:creationId xmlns:a16="http://schemas.microsoft.com/office/drawing/2014/main" id="{D0242140-CE5E-2982-D398-1CBF8F10874C}"/>
                </a:ext>
              </a:extLst>
            </p:cNvPr>
            <p:cNvSpPr/>
            <p:nvPr/>
          </p:nvSpPr>
          <p:spPr>
            <a:xfrm>
              <a:off x="0" y="0"/>
              <a:ext cx="2267204" cy="3055112"/>
            </a:xfrm>
            <a:custGeom>
              <a:avLst/>
              <a:gdLst/>
              <a:ahLst/>
              <a:cxnLst/>
              <a:rect l="l" t="t" r="r" b="b"/>
              <a:pathLst>
                <a:path w="2267204" h="3055112">
                  <a:moveTo>
                    <a:pt x="0" y="0"/>
                  </a:moveTo>
                  <a:lnTo>
                    <a:pt x="2267204" y="0"/>
                  </a:lnTo>
                  <a:lnTo>
                    <a:pt x="2267204" y="3055112"/>
                  </a:lnTo>
                  <a:lnTo>
                    <a:pt x="0" y="3055112"/>
                  </a:lnTo>
                  <a:lnTo>
                    <a:pt x="0" y="0"/>
                  </a:lnTo>
                  <a:close/>
                </a:path>
              </a:pathLst>
            </a:custGeom>
            <a:blipFill>
              <a:blip r:embed="rId4"/>
              <a:stretch>
                <a:fillRect/>
              </a:stretch>
            </a:blipFill>
          </p:spPr>
        </p:sp>
      </p:grpSp>
      <p:pic>
        <p:nvPicPr>
          <p:cNvPr id="4" name="Picture 3">
            <a:extLst>
              <a:ext uri="{FF2B5EF4-FFF2-40B4-BE49-F238E27FC236}">
                <a16:creationId xmlns:a16="http://schemas.microsoft.com/office/drawing/2014/main" id="{6037E47C-9582-CAA8-BEDC-9636AFB58D39}"/>
              </a:ext>
            </a:extLst>
          </p:cNvPr>
          <p:cNvPicPr>
            <a:picLocks noChangeAspect="1"/>
          </p:cNvPicPr>
          <p:nvPr/>
        </p:nvPicPr>
        <p:blipFill>
          <a:blip r:embed="rId5"/>
          <a:stretch>
            <a:fillRect/>
          </a:stretch>
        </p:blipFill>
        <p:spPr>
          <a:xfrm>
            <a:off x="0" y="862869"/>
            <a:ext cx="3859425" cy="1831667"/>
          </a:xfrm>
          <a:prstGeom prst="rect">
            <a:avLst/>
          </a:prstGeom>
        </p:spPr>
      </p:pic>
      <p:pic>
        <p:nvPicPr>
          <p:cNvPr id="11" name="Picture 10">
            <a:extLst>
              <a:ext uri="{FF2B5EF4-FFF2-40B4-BE49-F238E27FC236}">
                <a16:creationId xmlns:a16="http://schemas.microsoft.com/office/drawing/2014/main" id="{9735C45C-F505-7B97-0D11-3D37AFC45C2E}"/>
              </a:ext>
            </a:extLst>
          </p:cNvPr>
          <p:cNvPicPr>
            <a:picLocks noChangeAspect="1"/>
          </p:cNvPicPr>
          <p:nvPr/>
        </p:nvPicPr>
        <p:blipFill>
          <a:blip r:embed="rId6"/>
          <a:stretch>
            <a:fillRect/>
          </a:stretch>
        </p:blipFill>
        <p:spPr>
          <a:xfrm>
            <a:off x="6411685" y="117886"/>
            <a:ext cx="2742443" cy="4824569"/>
          </a:xfrm>
          <a:prstGeom prst="rect">
            <a:avLst/>
          </a:prstGeom>
        </p:spPr>
      </p:pic>
      <p:grpSp>
        <p:nvGrpSpPr>
          <p:cNvPr id="12" name="Group 11">
            <a:extLst>
              <a:ext uri="{FF2B5EF4-FFF2-40B4-BE49-F238E27FC236}">
                <a16:creationId xmlns:a16="http://schemas.microsoft.com/office/drawing/2014/main" id="{2D99D85B-69FD-5BF4-01BB-D4260CB4881F}"/>
              </a:ext>
            </a:extLst>
          </p:cNvPr>
          <p:cNvGrpSpPr/>
          <p:nvPr/>
        </p:nvGrpSpPr>
        <p:grpSpPr>
          <a:xfrm rot="16200000">
            <a:off x="4784881" y="4017455"/>
            <a:ext cx="701349" cy="1523698"/>
            <a:chOff x="-9465973" y="-92324"/>
            <a:chExt cx="2267203" cy="3055111"/>
          </a:xfrm>
        </p:grpSpPr>
        <p:sp>
          <p:nvSpPr>
            <p:cNvPr id="13" name="Freeform 12">
              <a:extLst>
                <a:ext uri="{FF2B5EF4-FFF2-40B4-BE49-F238E27FC236}">
                  <a16:creationId xmlns:a16="http://schemas.microsoft.com/office/drawing/2014/main" id="{817137B2-FEA0-0348-4556-A56DF6D8463B}"/>
                </a:ext>
              </a:extLst>
            </p:cNvPr>
            <p:cNvSpPr/>
            <p:nvPr/>
          </p:nvSpPr>
          <p:spPr>
            <a:xfrm rot="9167759">
              <a:off x="-9465973" y="-92324"/>
              <a:ext cx="2267203" cy="3055111"/>
            </a:xfrm>
            <a:custGeom>
              <a:avLst/>
              <a:gdLst/>
              <a:ahLst/>
              <a:cxnLst/>
              <a:rect l="l" t="t" r="r" b="b"/>
              <a:pathLst>
                <a:path w="2267204" h="3055112">
                  <a:moveTo>
                    <a:pt x="0" y="0"/>
                  </a:moveTo>
                  <a:lnTo>
                    <a:pt x="2267204" y="0"/>
                  </a:lnTo>
                  <a:lnTo>
                    <a:pt x="2267204" y="3055112"/>
                  </a:lnTo>
                  <a:lnTo>
                    <a:pt x="0" y="3055112"/>
                  </a:lnTo>
                  <a:lnTo>
                    <a:pt x="0" y="0"/>
                  </a:lnTo>
                  <a:close/>
                </a:path>
              </a:pathLst>
            </a:custGeom>
            <a:blipFill>
              <a:blip r:embed="rId4"/>
              <a:stretch>
                <a:fillRect/>
              </a:stretch>
            </a:blipFill>
          </p:spPr>
        </p:sp>
      </p:grpSp>
      <p:pic>
        <p:nvPicPr>
          <p:cNvPr id="15" name="Picture 14">
            <a:extLst>
              <a:ext uri="{FF2B5EF4-FFF2-40B4-BE49-F238E27FC236}">
                <a16:creationId xmlns:a16="http://schemas.microsoft.com/office/drawing/2014/main" id="{494DB8D2-B918-A263-BE9E-94F34FACA137}"/>
              </a:ext>
            </a:extLst>
          </p:cNvPr>
          <p:cNvPicPr>
            <a:picLocks noChangeAspect="1"/>
          </p:cNvPicPr>
          <p:nvPr/>
        </p:nvPicPr>
        <p:blipFill>
          <a:blip r:embed="rId7"/>
          <a:stretch>
            <a:fillRect/>
          </a:stretch>
        </p:blipFill>
        <p:spPr>
          <a:xfrm>
            <a:off x="30781" y="4523224"/>
            <a:ext cx="4373880" cy="2580677"/>
          </a:xfrm>
          <a:prstGeom prst="rect">
            <a:avLst/>
          </a:prstGeom>
        </p:spPr>
      </p:pic>
    </p:spTree>
    <p:extLst>
      <p:ext uri="{BB962C8B-B14F-4D97-AF65-F5344CB8AC3E}">
        <p14:creationId xmlns:p14="http://schemas.microsoft.com/office/powerpoint/2010/main" val="418840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9F45AF8B-4C6E-EAAD-5641-F3287B7966AB}"/>
            </a:ext>
          </a:extLst>
        </p:cNvPr>
        <p:cNvGrpSpPr/>
        <p:nvPr/>
      </p:nvGrpSpPr>
      <p:grpSpPr>
        <a:xfrm>
          <a:off x="0" y="0"/>
          <a:ext cx="0" cy="0"/>
          <a:chOff x="0" y="0"/>
          <a:chExt cx="0" cy="0"/>
        </a:xfrm>
      </p:grpSpPr>
      <p:pic>
        <p:nvPicPr>
          <p:cNvPr id="2" name="Picture Placeholder 11" descr="A close up of dots&#10;">
            <a:extLst>
              <a:ext uri="{FF2B5EF4-FFF2-40B4-BE49-F238E27FC236}">
                <a16:creationId xmlns:a16="http://schemas.microsoft.com/office/drawing/2014/main" id="{C3D00173-0792-CBAA-5896-54512C5DB297}"/>
              </a:ext>
            </a:extLst>
          </p:cNvPr>
          <p:cNvPicPr>
            <a:picLocks noChangeAspect="1"/>
          </p:cNvPicPr>
          <p:nvPr/>
        </p:nvPicPr>
        <p:blipFill>
          <a:blip r:embed="rId2"/>
          <a:srcRect/>
          <a:stretch/>
        </p:blipFill>
        <p:spPr>
          <a:xfrm>
            <a:off x="0" y="0"/>
            <a:ext cx="10058400" cy="7772400"/>
          </a:xfrm>
          <a:prstGeom prst="rect">
            <a:avLst/>
          </a:prstGeom>
        </p:spPr>
      </p:pic>
      <p:sp>
        <p:nvSpPr>
          <p:cNvPr id="3" name="Title 6">
            <a:extLst>
              <a:ext uri="{FF2B5EF4-FFF2-40B4-BE49-F238E27FC236}">
                <a16:creationId xmlns:a16="http://schemas.microsoft.com/office/drawing/2014/main" id="{2D8C1883-5AF9-19C6-3CB7-A486E944E940}"/>
              </a:ext>
            </a:extLst>
          </p:cNvPr>
          <p:cNvSpPr txBox="1">
            <a:spLocks/>
          </p:cNvSpPr>
          <p:nvPr/>
        </p:nvSpPr>
        <p:spPr>
          <a:xfrm>
            <a:off x="-1717093" y="2965009"/>
            <a:ext cx="7601654" cy="2864966"/>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000" b="0" kern="1200" cap="all" baseline="0">
                <a:solidFill>
                  <a:schemeClr val="tx2"/>
                </a:solidFill>
                <a:latin typeface="+mj-lt"/>
                <a:ea typeface="+mj-ea"/>
                <a:cs typeface="+mj-cs"/>
              </a:defRPr>
            </a:lvl1pPr>
          </a:lstStyle>
          <a:p>
            <a:r>
              <a:rPr lang="en-US" b="1" dirty="0">
                <a:latin typeface="+mn-lt"/>
              </a:rPr>
              <a:t>THANK YOU</a:t>
            </a:r>
          </a:p>
        </p:txBody>
      </p:sp>
      <p:sp>
        <p:nvSpPr>
          <p:cNvPr id="4" name="Text Placeholder 7">
            <a:extLst>
              <a:ext uri="{FF2B5EF4-FFF2-40B4-BE49-F238E27FC236}">
                <a16:creationId xmlns:a16="http://schemas.microsoft.com/office/drawing/2014/main" id="{C1A9B49A-CE80-C837-A180-873B66DF7201}"/>
              </a:ext>
            </a:extLst>
          </p:cNvPr>
          <p:cNvSpPr txBox="1">
            <a:spLocks/>
          </p:cNvSpPr>
          <p:nvPr/>
        </p:nvSpPr>
        <p:spPr>
          <a:xfrm>
            <a:off x="384613" y="5930018"/>
            <a:ext cx="7602235" cy="28649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DAKSH</a:t>
            </a:r>
          </a:p>
          <a:p>
            <a:r>
              <a:rPr lang="en-US" dirty="0"/>
              <a:t>YUG BENIWAL </a:t>
            </a:r>
          </a:p>
          <a:p>
            <a:r>
              <a:rPr lang="en-US" dirty="0"/>
              <a:t>YASH SHARMA </a:t>
            </a:r>
          </a:p>
          <a:p>
            <a:endParaRPr lang="en-US" dirty="0"/>
          </a:p>
        </p:txBody>
      </p:sp>
    </p:spTree>
    <p:extLst>
      <p:ext uri="{BB962C8B-B14F-4D97-AF65-F5344CB8AC3E}">
        <p14:creationId xmlns:p14="http://schemas.microsoft.com/office/powerpoint/2010/main" val="217309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B2C2C-351A-8F63-B0E6-DF4B849214EF}"/>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B2A53AF3-09B0-D7B4-74ED-4C2254049220}"/>
              </a:ext>
            </a:extLst>
          </p:cNvPr>
          <p:cNvSpPr>
            <a:spLocks noGrp="1"/>
          </p:cNvSpPr>
          <p:nvPr>
            <p:ph type="body" sz="quarter" idx="12"/>
          </p:nvPr>
        </p:nvSpPr>
        <p:spPr>
          <a:xfrm>
            <a:off x="212035" y="469525"/>
            <a:ext cx="8787242" cy="2883275"/>
          </a:xfrm>
        </p:spPr>
        <p:txBody>
          <a:bodyPr>
            <a:normAutofit/>
          </a:bodyPr>
          <a:lstStyle/>
          <a:p>
            <a:r>
              <a:rPr lang="en-US" sz="2000" b="1" dirty="0">
                <a:solidFill>
                  <a:schemeClr val="accent2">
                    <a:lumMod val="50000"/>
                  </a:schemeClr>
                </a:solidFill>
              </a:rPr>
              <a:t>PROBLEM STATEMENT &amp; SOLUTION </a:t>
            </a:r>
          </a:p>
          <a:p>
            <a:endParaRPr lang="en-US" sz="2000" b="1" dirty="0">
              <a:solidFill>
                <a:schemeClr val="accent2">
                  <a:lumMod val="50000"/>
                </a:schemeClr>
              </a:solidFill>
            </a:endParaRPr>
          </a:p>
          <a:p>
            <a:r>
              <a:rPr lang="en-US" sz="1800" b="0" i="0" dirty="0">
                <a:solidFill>
                  <a:schemeClr val="accent2">
                    <a:lumMod val="50000"/>
                  </a:schemeClr>
                </a:solidFill>
                <a:effectLst/>
                <a:latin typeface="montserratregular"/>
              </a:rPr>
              <a:t>Monitoring System for classroom session in skill training program</a:t>
            </a:r>
          </a:p>
          <a:p>
            <a:pPr algn="l">
              <a:buNone/>
            </a:pPr>
            <a:r>
              <a:rPr lang="en-US" sz="1600" b="0" i="0" dirty="0">
                <a:solidFill>
                  <a:schemeClr val="accent2">
                    <a:lumMod val="50000"/>
                  </a:schemeClr>
                </a:solidFill>
                <a:effectLst/>
                <a:latin typeface="fkGroteskNeue"/>
              </a:rPr>
              <a:t>In skill training programs, many students learn important job skills in classrooms. But sometimes, the quality of training is not good enough. It can be hard to know if teachers are teaching well or if students are really paying attention and learning.</a:t>
            </a:r>
          </a:p>
          <a:p>
            <a:pPr algn="l"/>
            <a:r>
              <a:rPr lang="en-US" sz="1600" b="0" i="0" dirty="0">
                <a:solidFill>
                  <a:schemeClr val="accent2">
                    <a:lumMod val="50000"/>
                  </a:schemeClr>
                </a:solidFill>
                <a:effectLst/>
                <a:latin typeface="fkGroteskNeue"/>
              </a:rPr>
              <a:t>Right now, there is no easy way to check how good the training is during the classes. We want a system that can look at pictures or videos from the classroom and understand what is happening - like if students are actively doing practical work, listening carefully, or just distracted.</a:t>
            </a:r>
          </a:p>
          <a:p>
            <a:endParaRPr lang="en-IN" b="1" dirty="0">
              <a:solidFill>
                <a:schemeClr val="accent2">
                  <a:lumMod val="50000"/>
                </a:schemeClr>
              </a:solidFill>
            </a:endParaRPr>
          </a:p>
        </p:txBody>
      </p:sp>
      <p:sp>
        <p:nvSpPr>
          <p:cNvPr id="15" name="TextBox 14">
            <a:extLst>
              <a:ext uri="{FF2B5EF4-FFF2-40B4-BE49-F238E27FC236}">
                <a16:creationId xmlns:a16="http://schemas.microsoft.com/office/drawing/2014/main" id="{B10E1FB2-75FB-7D2C-15C9-A0360F1C47A7}"/>
              </a:ext>
            </a:extLst>
          </p:cNvPr>
          <p:cNvSpPr txBox="1"/>
          <p:nvPr/>
        </p:nvSpPr>
        <p:spPr>
          <a:xfrm>
            <a:off x="212035" y="4111487"/>
            <a:ext cx="9634330" cy="2585323"/>
          </a:xfrm>
          <a:prstGeom prst="rect">
            <a:avLst/>
          </a:prstGeom>
          <a:noFill/>
        </p:spPr>
        <p:txBody>
          <a:bodyPr wrap="square" rtlCol="0">
            <a:spAutoFit/>
          </a:bodyPr>
          <a:lstStyle/>
          <a:p>
            <a:pPr algn="l"/>
            <a:r>
              <a:rPr lang="en-US" b="0" i="0" dirty="0">
                <a:solidFill>
                  <a:schemeClr val="bg1"/>
                </a:solidFill>
                <a:effectLst/>
                <a:latin typeface="fkGroteskNeue"/>
              </a:rPr>
              <a:t>Activity recognition: Use motion to detect interactions like:</a:t>
            </a:r>
            <a:endParaRPr lang="en-IN" b="0" i="0" dirty="0">
              <a:solidFill>
                <a:schemeClr val="bg1"/>
              </a:solidFill>
              <a:effectLst/>
              <a:latin typeface="fkGroteskNeue"/>
            </a:endParaRPr>
          </a:p>
          <a:p>
            <a:pPr algn="l">
              <a:buFont typeface="Arial" panose="020B0604020202020204" pitchFamily="34" charset="0"/>
              <a:buChar char="•"/>
            </a:pPr>
            <a:r>
              <a:rPr lang="en-IN" dirty="0">
                <a:solidFill>
                  <a:schemeClr val="bg1"/>
                </a:solidFill>
                <a:latin typeface="fkGroteskNeue"/>
              </a:rPr>
              <a:t>RAISING HANDS </a:t>
            </a:r>
          </a:p>
          <a:p>
            <a:pPr algn="l">
              <a:buFont typeface="Arial" panose="020B0604020202020204" pitchFamily="34" charset="0"/>
              <a:buChar char="•"/>
            </a:pPr>
            <a:r>
              <a:rPr lang="en-IN" b="0" i="0" dirty="0">
                <a:solidFill>
                  <a:schemeClr val="bg1"/>
                </a:solidFill>
                <a:effectLst/>
                <a:latin typeface="fkGroteskNeue"/>
              </a:rPr>
              <a:t>SLEEPING </a:t>
            </a:r>
          </a:p>
          <a:p>
            <a:pPr algn="l">
              <a:buFont typeface="Arial" panose="020B0604020202020204" pitchFamily="34" charset="0"/>
              <a:buChar char="•"/>
            </a:pPr>
            <a:r>
              <a:rPr lang="en-US" b="0" i="0" dirty="0">
                <a:solidFill>
                  <a:schemeClr val="bg1"/>
                </a:solidFill>
                <a:effectLst/>
                <a:latin typeface="fkGroteskNeue"/>
              </a:rPr>
              <a:t>LOOKING FORWARD </a:t>
            </a:r>
          </a:p>
          <a:p>
            <a:pPr algn="l"/>
            <a:endParaRPr lang="en-IN" b="0" i="0" dirty="0">
              <a:solidFill>
                <a:schemeClr val="bg1"/>
              </a:solidFill>
              <a:effectLst/>
              <a:latin typeface="fkGroteskNeue"/>
            </a:endParaRPr>
          </a:p>
          <a:p>
            <a:pPr algn="l"/>
            <a:r>
              <a:rPr lang="en-IN" b="0" i="0" dirty="0">
                <a:solidFill>
                  <a:schemeClr val="bg1"/>
                </a:solidFill>
                <a:effectLst/>
                <a:latin typeface="fkGroteskNeue"/>
              </a:rPr>
              <a:t>This solution leverages existing computer vision techniques</a:t>
            </a:r>
            <a:r>
              <a:rPr lang="en-IN" b="0" i="0" dirty="0">
                <a:solidFill>
                  <a:schemeClr val="bg1"/>
                </a:solidFill>
                <a:effectLst/>
                <a:latin typeface="berkeleyMono"/>
              </a:rPr>
              <a:t>, </a:t>
            </a:r>
            <a:r>
              <a:rPr lang="en-IN" b="0" i="0" dirty="0">
                <a:solidFill>
                  <a:schemeClr val="bg1"/>
                </a:solidFill>
                <a:effectLst/>
                <a:latin typeface="fkGroteskNeue"/>
              </a:rPr>
              <a:t>while incorporating curriculum mapping from educational frameworks, enabling proactive quality control in skill development programs. The system prioritizes detectability of genuine engagement patterns over superficial metrics, using multi-layered validation to ensure actionable insights.</a:t>
            </a:r>
            <a:endParaRPr lang="en-US" b="0" i="0" dirty="0">
              <a:solidFill>
                <a:schemeClr val="bg1"/>
              </a:solidFill>
              <a:effectLst/>
              <a:latin typeface="fkGroteskNeue"/>
            </a:endParaRPr>
          </a:p>
        </p:txBody>
      </p:sp>
    </p:spTree>
    <p:extLst>
      <p:ext uri="{BB962C8B-B14F-4D97-AF65-F5344CB8AC3E}">
        <p14:creationId xmlns:p14="http://schemas.microsoft.com/office/powerpoint/2010/main" val="38896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FD30442A-A1AE-4FD1-B045-22F09C71CB76}"/>
              </a:ext>
            </a:extLst>
          </p:cNvPr>
          <p:cNvSpPr>
            <a:spLocks noGrp="1"/>
          </p:cNvSpPr>
          <p:nvPr>
            <p:ph type="title"/>
          </p:nvPr>
        </p:nvSpPr>
        <p:spPr>
          <a:xfrm>
            <a:off x="17985" y="3922627"/>
            <a:ext cx="3368524" cy="475315"/>
          </a:xfrm>
        </p:spPr>
        <p:txBody>
          <a:bodyPr/>
          <a:lstStyle/>
          <a:p>
            <a:r>
              <a:rPr lang="en-US" b="1" dirty="0"/>
              <a:t>Potential Application  </a:t>
            </a:r>
            <a:br>
              <a:rPr lang="en-US" b="1" dirty="0"/>
            </a:br>
            <a:endParaRPr lang="en-US" b="1" dirty="0"/>
          </a:p>
        </p:txBody>
      </p:sp>
      <p:pic>
        <p:nvPicPr>
          <p:cNvPr id="25" name="Picture Placeholder 24" descr="group collaborating over a laptop">
            <a:extLst>
              <a:ext uri="{FF2B5EF4-FFF2-40B4-BE49-F238E27FC236}">
                <a16:creationId xmlns:a16="http://schemas.microsoft.com/office/drawing/2014/main" id="{3A866D61-5A53-48A0-9828-C82CDA027DCB}"/>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t="71" b="71"/>
          <a:stretch/>
        </p:blipFill>
        <p:spPr>
          <a:xfrm>
            <a:off x="0" y="1340"/>
            <a:ext cx="3342882" cy="3329078"/>
          </a:xfrm>
        </p:spPr>
      </p:pic>
      <p:sp>
        <p:nvSpPr>
          <p:cNvPr id="32" name="Text Placeholder 31">
            <a:extLst>
              <a:ext uri="{FF2B5EF4-FFF2-40B4-BE49-F238E27FC236}">
                <a16:creationId xmlns:a16="http://schemas.microsoft.com/office/drawing/2014/main" id="{B16388D3-BE48-44F4-A6D7-DDF229373084}"/>
              </a:ext>
            </a:extLst>
          </p:cNvPr>
          <p:cNvSpPr>
            <a:spLocks noGrp="1"/>
          </p:cNvSpPr>
          <p:nvPr>
            <p:ph type="body" sz="quarter" idx="14"/>
          </p:nvPr>
        </p:nvSpPr>
        <p:spPr>
          <a:xfrm>
            <a:off x="228600" y="4410389"/>
            <a:ext cx="2804477" cy="3114839"/>
          </a:xfrm>
        </p:spPr>
        <p:txBody>
          <a:bodyPr>
            <a:normAutofit/>
          </a:bodyPr>
          <a:lstStyle/>
          <a:p>
            <a:pPr marL="171450" indent="-171450" algn="just">
              <a:buFont typeface="Arial" panose="020B0604020202020204" pitchFamily="34" charset="0"/>
              <a:buChar char="•"/>
            </a:pPr>
            <a:r>
              <a:rPr lang="en-US" sz="1800" dirty="0"/>
              <a:t>Vocal Training sessions </a:t>
            </a:r>
          </a:p>
          <a:p>
            <a:pPr marL="171450" indent="-171450">
              <a:buFont typeface="Arial" panose="020B0604020202020204" pitchFamily="34" charset="0"/>
              <a:buChar char="•"/>
            </a:pPr>
            <a:r>
              <a:rPr lang="en-US" sz="1800" dirty="0"/>
              <a:t>Corporate Training Programs</a:t>
            </a:r>
          </a:p>
          <a:p>
            <a:pPr marL="171450" indent="-171450">
              <a:buFont typeface="Arial" panose="020B0604020202020204" pitchFamily="34" charset="0"/>
              <a:buChar char="•"/>
            </a:pPr>
            <a:r>
              <a:rPr lang="en-US" sz="1800" dirty="0"/>
              <a:t>Government Initiatives  </a:t>
            </a:r>
          </a:p>
        </p:txBody>
      </p:sp>
      <p:sp>
        <p:nvSpPr>
          <p:cNvPr id="23" name="Text Placeholder 22">
            <a:extLst>
              <a:ext uri="{FF2B5EF4-FFF2-40B4-BE49-F238E27FC236}">
                <a16:creationId xmlns:a16="http://schemas.microsoft.com/office/drawing/2014/main" id="{24508FAD-2D2E-458D-B98F-3AB625F327B6}"/>
              </a:ext>
            </a:extLst>
          </p:cNvPr>
          <p:cNvSpPr>
            <a:spLocks noGrp="1"/>
          </p:cNvSpPr>
          <p:nvPr>
            <p:ph type="body" sz="quarter" idx="15"/>
          </p:nvPr>
        </p:nvSpPr>
        <p:spPr>
          <a:xfrm>
            <a:off x="4057015" y="163006"/>
            <a:ext cx="2895600" cy="653143"/>
          </a:xfrm>
        </p:spPr>
        <p:txBody>
          <a:bodyPr/>
          <a:lstStyle/>
          <a:p>
            <a:r>
              <a:rPr lang="en-US" b="1" dirty="0"/>
              <a:t>Our vision</a:t>
            </a:r>
          </a:p>
        </p:txBody>
      </p:sp>
      <p:sp>
        <p:nvSpPr>
          <p:cNvPr id="24" name="Text Placeholder 23">
            <a:extLst>
              <a:ext uri="{FF2B5EF4-FFF2-40B4-BE49-F238E27FC236}">
                <a16:creationId xmlns:a16="http://schemas.microsoft.com/office/drawing/2014/main" id="{0FD12705-AB70-40E3-A13F-B36B09C895BA}"/>
              </a:ext>
            </a:extLst>
          </p:cNvPr>
          <p:cNvSpPr>
            <a:spLocks noGrp="1"/>
          </p:cNvSpPr>
          <p:nvPr>
            <p:ph type="body" sz="quarter" idx="16"/>
          </p:nvPr>
        </p:nvSpPr>
        <p:spPr>
          <a:xfrm>
            <a:off x="3491816" y="825616"/>
            <a:ext cx="3106851" cy="3473689"/>
          </a:xfrm>
        </p:spPr>
        <p:txBody>
          <a:bodyPr>
            <a:normAutofit/>
          </a:bodyPr>
          <a:lstStyle/>
          <a:p>
            <a:r>
              <a:rPr lang="en-US" sz="1600" b="0" i="0" dirty="0">
                <a:solidFill>
                  <a:schemeClr val="tx2">
                    <a:lumMod val="60000"/>
                    <a:lumOff val="40000"/>
                  </a:schemeClr>
                </a:solidFill>
                <a:effectLst/>
                <a:latin typeface="Open Sans" panose="020F0502020204030204" pitchFamily="34" charset="0"/>
              </a:rPr>
              <a:t>"Revolutionize skill training with AI-powered classroom monitoring to guarantee quality, compliance, and employability through real-time insights."</a:t>
            </a:r>
            <a:endParaRPr lang="en-US" sz="1600" dirty="0">
              <a:solidFill>
                <a:schemeClr val="tx2">
                  <a:lumMod val="60000"/>
                  <a:lumOff val="40000"/>
                </a:schemeClr>
              </a:solidFill>
            </a:endParaRPr>
          </a:p>
        </p:txBody>
      </p:sp>
      <p:pic>
        <p:nvPicPr>
          <p:cNvPr id="8" name="Picture Placeholder 7" descr="pen drawing line graph">
            <a:extLst>
              <a:ext uri="{FF2B5EF4-FFF2-40B4-BE49-F238E27FC236}">
                <a16:creationId xmlns:a16="http://schemas.microsoft.com/office/drawing/2014/main" id="{CB99DC04-3520-4C11-90E0-A4F0438ED385}"/>
              </a:ext>
            </a:extLst>
          </p:cNvPr>
          <p:cNvPicPr>
            <a:picLocks noGrp="1" noChangeAspect="1"/>
          </p:cNvPicPr>
          <p:nvPr>
            <p:ph type="pic" sz="quarter" idx="10"/>
          </p:nvPr>
        </p:nvPicPr>
        <p:blipFill rotWithShape="1">
          <a:blip r:embed="rId4" cstate="email">
            <a:extLst>
              <a:ext uri="{28A0092B-C50C-407E-A947-70E740481C1C}">
                <a14:useLocalDpi xmlns:a14="http://schemas.microsoft.com/office/drawing/2010/main"/>
              </a:ext>
            </a:extLst>
          </a:blip>
          <a:srcRect l="425" r="425"/>
          <a:stretch/>
        </p:blipFill>
        <p:spPr>
          <a:xfrm>
            <a:off x="3355975" y="4471779"/>
            <a:ext cx="3348000" cy="3300621"/>
          </a:xfrm>
        </p:spPr>
      </p:pic>
      <p:pic>
        <p:nvPicPr>
          <p:cNvPr id="9" name="Picture Placeholder 8" descr="woman holding binder leaving office">
            <a:extLst>
              <a:ext uri="{FF2B5EF4-FFF2-40B4-BE49-F238E27FC236}">
                <a16:creationId xmlns:a16="http://schemas.microsoft.com/office/drawing/2014/main" id="{7F4B8A9C-45CD-4CD3-9835-7B75C8E7DF88}"/>
              </a:ext>
            </a:extLst>
          </p:cNvPr>
          <p:cNvPicPr>
            <a:picLocks noGrp="1" noChangeAspect="1"/>
          </p:cNvPicPr>
          <p:nvPr>
            <p:ph type="pic" sz="quarter" idx="12"/>
          </p:nvPr>
        </p:nvPicPr>
        <p:blipFill rotWithShape="1">
          <a:blip r:embed="rId5" cstate="email">
            <a:extLst>
              <a:ext uri="{28A0092B-C50C-407E-A947-70E740481C1C}">
                <a14:useLocalDpi xmlns:a14="http://schemas.microsoft.com/office/drawing/2010/main"/>
              </a:ext>
            </a:extLst>
          </a:blip>
          <a:srcRect t="95" b="95"/>
          <a:stretch/>
        </p:blipFill>
        <p:spPr>
          <a:xfrm>
            <a:off x="6703975" y="0"/>
            <a:ext cx="3354425" cy="3329078"/>
          </a:xfrm>
        </p:spPr>
      </p:pic>
      <p:sp>
        <p:nvSpPr>
          <p:cNvPr id="2" name="Text Placeholder 1">
            <a:extLst>
              <a:ext uri="{FF2B5EF4-FFF2-40B4-BE49-F238E27FC236}">
                <a16:creationId xmlns:a16="http://schemas.microsoft.com/office/drawing/2014/main" id="{80C64EB9-E6EA-45AD-9476-BDDE89985057}"/>
              </a:ext>
            </a:extLst>
          </p:cNvPr>
          <p:cNvSpPr>
            <a:spLocks noGrp="1"/>
          </p:cNvSpPr>
          <p:nvPr>
            <p:ph type="body" sz="quarter" idx="17"/>
          </p:nvPr>
        </p:nvSpPr>
        <p:spPr>
          <a:xfrm>
            <a:off x="6952615" y="4350709"/>
            <a:ext cx="2887103" cy="3114839"/>
          </a:xfrm>
        </p:spPr>
        <p:txBody>
          <a:bodyPr/>
          <a:lstStyle/>
          <a:p>
            <a:r>
              <a:rPr lang="en-US" dirty="0"/>
              <a:t>We are here to help you develop successful strategies for today’s education  for a secure tomorrow. </a:t>
            </a:r>
          </a:p>
        </p:txBody>
      </p:sp>
    </p:spTree>
    <p:extLst>
      <p:ext uri="{BB962C8B-B14F-4D97-AF65-F5344CB8AC3E}">
        <p14:creationId xmlns:p14="http://schemas.microsoft.com/office/powerpoint/2010/main" val="210212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74EC82-7CF8-F8BB-608D-173AEF218C86}"/>
              </a:ext>
            </a:extLst>
          </p:cNvPr>
          <p:cNvSpPr txBox="1"/>
          <p:nvPr/>
        </p:nvSpPr>
        <p:spPr>
          <a:xfrm>
            <a:off x="5494687" y="84007"/>
            <a:ext cx="150015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collect the images </a:t>
            </a:r>
            <a:endParaRPr lang="en-IN" sz="1600" dirty="0"/>
          </a:p>
        </p:txBody>
      </p:sp>
      <p:pic>
        <p:nvPicPr>
          <p:cNvPr id="11" name="Picture 10">
            <a:extLst>
              <a:ext uri="{FF2B5EF4-FFF2-40B4-BE49-F238E27FC236}">
                <a16:creationId xmlns:a16="http://schemas.microsoft.com/office/drawing/2014/main" id="{40081534-2FD8-5986-9833-BA43E8E91A37}"/>
              </a:ext>
            </a:extLst>
          </p:cNvPr>
          <p:cNvPicPr>
            <a:picLocks noChangeAspect="1"/>
          </p:cNvPicPr>
          <p:nvPr/>
        </p:nvPicPr>
        <p:blipFill>
          <a:blip r:embed="rId2"/>
          <a:stretch>
            <a:fillRect/>
          </a:stretch>
        </p:blipFill>
        <p:spPr>
          <a:xfrm>
            <a:off x="6994840" y="132749"/>
            <a:ext cx="811346" cy="1095356"/>
          </a:xfrm>
          <a:prstGeom prst="rect">
            <a:avLst/>
          </a:prstGeom>
        </p:spPr>
      </p:pic>
      <p:pic>
        <p:nvPicPr>
          <p:cNvPr id="13" name="Picture 12">
            <a:extLst>
              <a:ext uri="{FF2B5EF4-FFF2-40B4-BE49-F238E27FC236}">
                <a16:creationId xmlns:a16="http://schemas.microsoft.com/office/drawing/2014/main" id="{A56A28AA-5FAD-4F24-1E65-1B282640C484}"/>
              </a:ext>
            </a:extLst>
          </p:cNvPr>
          <p:cNvPicPr>
            <a:picLocks noChangeAspect="1"/>
          </p:cNvPicPr>
          <p:nvPr/>
        </p:nvPicPr>
        <p:blipFill>
          <a:blip r:embed="rId3"/>
          <a:stretch>
            <a:fillRect/>
          </a:stretch>
        </p:blipFill>
        <p:spPr>
          <a:xfrm>
            <a:off x="8026064" y="136978"/>
            <a:ext cx="811346" cy="930949"/>
          </a:xfrm>
          <a:prstGeom prst="rect">
            <a:avLst/>
          </a:prstGeom>
        </p:spPr>
      </p:pic>
      <p:pic>
        <p:nvPicPr>
          <p:cNvPr id="15" name="Picture 14">
            <a:extLst>
              <a:ext uri="{FF2B5EF4-FFF2-40B4-BE49-F238E27FC236}">
                <a16:creationId xmlns:a16="http://schemas.microsoft.com/office/drawing/2014/main" id="{6B64E2B8-B3F1-C66F-6F75-1365F984050E}"/>
              </a:ext>
            </a:extLst>
          </p:cNvPr>
          <p:cNvPicPr>
            <a:picLocks noChangeAspect="1"/>
          </p:cNvPicPr>
          <p:nvPr/>
        </p:nvPicPr>
        <p:blipFill>
          <a:blip r:embed="rId4"/>
          <a:stretch>
            <a:fillRect/>
          </a:stretch>
        </p:blipFill>
        <p:spPr>
          <a:xfrm>
            <a:off x="9057288" y="135669"/>
            <a:ext cx="888841" cy="1465401"/>
          </a:xfrm>
          <a:prstGeom prst="rect">
            <a:avLst/>
          </a:prstGeom>
        </p:spPr>
      </p:pic>
      <p:sp>
        <p:nvSpPr>
          <p:cNvPr id="16" name="TextBox 15">
            <a:extLst>
              <a:ext uri="{FF2B5EF4-FFF2-40B4-BE49-F238E27FC236}">
                <a16:creationId xmlns:a16="http://schemas.microsoft.com/office/drawing/2014/main" id="{536F7050-CA6B-CBEC-7110-9C098D6495CD}"/>
              </a:ext>
            </a:extLst>
          </p:cNvPr>
          <p:cNvSpPr txBox="1"/>
          <p:nvPr/>
        </p:nvSpPr>
        <p:spPr>
          <a:xfrm>
            <a:off x="5494686" y="1656044"/>
            <a:ext cx="381938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we prepare the raw data for further analysis such as by  removing noise &amp; clean the images which make them easier for algos. , to extract patterns and features.</a:t>
            </a:r>
            <a:endParaRPr lang="en-IN" sz="1600" dirty="0"/>
          </a:p>
        </p:txBody>
      </p:sp>
      <p:sp>
        <p:nvSpPr>
          <p:cNvPr id="17" name="TextBox 16">
            <a:extLst>
              <a:ext uri="{FF2B5EF4-FFF2-40B4-BE49-F238E27FC236}">
                <a16:creationId xmlns:a16="http://schemas.microsoft.com/office/drawing/2014/main" id="{F1740AD2-274E-CF8B-FFE5-6A92807B9083}"/>
              </a:ext>
            </a:extLst>
          </p:cNvPr>
          <p:cNvSpPr txBox="1"/>
          <p:nvPr/>
        </p:nvSpPr>
        <p:spPr>
          <a:xfrm>
            <a:off x="5494686" y="3014245"/>
            <a:ext cx="381938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step used to </a:t>
            </a:r>
            <a:r>
              <a:rPr lang="en-IN" sz="1600" b="0" i="0" dirty="0">
                <a:effectLst/>
              </a:rPr>
              <a:t>standardize the image for ML model optimization . This step can be done by UPSCALING , DOWNSCALING </a:t>
            </a:r>
            <a:r>
              <a:rPr lang="en-IN" sz="1600" dirty="0"/>
              <a:t>.</a:t>
            </a:r>
          </a:p>
        </p:txBody>
      </p:sp>
      <p:sp>
        <p:nvSpPr>
          <p:cNvPr id="19" name="TextBox 18">
            <a:extLst>
              <a:ext uri="{FF2B5EF4-FFF2-40B4-BE49-F238E27FC236}">
                <a16:creationId xmlns:a16="http://schemas.microsoft.com/office/drawing/2014/main" id="{CF9DFB21-5C1F-DE7B-9182-52F673DA8D78}"/>
              </a:ext>
            </a:extLst>
          </p:cNvPr>
          <p:cNvSpPr txBox="1"/>
          <p:nvPr/>
        </p:nvSpPr>
        <p:spPr>
          <a:xfrm>
            <a:off x="5494686" y="4309574"/>
            <a:ext cx="429044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step we remove variation such as color variation , brightness variation caused by conditions such as low light condition, etc..</a:t>
            </a:r>
            <a:endParaRPr lang="en-IN" sz="1600" dirty="0"/>
          </a:p>
        </p:txBody>
      </p:sp>
      <p:pic>
        <p:nvPicPr>
          <p:cNvPr id="25" name="Picture 24">
            <a:extLst>
              <a:ext uri="{FF2B5EF4-FFF2-40B4-BE49-F238E27FC236}">
                <a16:creationId xmlns:a16="http://schemas.microsoft.com/office/drawing/2014/main" id="{E1B1B63D-1BCE-2EBA-6938-1B9D182124C6}"/>
              </a:ext>
            </a:extLst>
          </p:cNvPr>
          <p:cNvPicPr>
            <a:picLocks noChangeAspect="1"/>
          </p:cNvPicPr>
          <p:nvPr/>
        </p:nvPicPr>
        <p:blipFill>
          <a:blip r:embed="rId5"/>
          <a:stretch>
            <a:fillRect/>
          </a:stretch>
        </p:blipFill>
        <p:spPr>
          <a:xfrm>
            <a:off x="3368030" y="6210082"/>
            <a:ext cx="2721580" cy="1562318"/>
          </a:xfrm>
          <a:prstGeom prst="rect">
            <a:avLst/>
          </a:prstGeom>
        </p:spPr>
      </p:pic>
      <p:sp>
        <p:nvSpPr>
          <p:cNvPr id="26" name="TextBox 25">
            <a:extLst>
              <a:ext uri="{FF2B5EF4-FFF2-40B4-BE49-F238E27FC236}">
                <a16:creationId xmlns:a16="http://schemas.microsoft.com/office/drawing/2014/main" id="{0DAAA043-477E-0112-95DC-6121252F1FBB}"/>
              </a:ext>
            </a:extLst>
          </p:cNvPr>
          <p:cNvSpPr txBox="1"/>
          <p:nvPr/>
        </p:nvSpPr>
        <p:spPr>
          <a:xfrm>
            <a:off x="3773752" y="5789569"/>
            <a:ext cx="60113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 this we prepare our model by training by labels or features </a:t>
            </a:r>
            <a:endParaRPr lang="en-IN" dirty="0"/>
          </a:p>
        </p:txBody>
      </p:sp>
      <p:pic>
        <p:nvPicPr>
          <p:cNvPr id="4" name="Picture 3">
            <a:extLst>
              <a:ext uri="{FF2B5EF4-FFF2-40B4-BE49-F238E27FC236}">
                <a16:creationId xmlns:a16="http://schemas.microsoft.com/office/drawing/2014/main" id="{66F34805-9AB7-27AD-67B2-DDDC5421181B}"/>
              </a:ext>
            </a:extLst>
          </p:cNvPr>
          <p:cNvPicPr>
            <a:picLocks noChangeAspect="1"/>
          </p:cNvPicPr>
          <p:nvPr/>
        </p:nvPicPr>
        <p:blipFill>
          <a:blip r:embed="rId6"/>
          <a:stretch>
            <a:fillRect/>
          </a:stretch>
        </p:blipFill>
        <p:spPr>
          <a:xfrm>
            <a:off x="0" y="13054"/>
            <a:ext cx="10058400" cy="7723787"/>
          </a:xfrm>
          <a:prstGeom prst="rect">
            <a:avLst/>
          </a:prstGeom>
        </p:spPr>
      </p:pic>
      <p:sp>
        <p:nvSpPr>
          <p:cNvPr id="2" name="Flowchart: Connector 1">
            <a:extLst>
              <a:ext uri="{FF2B5EF4-FFF2-40B4-BE49-F238E27FC236}">
                <a16:creationId xmlns:a16="http://schemas.microsoft.com/office/drawing/2014/main" id="{EF5DC193-5884-6C79-D7E7-47D65A885CC7}"/>
              </a:ext>
            </a:extLst>
          </p:cNvPr>
          <p:cNvSpPr/>
          <p:nvPr/>
        </p:nvSpPr>
        <p:spPr>
          <a:xfrm>
            <a:off x="8333551" y="3462826"/>
            <a:ext cx="1352683" cy="1130576"/>
          </a:xfrm>
          <a:prstGeom prst="flowChartConnector">
            <a:avLst/>
          </a:prstGeom>
          <a:solidFill>
            <a:srgbClr val="FF9800"/>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6D8A4F-49E3-7823-92A7-2279453B3FD5}"/>
              </a:ext>
            </a:extLst>
          </p:cNvPr>
          <p:cNvSpPr txBox="1"/>
          <p:nvPr/>
        </p:nvSpPr>
        <p:spPr>
          <a:xfrm>
            <a:off x="8630726" y="3468969"/>
            <a:ext cx="1241591" cy="830997"/>
          </a:xfrm>
          <a:prstGeom prst="rect">
            <a:avLst/>
          </a:prstGeom>
          <a:noFill/>
        </p:spPr>
        <p:txBody>
          <a:bodyPr wrap="square" rtlCol="0">
            <a:spAutoFit/>
          </a:bodyPr>
          <a:lstStyle/>
          <a:p>
            <a:r>
              <a:rPr lang="en-US" sz="2400" dirty="0"/>
              <a:t>   3</a:t>
            </a:r>
          </a:p>
          <a:p>
            <a:r>
              <a:rPr lang="en-US" sz="2400" dirty="0"/>
              <a:t>CNN</a:t>
            </a:r>
            <a:endParaRPr lang="en-IN" sz="2400" dirty="0"/>
          </a:p>
        </p:txBody>
      </p:sp>
    </p:spTree>
    <p:extLst>
      <p:ext uri="{BB962C8B-B14F-4D97-AF65-F5344CB8AC3E}">
        <p14:creationId xmlns:p14="http://schemas.microsoft.com/office/powerpoint/2010/main" val="16008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044B3EFE-D80B-0C52-074F-EB9443FD051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5A88292-D9C2-4BC0-D46C-D19948E7F7CE}"/>
              </a:ext>
            </a:extLst>
          </p:cNvPr>
          <p:cNvSpPr txBox="1"/>
          <p:nvPr/>
        </p:nvSpPr>
        <p:spPr>
          <a:xfrm>
            <a:off x="948635" y="1704458"/>
            <a:ext cx="276808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collect the images </a:t>
            </a:r>
            <a:endParaRPr lang="en-IN" sz="1600" dirty="0"/>
          </a:p>
        </p:txBody>
      </p:sp>
      <p:pic>
        <p:nvPicPr>
          <p:cNvPr id="11" name="Picture 10">
            <a:extLst>
              <a:ext uri="{FF2B5EF4-FFF2-40B4-BE49-F238E27FC236}">
                <a16:creationId xmlns:a16="http://schemas.microsoft.com/office/drawing/2014/main" id="{D6C19CEB-CCE4-818A-C65A-F741263C890B}"/>
              </a:ext>
            </a:extLst>
          </p:cNvPr>
          <p:cNvPicPr>
            <a:picLocks noChangeAspect="1"/>
          </p:cNvPicPr>
          <p:nvPr/>
        </p:nvPicPr>
        <p:blipFill>
          <a:blip r:embed="rId2"/>
          <a:stretch>
            <a:fillRect/>
          </a:stretch>
        </p:blipFill>
        <p:spPr>
          <a:xfrm>
            <a:off x="3571203" y="1847477"/>
            <a:ext cx="811346" cy="1095356"/>
          </a:xfrm>
          <a:prstGeom prst="rect">
            <a:avLst/>
          </a:prstGeom>
        </p:spPr>
      </p:pic>
      <p:pic>
        <p:nvPicPr>
          <p:cNvPr id="13" name="Picture 12">
            <a:extLst>
              <a:ext uri="{FF2B5EF4-FFF2-40B4-BE49-F238E27FC236}">
                <a16:creationId xmlns:a16="http://schemas.microsoft.com/office/drawing/2014/main" id="{D2C02CB3-9722-B069-1CCD-B909C74E9DC6}"/>
              </a:ext>
            </a:extLst>
          </p:cNvPr>
          <p:cNvPicPr>
            <a:picLocks noChangeAspect="1"/>
          </p:cNvPicPr>
          <p:nvPr/>
        </p:nvPicPr>
        <p:blipFill>
          <a:blip r:embed="rId3"/>
          <a:stretch>
            <a:fillRect/>
          </a:stretch>
        </p:blipFill>
        <p:spPr>
          <a:xfrm>
            <a:off x="4497984" y="1869124"/>
            <a:ext cx="811346" cy="930949"/>
          </a:xfrm>
          <a:prstGeom prst="rect">
            <a:avLst/>
          </a:prstGeom>
        </p:spPr>
      </p:pic>
      <p:pic>
        <p:nvPicPr>
          <p:cNvPr id="15" name="Picture 14">
            <a:extLst>
              <a:ext uri="{FF2B5EF4-FFF2-40B4-BE49-F238E27FC236}">
                <a16:creationId xmlns:a16="http://schemas.microsoft.com/office/drawing/2014/main" id="{CBA76CB5-B414-7D32-BB33-E43D62542807}"/>
              </a:ext>
            </a:extLst>
          </p:cNvPr>
          <p:cNvPicPr>
            <a:picLocks noChangeAspect="1"/>
          </p:cNvPicPr>
          <p:nvPr/>
        </p:nvPicPr>
        <p:blipFill>
          <a:blip r:embed="rId4"/>
          <a:stretch>
            <a:fillRect/>
          </a:stretch>
        </p:blipFill>
        <p:spPr>
          <a:xfrm>
            <a:off x="5469025" y="1871514"/>
            <a:ext cx="888841" cy="1465401"/>
          </a:xfrm>
          <a:prstGeom prst="rect">
            <a:avLst/>
          </a:prstGeom>
        </p:spPr>
      </p:pic>
      <p:sp>
        <p:nvSpPr>
          <p:cNvPr id="16" name="TextBox 15">
            <a:extLst>
              <a:ext uri="{FF2B5EF4-FFF2-40B4-BE49-F238E27FC236}">
                <a16:creationId xmlns:a16="http://schemas.microsoft.com/office/drawing/2014/main" id="{8563FBFB-5F3E-5C56-25F2-615347120E10}"/>
              </a:ext>
            </a:extLst>
          </p:cNvPr>
          <p:cNvSpPr txBox="1"/>
          <p:nvPr/>
        </p:nvSpPr>
        <p:spPr>
          <a:xfrm>
            <a:off x="948635" y="3455009"/>
            <a:ext cx="84087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we prepare the raw data for further analysis such as by  removing noise &amp; clean the images which make them easier for algos. , to extract patterns and features.</a:t>
            </a:r>
            <a:endParaRPr lang="en-IN" sz="1600" dirty="0"/>
          </a:p>
        </p:txBody>
      </p:sp>
      <p:sp>
        <p:nvSpPr>
          <p:cNvPr id="17" name="TextBox 16">
            <a:extLst>
              <a:ext uri="{FF2B5EF4-FFF2-40B4-BE49-F238E27FC236}">
                <a16:creationId xmlns:a16="http://schemas.microsoft.com/office/drawing/2014/main" id="{BA7C105B-B791-95E9-25DD-430AF89ABA22}"/>
              </a:ext>
            </a:extLst>
          </p:cNvPr>
          <p:cNvSpPr txBox="1"/>
          <p:nvPr/>
        </p:nvSpPr>
        <p:spPr>
          <a:xfrm>
            <a:off x="948635" y="4245090"/>
            <a:ext cx="81801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step used to </a:t>
            </a:r>
            <a:r>
              <a:rPr lang="en-IN" sz="1600" b="0" i="0" dirty="0">
                <a:effectLst/>
              </a:rPr>
              <a:t>standardize the image for ML model optimization . This step can be done by UPSCALING , DOWNSCALING </a:t>
            </a:r>
            <a:r>
              <a:rPr lang="en-IN" sz="1600" dirty="0"/>
              <a:t>.</a:t>
            </a:r>
          </a:p>
        </p:txBody>
      </p:sp>
      <p:sp>
        <p:nvSpPr>
          <p:cNvPr id="19" name="TextBox 18">
            <a:extLst>
              <a:ext uri="{FF2B5EF4-FFF2-40B4-BE49-F238E27FC236}">
                <a16:creationId xmlns:a16="http://schemas.microsoft.com/office/drawing/2014/main" id="{DE1FD9AF-7B2C-B90D-7AE8-2303645B33F6}"/>
              </a:ext>
            </a:extLst>
          </p:cNvPr>
          <p:cNvSpPr txBox="1"/>
          <p:nvPr/>
        </p:nvSpPr>
        <p:spPr>
          <a:xfrm>
            <a:off x="948635" y="5053725"/>
            <a:ext cx="81801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this step we remove variation such as color variation , brightness variation caused by conditions such as low light condition, etc..</a:t>
            </a:r>
            <a:endParaRPr lang="en-IN" sz="1600" dirty="0"/>
          </a:p>
        </p:txBody>
      </p:sp>
      <p:pic>
        <p:nvPicPr>
          <p:cNvPr id="25" name="Picture 24">
            <a:extLst>
              <a:ext uri="{FF2B5EF4-FFF2-40B4-BE49-F238E27FC236}">
                <a16:creationId xmlns:a16="http://schemas.microsoft.com/office/drawing/2014/main" id="{70C03ED7-EC2D-1300-48DB-F957C2E226CD}"/>
              </a:ext>
            </a:extLst>
          </p:cNvPr>
          <p:cNvPicPr>
            <a:picLocks noChangeAspect="1"/>
          </p:cNvPicPr>
          <p:nvPr/>
        </p:nvPicPr>
        <p:blipFill>
          <a:blip r:embed="rId5"/>
          <a:stretch>
            <a:fillRect/>
          </a:stretch>
        </p:blipFill>
        <p:spPr>
          <a:xfrm>
            <a:off x="3368030" y="6210082"/>
            <a:ext cx="2721580" cy="1562318"/>
          </a:xfrm>
          <a:prstGeom prst="rect">
            <a:avLst/>
          </a:prstGeom>
        </p:spPr>
      </p:pic>
      <p:sp>
        <p:nvSpPr>
          <p:cNvPr id="26" name="TextBox 25">
            <a:extLst>
              <a:ext uri="{FF2B5EF4-FFF2-40B4-BE49-F238E27FC236}">
                <a16:creationId xmlns:a16="http://schemas.microsoft.com/office/drawing/2014/main" id="{2C3C8E7A-AF78-2A01-AD75-3A3B7DE37D10}"/>
              </a:ext>
            </a:extLst>
          </p:cNvPr>
          <p:cNvSpPr txBox="1"/>
          <p:nvPr/>
        </p:nvSpPr>
        <p:spPr>
          <a:xfrm>
            <a:off x="948635" y="5840750"/>
            <a:ext cx="7677205"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this we prepare our model by training by labels or features </a:t>
            </a:r>
            <a:endParaRPr lang="en-IN" dirty="0"/>
          </a:p>
        </p:txBody>
      </p:sp>
      <p:sp>
        <p:nvSpPr>
          <p:cNvPr id="5" name="Freeform 12">
            <a:extLst>
              <a:ext uri="{FF2B5EF4-FFF2-40B4-BE49-F238E27FC236}">
                <a16:creationId xmlns:a16="http://schemas.microsoft.com/office/drawing/2014/main" id="{6C1A52FD-B248-D3FF-269B-F537A5ED540A}"/>
              </a:ext>
            </a:extLst>
          </p:cNvPr>
          <p:cNvSpPr/>
          <p:nvPr/>
        </p:nvSpPr>
        <p:spPr>
          <a:xfrm>
            <a:off x="-162937" y="0"/>
            <a:ext cx="5547685"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6">
            <a:extLst>
              <a:ext uri="{FF2B5EF4-FFF2-40B4-BE49-F238E27FC236}">
                <a16:creationId xmlns:a16="http://schemas.microsoft.com/office/drawing/2014/main" id="{B42F0346-F324-CDA0-E506-BB0404AB0C75}"/>
              </a:ext>
            </a:extLst>
          </p:cNvPr>
          <p:cNvSpPr txBox="1"/>
          <p:nvPr/>
        </p:nvSpPr>
        <p:spPr>
          <a:xfrm>
            <a:off x="112271" y="102819"/>
            <a:ext cx="3947160" cy="369332"/>
          </a:xfrm>
          <a:prstGeom prst="rect">
            <a:avLst/>
          </a:prstGeom>
          <a:noFill/>
        </p:spPr>
        <p:txBody>
          <a:bodyPr wrap="square" rtlCol="0">
            <a:spAutoFit/>
          </a:bodyPr>
          <a:lstStyle/>
          <a:p>
            <a:r>
              <a:rPr lang="en-US" dirty="0"/>
              <a:t>DATA COLLECTION </a:t>
            </a:r>
            <a:endParaRPr lang="en-IN" dirty="0"/>
          </a:p>
        </p:txBody>
      </p:sp>
      <p:sp>
        <p:nvSpPr>
          <p:cNvPr id="8" name="TextBox 7">
            <a:extLst>
              <a:ext uri="{FF2B5EF4-FFF2-40B4-BE49-F238E27FC236}">
                <a16:creationId xmlns:a16="http://schemas.microsoft.com/office/drawing/2014/main" id="{D0232E35-E72F-D59F-8DB5-104D8CBE2D85}"/>
              </a:ext>
            </a:extLst>
          </p:cNvPr>
          <p:cNvSpPr txBox="1"/>
          <p:nvPr/>
        </p:nvSpPr>
        <p:spPr>
          <a:xfrm>
            <a:off x="5384748" y="69099"/>
            <a:ext cx="4985248" cy="584775"/>
          </a:xfrm>
          <a:prstGeom prst="rect">
            <a:avLst/>
          </a:prstGeom>
          <a:noFill/>
        </p:spPr>
        <p:txBody>
          <a:bodyPr wrap="square" rtlCol="0">
            <a:spAutoFit/>
          </a:bodyPr>
          <a:lstStyle/>
          <a:p>
            <a:r>
              <a:rPr lang="en-US" sz="1600" dirty="0"/>
              <a:t>DATASET COLLECTED FROM OPEN SOURCE </a:t>
            </a:r>
          </a:p>
          <a:p>
            <a:r>
              <a:rPr lang="en-US" sz="1600" dirty="0"/>
              <a:t>WITH CLASSES SUCH AS SLEEP, RAISE HAND ,ETC.</a:t>
            </a:r>
            <a:endParaRPr lang="en-IN" sz="1600" dirty="0"/>
          </a:p>
        </p:txBody>
      </p:sp>
      <p:sp>
        <p:nvSpPr>
          <p:cNvPr id="10" name="Freeform 12">
            <a:extLst>
              <a:ext uri="{FF2B5EF4-FFF2-40B4-BE49-F238E27FC236}">
                <a16:creationId xmlns:a16="http://schemas.microsoft.com/office/drawing/2014/main" id="{BC419C79-7DF5-D0C9-9741-406FD91BB411}"/>
              </a:ext>
            </a:extLst>
          </p:cNvPr>
          <p:cNvSpPr/>
          <p:nvPr/>
        </p:nvSpPr>
        <p:spPr>
          <a:xfrm>
            <a:off x="-162938" y="918996"/>
            <a:ext cx="5547685" cy="636493"/>
          </a:xfrm>
          <a:custGeom>
            <a:avLst/>
            <a:gdLst/>
            <a:ahLst/>
            <a:cxnLst/>
            <a:rect l="l" t="t" r="r" b="b"/>
            <a:pathLst>
              <a:path w="5547685" h="636493">
                <a:moveTo>
                  <a:pt x="0" y="0"/>
                </a:moveTo>
                <a:lnTo>
                  <a:pt x="5547685" y="0"/>
                </a:lnTo>
                <a:lnTo>
                  <a:pt x="5547685" y="636493"/>
                </a:lnTo>
                <a:lnTo>
                  <a:pt x="0" y="6364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1">
            <a:extLst>
              <a:ext uri="{FF2B5EF4-FFF2-40B4-BE49-F238E27FC236}">
                <a16:creationId xmlns:a16="http://schemas.microsoft.com/office/drawing/2014/main" id="{4A738943-5F8F-6ADF-2B1C-0D33FAE6B6FA}"/>
              </a:ext>
            </a:extLst>
          </p:cNvPr>
          <p:cNvSpPr txBox="1"/>
          <p:nvPr/>
        </p:nvSpPr>
        <p:spPr>
          <a:xfrm>
            <a:off x="155960" y="1027790"/>
            <a:ext cx="5010399" cy="369332"/>
          </a:xfrm>
          <a:prstGeom prst="rect">
            <a:avLst/>
          </a:prstGeom>
          <a:noFill/>
        </p:spPr>
        <p:txBody>
          <a:bodyPr wrap="square" rtlCol="0">
            <a:spAutoFit/>
          </a:bodyPr>
          <a:lstStyle/>
          <a:p>
            <a:r>
              <a:rPr lang="en-US" dirty="0"/>
              <a:t>PREPROCESSING AND SPLITTING OF DATA </a:t>
            </a:r>
            <a:endParaRPr lang="en-IN" dirty="0"/>
          </a:p>
        </p:txBody>
      </p:sp>
    </p:spTree>
    <p:extLst>
      <p:ext uri="{BB962C8B-B14F-4D97-AF65-F5344CB8AC3E}">
        <p14:creationId xmlns:p14="http://schemas.microsoft.com/office/powerpoint/2010/main" val="19881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734F5AC3-43D5-A71F-AA6E-085579D1532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B6F7C1B-C293-0DF6-506F-3CA84243B6F2}"/>
              </a:ext>
            </a:extLst>
          </p:cNvPr>
          <p:cNvPicPr>
            <a:picLocks noChangeAspect="1"/>
          </p:cNvPicPr>
          <p:nvPr/>
        </p:nvPicPr>
        <p:blipFill>
          <a:blip r:embed="rId2"/>
          <a:stretch>
            <a:fillRect/>
          </a:stretch>
        </p:blipFill>
        <p:spPr>
          <a:xfrm>
            <a:off x="413272" y="262852"/>
            <a:ext cx="3400900" cy="1733792"/>
          </a:xfrm>
          <a:prstGeom prst="rect">
            <a:avLst/>
          </a:prstGeom>
        </p:spPr>
      </p:pic>
      <p:pic>
        <p:nvPicPr>
          <p:cNvPr id="6" name="Picture 5">
            <a:extLst>
              <a:ext uri="{FF2B5EF4-FFF2-40B4-BE49-F238E27FC236}">
                <a16:creationId xmlns:a16="http://schemas.microsoft.com/office/drawing/2014/main" id="{5D88BC1A-65A3-3796-A9F8-AF6CEB09CABE}"/>
              </a:ext>
            </a:extLst>
          </p:cNvPr>
          <p:cNvPicPr>
            <a:picLocks noChangeAspect="1"/>
          </p:cNvPicPr>
          <p:nvPr/>
        </p:nvPicPr>
        <p:blipFill>
          <a:blip r:embed="rId3"/>
          <a:stretch>
            <a:fillRect/>
          </a:stretch>
        </p:blipFill>
        <p:spPr>
          <a:xfrm>
            <a:off x="413272" y="2825856"/>
            <a:ext cx="4858428" cy="2438740"/>
          </a:xfrm>
          <a:prstGeom prst="rect">
            <a:avLst/>
          </a:prstGeom>
        </p:spPr>
      </p:pic>
      <p:sp>
        <p:nvSpPr>
          <p:cNvPr id="7" name="TextBox 6">
            <a:extLst>
              <a:ext uri="{FF2B5EF4-FFF2-40B4-BE49-F238E27FC236}">
                <a16:creationId xmlns:a16="http://schemas.microsoft.com/office/drawing/2014/main" id="{B83E2604-C7D2-1BFC-5938-DECC3C6C9C7F}"/>
              </a:ext>
            </a:extLst>
          </p:cNvPr>
          <p:cNvSpPr txBox="1"/>
          <p:nvPr/>
        </p:nvSpPr>
        <p:spPr>
          <a:xfrm>
            <a:off x="4475065" y="806582"/>
            <a:ext cx="3538330" cy="646331"/>
          </a:xfrm>
          <a:prstGeom prst="rect">
            <a:avLst/>
          </a:prstGeom>
          <a:noFill/>
        </p:spPr>
        <p:txBody>
          <a:bodyPr wrap="square" rtlCol="0">
            <a:spAutoFit/>
          </a:bodyPr>
          <a:lstStyle/>
          <a:p>
            <a:r>
              <a:rPr lang="en-US" dirty="0"/>
              <a:t>First, we import all libraries which required in image preprocessing </a:t>
            </a:r>
            <a:endParaRPr lang="en-IN" dirty="0"/>
          </a:p>
        </p:txBody>
      </p:sp>
      <p:sp>
        <p:nvSpPr>
          <p:cNvPr id="8" name="TextBox 7">
            <a:extLst>
              <a:ext uri="{FF2B5EF4-FFF2-40B4-BE49-F238E27FC236}">
                <a16:creationId xmlns:a16="http://schemas.microsoft.com/office/drawing/2014/main" id="{206B0793-09A4-5070-DF63-D505821ECFAC}"/>
              </a:ext>
            </a:extLst>
          </p:cNvPr>
          <p:cNvSpPr txBox="1"/>
          <p:nvPr/>
        </p:nvSpPr>
        <p:spPr>
          <a:xfrm>
            <a:off x="5459897" y="2485925"/>
            <a:ext cx="4185231" cy="5909310"/>
          </a:xfrm>
          <a:prstGeom prst="rect">
            <a:avLst/>
          </a:prstGeom>
          <a:noFill/>
        </p:spPr>
        <p:txBody>
          <a:bodyPr wrap="square" rtlCol="0">
            <a:spAutoFit/>
          </a:bodyPr>
          <a:lstStyle/>
          <a:p>
            <a:r>
              <a:rPr lang="en-US" b="1" dirty="0"/>
              <a:t>Step 1 is setting the program and color scheme </a:t>
            </a:r>
            <a:br>
              <a:rPr lang="en-US" dirty="0"/>
            </a:br>
            <a:r>
              <a:rPr lang="en-US" dirty="0"/>
              <a:t>this step help us in making our design appealing by choosing required colors for components. </a:t>
            </a:r>
          </a:p>
          <a:p>
            <a:r>
              <a:rPr lang="en-US" b="0" dirty="0">
                <a:solidFill>
                  <a:srgbClr val="6AA94F"/>
                </a:solidFill>
                <a:effectLst/>
                <a:latin typeface="Courier New" panose="02070309020205020404" pitchFamily="49" charset="0"/>
              </a:rPr>
              <a:t>##rc stands for run time configuration</a:t>
            </a:r>
            <a:endParaRPr lang="en-US" b="0" dirty="0">
              <a:solidFill>
                <a:srgbClr val="D4D4D4"/>
              </a:solidFill>
              <a:effectLst/>
              <a:latin typeface="Courier New" panose="02070309020205020404" pitchFamily="49" charset="0"/>
            </a:endParaRPr>
          </a:p>
          <a:p>
            <a:endParaRPr lang="en-US" dirty="0"/>
          </a:p>
          <a:p>
            <a:endParaRPr lang="en-US" dirty="0"/>
          </a:p>
          <a:p>
            <a:endParaRPr lang="en-US" dirty="0"/>
          </a:p>
          <a:p>
            <a:r>
              <a:rPr lang="en-US" b="1" dirty="0"/>
              <a:t>Step 2 is defining the convolutional kernel </a:t>
            </a:r>
          </a:p>
          <a:p>
            <a:r>
              <a:rPr lang="en-US" dirty="0"/>
              <a:t>This step is used to preprocess the image it is a matrix representation of image used for </a:t>
            </a:r>
            <a:r>
              <a:rPr lang="en-US" b="1" dirty="0"/>
              <a:t>edge detection </a:t>
            </a:r>
          </a:p>
          <a:p>
            <a:r>
              <a:rPr lang="en-US" b="0" dirty="0">
                <a:solidFill>
                  <a:srgbClr val="6AA94F"/>
                </a:solidFill>
                <a:effectLst/>
                <a:latin typeface="Courier New" panose="02070309020205020404" pitchFamily="49" charset="0"/>
              </a:rPr>
              <a:t>## lapless kernel or filter which is use for smooth edges  detection</a:t>
            </a:r>
            <a:endParaRPr lang="en-US" b="0" dirty="0">
              <a:solidFill>
                <a:srgbClr val="D4D4D4"/>
              </a:solidFill>
              <a:effectLst/>
              <a:latin typeface="Courier New" panose="02070309020205020404" pitchFamily="49" charset="0"/>
            </a:endParaRPr>
          </a:p>
          <a:p>
            <a:endParaRPr lang="en-US" b="1" dirty="0"/>
          </a:p>
          <a:p>
            <a:endParaRPr lang="en-US" b="1" dirty="0"/>
          </a:p>
          <a:p>
            <a:r>
              <a:rPr lang="en-US" dirty="0"/>
              <a:t> </a:t>
            </a:r>
            <a:endParaRPr lang="en-IN" dirty="0"/>
          </a:p>
        </p:txBody>
      </p:sp>
    </p:spTree>
    <p:extLst>
      <p:ext uri="{BB962C8B-B14F-4D97-AF65-F5344CB8AC3E}">
        <p14:creationId xmlns:p14="http://schemas.microsoft.com/office/powerpoint/2010/main" val="220756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4CF766DC-0A6B-BA93-7797-02C61E76B9A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EE54EBF-D1E9-BA2B-F5F8-04DEEC768ECA}"/>
              </a:ext>
            </a:extLst>
          </p:cNvPr>
          <p:cNvPicPr>
            <a:picLocks noChangeAspect="1"/>
          </p:cNvPicPr>
          <p:nvPr/>
        </p:nvPicPr>
        <p:blipFill>
          <a:blip r:embed="rId2"/>
          <a:stretch>
            <a:fillRect/>
          </a:stretch>
        </p:blipFill>
        <p:spPr>
          <a:xfrm>
            <a:off x="236355" y="299920"/>
            <a:ext cx="7544853" cy="1686160"/>
          </a:xfrm>
          <a:prstGeom prst="rect">
            <a:avLst/>
          </a:prstGeom>
        </p:spPr>
      </p:pic>
      <p:sp>
        <p:nvSpPr>
          <p:cNvPr id="4" name="TextBox 3">
            <a:extLst>
              <a:ext uri="{FF2B5EF4-FFF2-40B4-BE49-F238E27FC236}">
                <a16:creationId xmlns:a16="http://schemas.microsoft.com/office/drawing/2014/main" id="{A0FB6B4B-C446-319D-3780-C32277738AC8}"/>
              </a:ext>
            </a:extLst>
          </p:cNvPr>
          <p:cNvSpPr txBox="1"/>
          <p:nvPr/>
        </p:nvSpPr>
        <p:spPr>
          <a:xfrm>
            <a:off x="1420165" y="2042564"/>
            <a:ext cx="6361043" cy="369332"/>
          </a:xfrm>
          <a:prstGeom prst="rect">
            <a:avLst/>
          </a:prstGeom>
          <a:noFill/>
        </p:spPr>
        <p:txBody>
          <a:bodyPr wrap="square" rtlCol="0">
            <a:spAutoFit/>
          </a:bodyPr>
          <a:lstStyle/>
          <a:p>
            <a:r>
              <a:rPr lang="en-US" dirty="0"/>
              <a:t>Loading the dataset and unzip it </a:t>
            </a:r>
            <a:endParaRPr lang="en-IN" dirty="0"/>
          </a:p>
        </p:txBody>
      </p:sp>
      <p:pic>
        <p:nvPicPr>
          <p:cNvPr id="6" name="Picture 5">
            <a:extLst>
              <a:ext uri="{FF2B5EF4-FFF2-40B4-BE49-F238E27FC236}">
                <a16:creationId xmlns:a16="http://schemas.microsoft.com/office/drawing/2014/main" id="{24811ECA-E741-D31F-5253-0300A3D3A548}"/>
              </a:ext>
            </a:extLst>
          </p:cNvPr>
          <p:cNvPicPr>
            <a:picLocks noChangeAspect="1"/>
          </p:cNvPicPr>
          <p:nvPr/>
        </p:nvPicPr>
        <p:blipFill>
          <a:blip r:embed="rId3"/>
          <a:stretch>
            <a:fillRect/>
          </a:stretch>
        </p:blipFill>
        <p:spPr>
          <a:xfrm>
            <a:off x="236355" y="2468380"/>
            <a:ext cx="7325747" cy="2543530"/>
          </a:xfrm>
          <a:prstGeom prst="rect">
            <a:avLst/>
          </a:prstGeom>
        </p:spPr>
      </p:pic>
      <p:sp>
        <p:nvSpPr>
          <p:cNvPr id="7" name="TextBox 6">
            <a:extLst>
              <a:ext uri="{FF2B5EF4-FFF2-40B4-BE49-F238E27FC236}">
                <a16:creationId xmlns:a16="http://schemas.microsoft.com/office/drawing/2014/main" id="{CC6536D7-6783-BDEA-8EC4-73AA0E66C957}"/>
              </a:ext>
            </a:extLst>
          </p:cNvPr>
          <p:cNvSpPr txBox="1"/>
          <p:nvPr/>
        </p:nvSpPr>
        <p:spPr>
          <a:xfrm>
            <a:off x="1126435" y="5605670"/>
            <a:ext cx="5897217" cy="923330"/>
          </a:xfrm>
          <a:prstGeom prst="rect">
            <a:avLst/>
          </a:prstGeom>
          <a:noFill/>
        </p:spPr>
        <p:txBody>
          <a:bodyPr wrap="square" rtlCol="0">
            <a:spAutoFit/>
          </a:bodyPr>
          <a:lstStyle/>
          <a:p>
            <a:r>
              <a:rPr lang="en-US" dirty="0"/>
              <a:t>Find all images/files having extension .</a:t>
            </a:r>
            <a:r>
              <a:rPr lang="en-US" dirty="0" err="1"/>
              <a:t>png</a:t>
            </a:r>
            <a:r>
              <a:rPr lang="en-US" dirty="0"/>
              <a:t> </a:t>
            </a:r>
          </a:p>
          <a:p>
            <a:r>
              <a:rPr lang="en-US" dirty="0"/>
              <a:t>Purpose of loop is to process all images/files that found in above step.</a:t>
            </a:r>
            <a:endParaRPr lang="en-IN" dirty="0"/>
          </a:p>
        </p:txBody>
      </p:sp>
    </p:spTree>
    <p:extLst>
      <p:ext uri="{BB962C8B-B14F-4D97-AF65-F5344CB8AC3E}">
        <p14:creationId xmlns:p14="http://schemas.microsoft.com/office/powerpoint/2010/main" val="389892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AC3F6487-9B09-A2C7-09A2-8C51F36F5FA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1845F1A-44F4-FBCD-1702-F8B12B9CE2C2}"/>
              </a:ext>
            </a:extLst>
          </p:cNvPr>
          <p:cNvPicPr>
            <a:picLocks noChangeAspect="1"/>
          </p:cNvPicPr>
          <p:nvPr/>
        </p:nvPicPr>
        <p:blipFill>
          <a:blip r:embed="rId2"/>
          <a:stretch>
            <a:fillRect/>
          </a:stretch>
        </p:blipFill>
        <p:spPr>
          <a:xfrm>
            <a:off x="161501" y="198642"/>
            <a:ext cx="5815229" cy="6520209"/>
          </a:xfrm>
          <a:prstGeom prst="rect">
            <a:avLst/>
          </a:prstGeom>
        </p:spPr>
      </p:pic>
      <p:sp>
        <p:nvSpPr>
          <p:cNvPr id="5" name="TextBox 4">
            <a:extLst>
              <a:ext uri="{FF2B5EF4-FFF2-40B4-BE49-F238E27FC236}">
                <a16:creationId xmlns:a16="http://schemas.microsoft.com/office/drawing/2014/main" id="{1DC04862-62FC-60AB-5E94-FE5FBFC01CC2}"/>
              </a:ext>
            </a:extLst>
          </p:cNvPr>
          <p:cNvSpPr txBox="1"/>
          <p:nvPr/>
        </p:nvSpPr>
        <p:spPr>
          <a:xfrm>
            <a:off x="6414052" y="371061"/>
            <a:ext cx="3034748" cy="6463308"/>
          </a:xfrm>
          <a:prstGeom prst="rect">
            <a:avLst/>
          </a:prstGeom>
          <a:noFill/>
        </p:spPr>
        <p:txBody>
          <a:bodyPr wrap="square" rtlCol="0">
            <a:spAutoFit/>
          </a:bodyPr>
          <a:lstStyle/>
          <a:p>
            <a:r>
              <a:rPr lang="en-US" dirty="0"/>
              <a:t>This steps show the grey-scale image before any NN processing </a:t>
            </a:r>
          </a:p>
          <a:p>
            <a:endParaRPr lang="en-US" dirty="0"/>
          </a:p>
          <a:p>
            <a:endParaRPr lang="en-US" dirty="0"/>
          </a:p>
          <a:p>
            <a:r>
              <a:rPr lang="en-US" dirty="0"/>
              <a:t>Reformatting </a:t>
            </a:r>
            <a:br>
              <a:rPr lang="en-US" dirty="0"/>
            </a:br>
            <a:r>
              <a:rPr lang="en-US" dirty="0"/>
              <a:t>we convert the pixel values from integer to floating values </a:t>
            </a:r>
            <a:r>
              <a:rPr lang="en-US" dirty="0" err="1"/>
              <a:t>bcz</a:t>
            </a:r>
            <a:r>
              <a:rPr lang="en-US" dirty="0"/>
              <a:t> its is standard format for NN inputs </a:t>
            </a:r>
          </a:p>
          <a:p>
            <a:endParaRPr lang="en-US" dirty="0"/>
          </a:p>
          <a:p>
            <a:endParaRPr lang="en-US" dirty="0"/>
          </a:p>
          <a:p>
            <a:r>
              <a:rPr lang="en-US" dirty="0"/>
              <a:t>Convolution layer </a:t>
            </a:r>
          </a:p>
          <a:p>
            <a:r>
              <a:rPr lang="en-US" dirty="0"/>
              <a:t>It help in detection of the edges, textures and patters of the image </a:t>
            </a:r>
          </a:p>
          <a:p>
            <a:endParaRPr lang="en-US" dirty="0"/>
          </a:p>
          <a:p>
            <a:endParaRPr lang="en-US" dirty="0"/>
          </a:p>
          <a:p>
            <a:r>
              <a:rPr lang="en-US" dirty="0"/>
              <a:t>We apply activation layer which is </a:t>
            </a:r>
            <a:r>
              <a:rPr lang="en-US" dirty="0" err="1"/>
              <a:t>ReLU</a:t>
            </a:r>
            <a:r>
              <a:rPr lang="en-US" dirty="0"/>
              <a:t> function as we have to remove all the negative values this function makes all the negative value 0 .</a:t>
            </a:r>
          </a:p>
        </p:txBody>
      </p:sp>
    </p:spTree>
    <p:extLst>
      <p:ext uri="{BB962C8B-B14F-4D97-AF65-F5344CB8AC3E}">
        <p14:creationId xmlns:p14="http://schemas.microsoft.com/office/powerpoint/2010/main" val="365482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81CC0933-2D4A-428C-51B4-22E807C695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289E36-01DB-5D5F-DC2F-B15EF38F3F82}"/>
              </a:ext>
            </a:extLst>
          </p:cNvPr>
          <p:cNvPicPr>
            <a:picLocks noChangeAspect="1"/>
          </p:cNvPicPr>
          <p:nvPr/>
        </p:nvPicPr>
        <p:blipFill>
          <a:blip r:embed="rId2"/>
          <a:stretch>
            <a:fillRect/>
          </a:stretch>
        </p:blipFill>
        <p:spPr>
          <a:xfrm>
            <a:off x="0" y="92922"/>
            <a:ext cx="5756482" cy="4531630"/>
          </a:xfrm>
          <a:prstGeom prst="rect">
            <a:avLst/>
          </a:prstGeom>
        </p:spPr>
      </p:pic>
      <p:sp>
        <p:nvSpPr>
          <p:cNvPr id="4" name="TextBox 3">
            <a:extLst>
              <a:ext uri="{FF2B5EF4-FFF2-40B4-BE49-F238E27FC236}">
                <a16:creationId xmlns:a16="http://schemas.microsoft.com/office/drawing/2014/main" id="{BB9511AE-F730-7B1E-679D-2B4F1671C2C1}"/>
              </a:ext>
            </a:extLst>
          </p:cNvPr>
          <p:cNvSpPr txBox="1"/>
          <p:nvPr/>
        </p:nvSpPr>
        <p:spPr>
          <a:xfrm>
            <a:off x="5992724" y="466111"/>
            <a:ext cx="4262185" cy="2031325"/>
          </a:xfrm>
          <a:prstGeom prst="rect">
            <a:avLst/>
          </a:prstGeom>
          <a:noFill/>
        </p:spPr>
        <p:txBody>
          <a:bodyPr wrap="square" rtlCol="0">
            <a:spAutoFit/>
          </a:bodyPr>
          <a:lstStyle/>
          <a:p>
            <a:r>
              <a:rPr lang="en-US" dirty="0"/>
              <a:t>We apply a pooling layer </a:t>
            </a:r>
          </a:p>
          <a:p>
            <a:r>
              <a:rPr lang="en-US" dirty="0"/>
              <a:t>To retain the feature in each region </a:t>
            </a:r>
          </a:p>
          <a:p>
            <a:r>
              <a:rPr lang="en-US" dirty="0"/>
              <a:t>Which help in avoiding the overfitting </a:t>
            </a:r>
          </a:p>
          <a:p>
            <a:endParaRPr lang="en-US" dirty="0"/>
          </a:p>
          <a:p>
            <a:endParaRPr lang="en-US" dirty="0"/>
          </a:p>
          <a:p>
            <a:r>
              <a:rPr lang="en-US" dirty="0"/>
              <a:t>Final step is to see the changes in each steps and compare by plotting .</a:t>
            </a:r>
            <a:endParaRPr lang="en-IN" dirty="0"/>
          </a:p>
        </p:txBody>
      </p:sp>
      <p:pic>
        <p:nvPicPr>
          <p:cNvPr id="6" name="Picture 5">
            <a:extLst>
              <a:ext uri="{FF2B5EF4-FFF2-40B4-BE49-F238E27FC236}">
                <a16:creationId xmlns:a16="http://schemas.microsoft.com/office/drawing/2014/main" id="{D4650ABD-8018-C982-CE2A-E5332579C383}"/>
              </a:ext>
            </a:extLst>
          </p:cNvPr>
          <p:cNvPicPr>
            <a:picLocks noChangeAspect="1"/>
          </p:cNvPicPr>
          <p:nvPr/>
        </p:nvPicPr>
        <p:blipFill>
          <a:blip r:embed="rId3"/>
          <a:stretch>
            <a:fillRect/>
          </a:stretch>
        </p:blipFill>
        <p:spPr>
          <a:xfrm>
            <a:off x="4330262" y="2881994"/>
            <a:ext cx="5188350" cy="3914969"/>
          </a:xfrm>
          <a:prstGeom prst="rect">
            <a:avLst/>
          </a:prstGeom>
        </p:spPr>
      </p:pic>
      <p:sp>
        <p:nvSpPr>
          <p:cNvPr id="7" name="TextBox 6">
            <a:extLst>
              <a:ext uri="{FF2B5EF4-FFF2-40B4-BE49-F238E27FC236}">
                <a16:creationId xmlns:a16="http://schemas.microsoft.com/office/drawing/2014/main" id="{454FFD10-3AB6-1E85-AD44-DC319E79C225}"/>
              </a:ext>
            </a:extLst>
          </p:cNvPr>
          <p:cNvSpPr txBox="1"/>
          <p:nvPr/>
        </p:nvSpPr>
        <p:spPr>
          <a:xfrm>
            <a:off x="4935682" y="6993082"/>
            <a:ext cx="4229100" cy="369332"/>
          </a:xfrm>
          <a:prstGeom prst="rect">
            <a:avLst/>
          </a:prstGeom>
          <a:noFill/>
        </p:spPr>
        <p:txBody>
          <a:bodyPr wrap="square" rtlCol="0">
            <a:spAutoFit/>
          </a:bodyPr>
          <a:lstStyle/>
          <a:p>
            <a:r>
              <a:rPr lang="en-US" dirty="0"/>
              <a:t>Result after plotting </a:t>
            </a:r>
            <a:endParaRPr lang="en-IN" dirty="0"/>
          </a:p>
        </p:txBody>
      </p:sp>
    </p:spTree>
    <p:extLst>
      <p:ext uri="{BB962C8B-B14F-4D97-AF65-F5344CB8AC3E}">
        <p14:creationId xmlns:p14="http://schemas.microsoft.com/office/powerpoint/2010/main" val="2302319570"/>
      </p:ext>
    </p:extLst>
  </p:cSld>
  <p:clrMapOvr>
    <a:masterClrMapping/>
  </p:clrMapOvr>
</p:sld>
</file>

<file path=ppt/theme/theme1.xml><?xml version="1.0" encoding="utf-8"?>
<a:theme xmlns:a="http://schemas.openxmlformats.org/drawingml/2006/main" name="Custom ">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4074874_Tech brochure_wac_SL_V2" id="{B5A66E0F-9F65-4C21-87AC-7650413A74D1}" vid="{E67EEF08-3FBB-4E94-A110-8B91E3BCA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6673FB2-2387-40EB-9933-3FCF79E8CA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E07359-304B-49D0-B70C-16B1E5D7FAF7}">
  <ds:schemaRefs>
    <ds:schemaRef ds:uri="http://schemas.microsoft.com/sharepoint/v3/contenttype/forms"/>
  </ds:schemaRefs>
</ds:datastoreItem>
</file>

<file path=customXml/itemProps3.xml><?xml version="1.0" encoding="utf-8"?>
<ds:datastoreItem xmlns:ds="http://schemas.openxmlformats.org/officeDocument/2006/customXml" ds:itemID="{B3DEF570-622C-457C-A082-118F5AB6A6B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brochure</Template>
  <TotalTime>157</TotalTime>
  <Words>702</Words>
  <Application>Microsoft Office PowerPoint</Application>
  <PresentationFormat>Custom</PresentationFormat>
  <Paragraphs>84</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berkeleyMono</vt:lpstr>
      <vt:lpstr>Calibri</vt:lpstr>
      <vt:lpstr>Century Gothic</vt:lpstr>
      <vt:lpstr>Courier New</vt:lpstr>
      <vt:lpstr>fkGroteskNeue</vt:lpstr>
      <vt:lpstr>Gill Sans MT</vt:lpstr>
      <vt:lpstr>montserratregular</vt:lpstr>
      <vt:lpstr>Open Sans</vt:lpstr>
      <vt:lpstr>Custom </vt:lpstr>
      <vt:lpstr>Smart Education</vt:lpstr>
      <vt:lpstr>PowerPoint Presentation</vt:lpstr>
      <vt:lpstr>Potential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jangir</dc:creator>
  <cp:lastModifiedBy>yash jangir</cp:lastModifiedBy>
  <cp:revision>6</cp:revision>
  <dcterms:created xsi:type="dcterms:W3CDTF">2025-04-16T20:57:58Z</dcterms:created>
  <dcterms:modified xsi:type="dcterms:W3CDTF">2025-05-01T04:04:39Z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