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66" r:id="rId4"/>
    <p:sldId id="268" r:id="rId5"/>
    <p:sldId id="269" r:id="rId6"/>
    <p:sldId id="278" r:id="rId7"/>
    <p:sldId id="277" r:id="rId8"/>
    <p:sldId id="270" r:id="rId9"/>
    <p:sldId id="271" r:id="rId10"/>
    <p:sldId id="275" r:id="rId11"/>
    <p:sldId id="276" r:id="rId12"/>
    <p:sldId id="279" r:id="rId13"/>
    <p:sldId id="280" r:id="rId14"/>
    <p:sldId id="272" r:id="rId15"/>
    <p:sldId id="273" r:id="rId16"/>
    <p:sldId id="274" r:id="rId17"/>
    <p:sldId id="282" r:id="rId18"/>
    <p:sldId id="263" r:id="rId19"/>
    <p:sldId id="264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82" autoAdjust="0"/>
  </p:normalViewPr>
  <p:slideViewPr>
    <p:cSldViewPr>
      <p:cViewPr varScale="1">
        <p:scale>
          <a:sx n="91" d="100"/>
          <a:sy n="91" d="100"/>
        </p:scale>
        <p:origin x="56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FC0E8-76D5-428E-81F3-826683362D4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0D793-E6DD-4BE5-A466-9D10ECA9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25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2526-ED68-4D64-B8B7-86F8D7934E9D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O.G. Brown http://dev.ogbrown.com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693-94A9-4A3B-8BDE-82D3FC50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12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AC0D-835B-4AEE-B6C7-E9098E595CA8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O.G. Brown http://dev.ogbrown.com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693-94A9-4A3B-8BDE-82D3FC50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98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85B9-0924-424F-90A6-EF5919688029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O.G. Brown http://dev.ogbrown.com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693-94A9-4A3B-8BDE-82D3FC50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5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2928-7789-4057-B7E2-8108AB9B2BDC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O.G. Brown</a:t>
            </a:r>
          </a:p>
          <a:p>
            <a:r>
              <a:rPr lang="en-US" dirty="0" smtClean="0"/>
              <a:t>http://dev.ogbrown.com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693-94A9-4A3B-8BDE-82D3FC50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24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EC54-EA7E-4360-88C6-7FED6B29E87A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O.G. Brown http://dev.ogbrown.com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693-94A9-4A3B-8BDE-82D3FC50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55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4B76-CF20-4D60-B605-72CB2C9D138E}" type="datetime1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O.G. Brown http://dev.ogbrown.com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693-94A9-4A3B-8BDE-82D3FC50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4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93AA-0AD1-4242-9393-4F5F6949DE8E}" type="datetime1">
              <a:rPr lang="en-US" smtClean="0"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O.G. Brown http://dev.ogbrown.com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693-94A9-4A3B-8BDE-82D3FC50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82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01BB-1D61-4E89-8090-01BAEFFDD454}" type="datetime1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O.G. Brown http://dev.ogbrown.com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693-94A9-4A3B-8BDE-82D3FC50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78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8FF8-65ED-4B35-A1E9-2A3B3ED4B5BD}" type="datetime1">
              <a:rPr lang="en-US" smtClean="0"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O.G. Brown http://dev.ogbrown.com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693-94A9-4A3B-8BDE-82D3FC50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9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7753-A941-44D2-A9D9-D7F106DC4446}" type="datetime1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O.G. Brown http://dev.ogbrown.com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693-94A9-4A3B-8BDE-82D3FC50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1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BD77-FF40-4DCC-AD57-D04B13427C0A}" type="datetime1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O.G. Brown http://dev.ogbrown.com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693-94A9-4A3B-8BDE-82D3FC50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4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52B89-9131-4E09-A555-84F59C989B82}" type="datetime1">
              <a:rPr lang="en-US" smtClean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O.G. Brown http://dev.ogbrown.com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74693-94A9-4A3B-8BDE-82D3FC500A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8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ducation@ogbrown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sourceforge.net/projects/hibernate/files/hibernate3/" TargetMode="External"/><Relationship Id="rId3" Type="http://schemas.openxmlformats.org/officeDocument/2006/relationships/hyperlink" Target="http://docs.oracle.com/javase/7/docs/webnotes/install/index.html" TargetMode="External"/><Relationship Id="rId7" Type="http://schemas.openxmlformats.org/officeDocument/2006/relationships/hyperlink" Target="http://wiki.eclipse.org/The_Official_Eclipse_FAQs" TargetMode="External"/><Relationship Id="rId2" Type="http://schemas.openxmlformats.org/officeDocument/2006/relationships/hyperlink" Target="https://www.mozilla.org/en-US/firefox/ne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clipse.org/indigo/" TargetMode="External"/><Relationship Id="rId11" Type="http://schemas.openxmlformats.org/officeDocument/2006/relationships/hyperlink" Target="http://docs.jboss.org/hibernate/core/3.6/javadocs/" TargetMode="External"/><Relationship Id="rId5" Type="http://schemas.openxmlformats.org/officeDocument/2006/relationships/hyperlink" Target="http://dev.mysql.com/doc/refman/5.6/en/installing.html" TargetMode="External"/><Relationship Id="rId10" Type="http://schemas.openxmlformats.org/officeDocument/2006/relationships/hyperlink" Target="http://en.wikipedia.org/wiki/Hibernate_(Java)" TargetMode="External"/><Relationship Id="rId4" Type="http://schemas.openxmlformats.org/officeDocument/2006/relationships/hyperlink" Target="http://www.oracle.com/technetwork/java/javase/config-417990.html" TargetMode="External"/><Relationship Id="rId9" Type="http://schemas.openxmlformats.org/officeDocument/2006/relationships/hyperlink" Target="http://sourceforge.net/projects/hibernate/files/hibernate3/3.6.10.Final/hibernate-distribution-3.6.10.Final-dist.zip/downloa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vnrepository.com/artifact/mysql/mysql-connector-java/5.1.26" TargetMode="External"/><Relationship Id="rId7" Type="http://schemas.openxmlformats.org/officeDocument/2006/relationships/hyperlink" Target="http://my.smithmicro.com/stuffit-file-compression-software.html" TargetMode="External"/><Relationship Id="rId2" Type="http://schemas.openxmlformats.org/officeDocument/2006/relationships/hyperlink" Target="http://www.slf4j.org/downloa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nzip.com/win/en/index.htm" TargetMode="External"/><Relationship Id="rId5" Type="http://schemas.openxmlformats.org/officeDocument/2006/relationships/hyperlink" Target="http://mvnrepository.com/artifact/hsqldb/hsqldb/1.8.0.10" TargetMode="External"/><Relationship Id="rId4" Type="http://schemas.openxmlformats.org/officeDocument/2006/relationships/hyperlink" Target="http://mvnrepository.com/artifact/log4j/log4j/1.2.1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>
            <a:normAutofit/>
          </a:bodyPr>
          <a:lstStyle/>
          <a:p>
            <a:r>
              <a:rPr lang="en-US" dirty="0" smtClean="0"/>
              <a:t>XJVA 0400 0</a:t>
            </a:r>
            <a:br>
              <a:rPr lang="en-US" dirty="0" smtClean="0"/>
            </a:br>
            <a:r>
              <a:rPr lang="en-US" dirty="0" smtClean="0"/>
              <a:t>Introduction to Hibernate</a:t>
            </a:r>
            <a:br>
              <a:rPr lang="en-US" dirty="0" smtClean="0"/>
            </a:br>
            <a:r>
              <a:rPr lang="en-US" dirty="0" smtClean="0"/>
              <a:t>CRN 73063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Oz Brown</a:t>
            </a:r>
          </a:p>
          <a:p>
            <a:r>
              <a:rPr lang="en-US" dirty="0" smtClean="0">
                <a:hlinkClick r:id="rId2"/>
              </a:rPr>
              <a:t>education@ogbrown.com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(866) 220-4777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2969-DCD0-478D-B2EC-E1AA0B7B58C6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O.G. Brown http://dev.ogbrown.com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693-94A9-4A3B-8BDE-82D3FC500A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1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Plan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Session </a:t>
            </a:r>
            <a:r>
              <a:rPr lang="en-US" b="1" u="sng" dirty="0"/>
              <a:t>3:</a:t>
            </a:r>
            <a:endParaRPr lang="en-US" dirty="0"/>
          </a:p>
          <a:p>
            <a:r>
              <a:rPr lang="en-US" dirty="0"/>
              <a:t>Hibernate Query Languages (HQL and Criteria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Dealing with more complexity</a:t>
            </a:r>
          </a:p>
          <a:p>
            <a:pPr lvl="2"/>
            <a:r>
              <a:rPr lang="en-US" i="1" dirty="0" smtClean="0"/>
              <a:t>Object Oriented </a:t>
            </a:r>
            <a:r>
              <a:rPr lang="en-US" dirty="0" smtClean="0"/>
              <a:t>Querying </a:t>
            </a:r>
            <a:endParaRPr lang="en-US" dirty="0"/>
          </a:p>
          <a:p>
            <a:r>
              <a:rPr lang="en-US" dirty="0" smtClean="0"/>
              <a:t>CRUD </a:t>
            </a:r>
            <a:r>
              <a:rPr lang="en-US" dirty="0"/>
              <a:t>Operations and </a:t>
            </a:r>
            <a:r>
              <a:rPr lang="en-US" dirty="0" smtClean="0"/>
              <a:t>DAOs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pPr lvl="1"/>
            <a:r>
              <a:rPr lang="en-US" dirty="0" smtClean="0"/>
              <a:t>Create</a:t>
            </a:r>
          </a:p>
          <a:p>
            <a:pPr lvl="1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AF23-049F-40DE-A5BC-01925BDF6324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O.G. Brown</a:t>
            </a:r>
          </a:p>
          <a:p>
            <a:r>
              <a:rPr lang="en-US" smtClean="0"/>
              <a:t>http://dev.ogbrown.com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693-94A9-4A3B-8BDE-82D3FC500A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6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Plan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u="sng" dirty="0" smtClean="0"/>
              <a:t>Session </a:t>
            </a:r>
            <a:r>
              <a:rPr lang="en-US" b="1" u="sng" dirty="0"/>
              <a:t>4:</a:t>
            </a:r>
            <a:endParaRPr lang="en-US" dirty="0"/>
          </a:p>
          <a:p>
            <a:r>
              <a:rPr lang="en-US" dirty="0"/>
              <a:t>Cascading, Eager &amp; Lazy </a:t>
            </a:r>
            <a:r>
              <a:rPr lang="en-US" dirty="0" smtClean="0"/>
              <a:t>Fetching</a:t>
            </a:r>
          </a:p>
          <a:p>
            <a:pPr lvl="1"/>
            <a:r>
              <a:rPr lang="en-US" dirty="0" smtClean="0"/>
              <a:t>How do you make sure you don’t end up with orphans in your database</a:t>
            </a:r>
          </a:p>
          <a:p>
            <a:pPr lvl="2"/>
            <a:r>
              <a:rPr lang="en-US" dirty="0" smtClean="0"/>
              <a:t>Much easier with Hibernate mappings</a:t>
            </a:r>
          </a:p>
          <a:p>
            <a:pPr lvl="1"/>
            <a:r>
              <a:rPr lang="en-US" dirty="0" smtClean="0"/>
              <a:t>How soon do you need all of the data in an object?</a:t>
            </a:r>
          </a:p>
          <a:p>
            <a:pPr lvl="2"/>
            <a:r>
              <a:rPr lang="en-US" dirty="0" smtClean="0"/>
              <a:t>Main Object Retrieve first and a proxy for other members</a:t>
            </a:r>
          </a:p>
          <a:p>
            <a:pPr lvl="2"/>
            <a:endParaRPr lang="en-US" dirty="0"/>
          </a:p>
          <a:p>
            <a:r>
              <a:rPr lang="en-US" dirty="0" err="1"/>
              <a:t>Misc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AF23-049F-40DE-A5BC-01925BDF6324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O.G. Brown</a:t>
            </a:r>
          </a:p>
          <a:p>
            <a:r>
              <a:rPr lang="en-US" smtClean="0"/>
              <a:t>http://dev.ogbrown.com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693-94A9-4A3B-8BDE-82D3FC500A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Exercise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Verify our work environments:</a:t>
            </a:r>
          </a:p>
          <a:p>
            <a:endParaRPr lang="en-US" dirty="0"/>
          </a:p>
          <a:p>
            <a:r>
              <a:rPr lang="en-US" dirty="0" smtClean="0"/>
              <a:t>Using Eclipse on Your Desktop Environment</a:t>
            </a:r>
            <a:endParaRPr lang="en-US" dirty="0"/>
          </a:p>
          <a:p>
            <a:pPr lvl="1"/>
            <a:r>
              <a:rPr lang="en-US" dirty="0" smtClean="0"/>
              <a:t>Write a “Hello World” Java application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2928-7789-4057-B7E2-8108AB9B2BDC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O.G. Brown</a:t>
            </a:r>
          </a:p>
          <a:p>
            <a:r>
              <a:rPr lang="en-US" smtClean="0"/>
              <a:t>http://dev.ogbrown.com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693-94A9-4A3B-8BDE-82D3FC500A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2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Using MySQL</a:t>
            </a:r>
            <a:endParaRPr lang="en-US" dirty="0"/>
          </a:p>
          <a:p>
            <a:r>
              <a:rPr lang="en-US" dirty="0" smtClean="0"/>
              <a:t>Create a database named “</a:t>
            </a:r>
            <a:r>
              <a:rPr lang="en-US" dirty="0" err="1" smtClean="0"/>
              <a:t>peopledb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Create a table named “</a:t>
            </a:r>
            <a:r>
              <a:rPr lang="en-US" dirty="0" err="1" smtClean="0"/>
              <a:t>persontbl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Columns</a:t>
            </a:r>
          </a:p>
          <a:p>
            <a:pPr lvl="2"/>
            <a:r>
              <a:rPr lang="en-US" dirty="0" smtClean="0"/>
              <a:t>id </a:t>
            </a:r>
            <a:r>
              <a:rPr lang="en-US" dirty="0" err="1" smtClean="0"/>
              <a:t>BigInt</a:t>
            </a:r>
            <a:r>
              <a:rPr lang="en-US" dirty="0" smtClean="0"/>
              <a:t>; </a:t>
            </a:r>
            <a:r>
              <a:rPr lang="en-US" dirty="0" smtClean="0"/>
              <a:t>primary </a:t>
            </a:r>
            <a:r>
              <a:rPr lang="en-US" dirty="0" smtClean="0"/>
              <a:t>key; auto increment</a:t>
            </a:r>
            <a:endParaRPr lang="en-US" dirty="0" smtClean="0"/>
          </a:p>
          <a:p>
            <a:pPr lvl="2"/>
            <a:r>
              <a:rPr lang="en-US" dirty="0" smtClean="0"/>
              <a:t>name </a:t>
            </a:r>
            <a:r>
              <a:rPr lang="en-US" dirty="0" err="1" smtClean="0"/>
              <a:t>varchar</a:t>
            </a:r>
            <a:r>
              <a:rPr lang="en-US" dirty="0" smtClean="0"/>
              <a:t>(255)</a:t>
            </a:r>
          </a:p>
          <a:p>
            <a:pPr lvl="2"/>
            <a:r>
              <a:rPr lang="en-US" dirty="0" smtClean="0"/>
              <a:t>address </a:t>
            </a:r>
            <a:r>
              <a:rPr lang="en-US" dirty="0" err="1" smtClean="0"/>
              <a:t>varchar</a:t>
            </a:r>
            <a:r>
              <a:rPr lang="en-US" dirty="0" smtClean="0"/>
              <a:t>(255)</a:t>
            </a:r>
          </a:p>
          <a:p>
            <a:pPr lvl="2"/>
            <a:r>
              <a:rPr lang="en-US" dirty="0" smtClean="0"/>
              <a:t>phone </a:t>
            </a:r>
            <a:r>
              <a:rPr lang="en-US" dirty="0" err="1" smtClean="0"/>
              <a:t>varchar</a:t>
            </a:r>
            <a:r>
              <a:rPr lang="en-US" dirty="0" smtClean="0"/>
              <a:t>(20)  </a:t>
            </a:r>
          </a:p>
          <a:p>
            <a:r>
              <a:rPr lang="en-US" dirty="0" smtClean="0"/>
              <a:t>Insert rows</a:t>
            </a:r>
          </a:p>
          <a:p>
            <a:pPr lvl="1"/>
            <a:r>
              <a:rPr lang="en-US" dirty="0" smtClean="0"/>
              <a:t>Name: “Suzie” Address: “123 Street” Phone: “123-456-7890”</a:t>
            </a:r>
          </a:p>
          <a:p>
            <a:pPr lvl="1"/>
            <a:r>
              <a:rPr lang="en-US" dirty="0" err="1" smtClean="0"/>
              <a:t>Name:”Bill</a:t>
            </a:r>
            <a:r>
              <a:rPr lang="en-US" dirty="0" smtClean="0"/>
              <a:t>” Address: “456 Avenue” Phone: “098-865-4321”</a:t>
            </a:r>
          </a:p>
          <a:p>
            <a:r>
              <a:rPr lang="en-US" dirty="0" smtClean="0"/>
              <a:t>List the rows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3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2928-7789-4057-B7E2-8108AB9B2BDC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O.G. Brown</a:t>
            </a:r>
          </a:p>
          <a:p>
            <a:r>
              <a:rPr lang="en-US" smtClean="0"/>
              <a:t>http://dev.ogbrown.com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693-94A9-4A3B-8BDE-82D3FC500A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0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3429000" cy="3763963"/>
          </a:xfrm>
          <a:ln w="28575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Java Associations</a:t>
            </a:r>
          </a:p>
          <a:p>
            <a:r>
              <a:rPr lang="en-US" dirty="0" smtClean="0"/>
              <a:t>Aggregation</a:t>
            </a:r>
          </a:p>
          <a:p>
            <a:r>
              <a:rPr lang="en-US" dirty="0" smtClean="0"/>
              <a:t>Composition</a:t>
            </a:r>
          </a:p>
          <a:p>
            <a:r>
              <a:rPr lang="en-US" dirty="0" smtClean="0"/>
              <a:t>Inclusion</a:t>
            </a:r>
          </a:p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2928-7789-4057-B7E2-8108AB9B2BDC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O.G. Brown</a:t>
            </a:r>
          </a:p>
          <a:p>
            <a:r>
              <a:rPr lang="en-US" smtClean="0"/>
              <a:t>http://dev.ogbrown.com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693-94A9-4A3B-8BDE-82D3FC500A04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24399" y="1752600"/>
            <a:ext cx="4064493" cy="3763963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Database Relationships</a:t>
            </a:r>
          </a:p>
          <a:p>
            <a:r>
              <a:rPr lang="en-US" dirty="0" smtClean="0"/>
              <a:t>Primary Keys</a:t>
            </a:r>
          </a:p>
          <a:p>
            <a:r>
              <a:rPr lang="en-US" dirty="0" smtClean="0"/>
              <a:t>Foreign Keys</a:t>
            </a:r>
          </a:p>
          <a:p>
            <a:r>
              <a:rPr lang="en-US" dirty="0" smtClean="0"/>
              <a:t>Columns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810000" y="3048000"/>
            <a:ext cx="914399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?</a:t>
            </a:r>
            <a:endParaRPr lang="en-US" sz="3600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4038600" y="5638800"/>
            <a:ext cx="1600200" cy="609600"/>
          </a:xfrm>
          <a:prstGeom prst="wedgeRectCallout">
            <a:avLst>
              <a:gd name="adj1" fmla="val -43580"/>
              <a:gd name="adj2" fmla="val -327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Hibernate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2778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2928-7789-4057-B7E2-8108AB9B2BDC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O.G. Brown</a:t>
            </a:r>
          </a:p>
          <a:p>
            <a:r>
              <a:rPr lang="en-US" smtClean="0"/>
              <a:t>http://dev.ogbrown.com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693-94A9-4A3B-8BDE-82D3FC500A04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2286000"/>
            <a:ext cx="2667000" cy="181588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Previously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JDBC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1981200"/>
            <a:ext cx="3352800" cy="2246769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What’s New? Hibernate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Domain Model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219200" y="2133600"/>
            <a:ext cx="1981200" cy="2590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95800" y="4539734"/>
            <a:ext cx="402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objectName.save</a:t>
            </a:r>
            <a:r>
              <a:rPr lang="en-US" dirty="0" smtClean="0"/>
              <a:t>(</a:t>
            </a:r>
            <a:r>
              <a:rPr lang="en-US" dirty="0" err="1" smtClean="0"/>
              <a:t>nameOfObjectToSave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2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2928-7789-4057-B7E2-8108AB9B2BDC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O.G. Brown</a:t>
            </a:r>
          </a:p>
          <a:p>
            <a:r>
              <a:rPr lang="en-US" smtClean="0"/>
              <a:t>http://dev.ogbrown.com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693-94A9-4A3B-8BDE-82D3FC500A04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7944" y="1313433"/>
            <a:ext cx="2590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Any Java Application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732408" y="2974759"/>
            <a:ext cx="25908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DAO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732408" y="3429000"/>
            <a:ext cx="25908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JDBC</a:t>
            </a:r>
            <a:endParaRPr lang="en-US" sz="3200" dirty="0"/>
          </a:p>
        </p:txBody>
      </p:sp>
      <p:sp>
        <p:nvSpPr>
          <p:cNvPr id="10" name="Can 9"/>
          <p:cNvSpPr/>
          <p:nvPr/>
        </p:nvSpPr>
        <p:spPr>
          <a:xfrm>
            <a:off x="812492" y="3962400"/>
            <a:ext cx="2430632" cy="1752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DBMS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3733800" y="1351533"/>
            <a:ext cx="3505200" cy="2249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Domain Model</a:t>
            </a:r>
          </a:p>
          <a:p>
            <a:pPr algn="ctr"/>
            <a:r>
              <a:rPr lang="en-US" sz="2800" i="1" dirty="0" smtClean="0"/>
              <a:t>All collections of related objects</a:t>
            </a:r>
            <a:endParaRPr lang="en-US" sz="28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3733800" y="3733800"/>
            <a:ext cx="487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Persistence – DAO Method using SQL and JDBC</a:t>
            </a:r>
          </a:p>
          <a:p>
            <a:r>
              <a:rPr lang="en-US" dirty="0" smtClean="0"/>
              <a:t>Read – DAO Method using </a:t>
            </a:r>
            <a:r>
              <a:rPr lang="en-US" dirty="0"/>
              <a:t>SQL and</a:t>
            </a:r>
            <a:r>
              <a:rPr lang="en-US" dirty="0" smtClean="0"/>
              <a:t> JDBC</a:t>
            </a:r>
          </a:p>
          <a:p>
            <a:r>
              <a:rPr lang="en-US" dirty="0" smtClean="0"/>
              <a:t>Update – DAO Method </a:t>
            </a:r>
            <a:r>
              <a:rPr lang="en-US" dirty="0"/>
              <a:t>SQL and </a:t>
            </a:r>
            <a:r>
              <a:rPr lang="en-US" dirty="0" smtClean="0"/>
              <a:t>JDBC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You have to write all the code to handle a list of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You have to know all the details of the schema and all properties of the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You convert all the properties into the relational tables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458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2928-7789-4057-B7E2-8108AB9B2BDC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O.G. Brown</a:t>
            </a:r>
          </a:p>
          <a:p>
            <a:r>
              <a:rPr lang="en-US" smtClean="0"/>
              <a:t>http://dev.ogbrown.com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693-94A9-4A3B-8BDE-82D3FC500A04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4008437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05400" y="3657600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principle you don’t have to know the Schema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do have to know all the mappings.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to map the object to the tables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5400" y="1295400"/>
            <a:ext cx="2709740" cy="184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Domain Model</a:t>
            </a:r>
          </a:p>
          <a:p>
            <a:pPr algn="ctr"/>
            <a:r>
              <a:rPr lang="en-US" sz="2800" i="1" dirty="0" smtClean="0"/>
              <a:t>All collections of related objects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94547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 Up a Hibernate Development Environment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/>
              <a:t>Firefox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https://www.mozilla.org/en-US/firefox/new/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JDK 7 and JRE 7 Installation Guide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http://docs.oracle.com/javase/7/docs/webnotes/install/index.html</a:t>
            </a:r>
            <a:endParaRPr lang="en-US" dirty="0"/>
          </a:p>
          <a:p>
            <a:pPr marL="0" indent="0">
              <a:buNone/>
            </a:pP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effectLst/>
              </a:rPr>
              <a:t>Oracle JDK 7 and JRE 7 Certified System Configurations</a:t>
            </a: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http://www.oracle.com/technetwork/java/javase/config-417990.html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MySQL 5.6.22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http://dev.mysql.com/doc/refman/5.6/en/installing.html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Eclipse </a:t>
            </a:r>
            <a:r>
              <a:rPr lang="en-US" b="1" dirty="0"/>
              <a:t>- Indigo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http://www.eclipse.org/indigo/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7"/>
              </a:rPr>
              <a:t>http://wiki.eclipse.org/The_Official_Eclipse_FAQs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Hibernate 3.6.10</a:t>
            </a:r>
          </a:p>
          <a:p>
            <a:pPr marL="0" indent="0">
              <a:buNone/>
            </a:pPr>
            <a:r>
              <a:rPr lang="en-US" dirty="0">
                <a:hlinkClick r:id="rId8"/>
              </a:rPr>
              <a:t>http://sourceforge.net/projects/hibernate/files/hibernate3/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9"/>
              </a:rPr>
              <a:t>http://sourceforge.net/projects/hibernate/files/hibernate3/3.6.10.Final/hibernate-distribution-3.6.10.Final-dist.zip/download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10"/>
              </a:rPr>
              <a:t>http://en.wikipedia.org/wiki/Hibernate_(Java</a:t>
            </a:r>
            <a:r>
              <a:rPr lang="en-US" dirty="0" smtClean="0">
                <a:hlinkClick r:id="rId10"/>
              </a:rPr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11"/>
              </a:rPr>
              <a:t>http://docs.jboss.org/hibernate/core/3.6/javadocs/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624C-DCF8-4F5C-B7C3-005D5D50B3E6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O.G. Brown</a:t>
            </a:r>
          </a:p>
          <a:p>
            <a:r>
              <a:rPr lang="en-US" smtClean="0"/>
              <a:t>http://dev.ogbrown.com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693-94A9-4A3B-8BDE-82D3FC500A0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8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 Up a Hibernate Development Environment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Latest official SLF4J distribution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http://www.slf4j.org/download.html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mysql</a:t>
            </a:r>
            <a:r>
              <a:rPr lang="en-US" b="1" dirty="0" smtClean="0"/>
              <a:t>-connector-java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http://mvnrepository.com/artifact/mysql/mysql-connector-java/5.1.26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Apache Log4j 1.2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http://mvnrepository.com/artifact/log4j/log4j/1.2.16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Optional: Lightweight 100% Java SQL Database Engine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http://mvnrepository.com/artifact/hsqldb/hsqldb/1.8.0.10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Optional: WinZip Utility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http://www.winzip.com/win/en/index.htm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Optional: </a:t>
            </a:r>
            <a:r>
              <a:rPr lang="en-US" b="1" dirty="0" err="1"/>
              <a:t>StuffIt</a:t>
            </a:r>
            <a:r>
              <a:rPr lang="en-US" b="1" dirty="0"/>
              <a:t> Utility</a:t>
            </a:r>
          </a:p>
          <a:p>
            <a:pPr marL="0" indent="0">
              <a:buNone/>
            </a:pP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my.smithmicro.com/stuffit-file-compression-software.html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8BC4-A932-45F3-9FF6-CAB40C193FD5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O.G. Brown</a:t>
            </a:r>
          </a:p>
          <a:p>
            <a:r>
              <a:rPr lang="en-US" smtClean="0"/>
              <a:t>http://dev.ogbrown.com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693-94A9-4A3B-8BDE-82D3FC500A0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7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Collin College Court Yard Campus Room 322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Four (4) Sessions: 90% = 4 Sessions</a:t>
            </a:r>
          </a:p>
          <a:p>
            <a:pPr marL="0" indent="0">
              <a:buNone/>
            </a:pPr>
            <a:r>
              <a:rPr lang="en-US" dirty="0" smtClean="0"/>
              <a:t>Wednesday 	Dec 10, 2014, 6:30PM – 9:30PM</a:t>
            </a:r>
          </a:p>
          <a:p>
            <a:pPr marL="0" indent="0">
              <a:buNone/>
            </a:pPr>
            <a:r>
              <a:rPr lang="en-US" dirty="0" smtClean="0"/>
              <a:t>Friday		Dec 12, 2014, 6:30PM – 9:30PM</a:t>
            </a:r>
          </a:p>
          <a:p>
            <a:pPr marL="0" indent="0">
              <a:buNone/>
            </a:pPr>
            <a:r>
              <a:rPr lang="en-US" dirty="0" smtClean="0"/>
              <a:t>Wednesday	Dec 17, 2014, 6:30PM – 9:30PM</a:t>
            </a:r>
          </a:p>
          <a:p>
            <a:pPr marL="0" indent="0">
              <a:buNone/>
            </a:pPr>
            <a:r>
              <a:rPr lang="en-US" dirty="0" smtClean="0"/>
              <a:t>Friday		Dec 19, 2014, 6:30PM – 9:30PM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3321-495C-40D0-8AEB-729BAC205C02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O.G. Brown</a:t>
            </a:r>
          </a:p>
          <a:p>
            <a:r>
              <a:rPr lang="en-US" smtClean="0"/>
              <a:t>http://dev.ogbrown.com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693-94A9-4A3B-8BDE-82D3FC500A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5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2928-7789-4057-B7E2-8108AB9B2BDC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O.G. Brown</a:t>
            </a:r>
          </a:p>
          <a:p>
            <a:r>
              <a:rPr lang="en-US" smtClean="0"/>
              <a:t>http://dev.ogbrown.com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693-94A9-4A3B-8BDE-82D3FC500A0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Programming II, or equivalent </a:t>
            </a:r>
            <a:r>
              <a:rPr lang="en-US" dirty="0" smtClean="0"/>
              <a:t>experience</a:t>
            </a:r>
          </a:p>
          <a:p>
            <a:r>
              <a:rPr lang="en-US" dirty="0" smtClean="0"/>
              <a:t>knowledge </a:t>
            </a:r>
            <a:r>
              <a:rPr lang="en-US" dirty="0"/>
              <a:t>of </a:t>
            </a:r>
            <a:r>
              <a:rPr lang="en-US" dirty="0" smtClean="0"/>
              <a:t>SQL </a:t>
            </a:r>
          </a:p>
          <a:p>
            <a:pPr lvl="1"/>
            <a:r>
              <a:rPr lang="en-US" dirty="0" smtClean="0"/>
              <a:t>(</a:t>
            </a:r>
            <a:r>
              <a:rPr lang="en-US" b="1" dirty="0" smtClean="0"/>
              <a:t>S</a:t>
            </a:r>
            <a:r>
              <a:rPr lang="en-US" dirty="0" smtClean="0"/>
              <a:t>tructured </a:t>
            </a:r>
            <a:r>
              <a:rPr lang="en-US" b="1" dirty="0" smtClean="0"/>
              <a:t>Q</a:t>
            </a:r>
            <a:r>
              <a:rPr lang="en-US" dirty="0" smtClean="0"/>
              <a:t>uery </a:t>
            </a:r>
            <a:r>
              <a:rPr lang="en-US" b="1" dirty="0" smtClean="0"/>
              <a:t>L</a:t>
            </a:r>
            <a:r>
              <a:rPr lang="en-US" dirty="0" smtClean="0"/>
              <a:t>anguage)</a:t>
            </a:r>
          </a:p>
          <a:p>
            <a:r>
              <a:rPr lang="en-US" dirty="0" smtClean="0"/>
              <a:t>knowledge  of JDBC</a:t>
            </a:r>
          </a:p>
          <a:p>
            <a:pPr lvl="1"/>
            <a:r>
              <a:rPr lang="en-US" dirty="0" smtClean="0"/>
              <a:t>(</a:t>
            </a:r>
            <a:r>
              <a:rPr lang="en-US" b="1" dirty="0" smtClean="0"/>
              <a:t>J</a:t>
            </a:r>
            <a:r>
              <a:rPr lang="en-US" dirty="0" smtClean="0"/>
              <a:t>ava </a:t>
            </a:r>
            <a:r>
              <a:rPr lang="en-US" b="1" dirty="0" err="1" smtClean="0"/>
              <a:t>D</a:t>
            </a:r>
            <a:r>
              <a:rPr lang="en-US" dirty="0" err="1" smtClean="0"/>
              <a:t>ata</a:t>
            </a:r>
            <a:r>
              <a:rPr lang="en-US" b="1" dirty="0" err="1" smtClean="0"/>
              <a:t>B</a:t>
            </a:r>
            <a:r>
              <a:rPr lang="en-US" dirty="0" err="1" smtClean="0"/>
              <a:t>ase</a:t>
            </a:r>
            <a:r>
              <a:rPr lang="en-US" dirty="0" smtClean="0"/>
              <a:t> </a:t>
            </a:r>
            <a:r>
              <a:rPr lang="en-US" b="1" dirty="0" smtClean="0"/>
              <a:t>C</a:t>
            </a:r>
            <a:r>
              <a:rPr lang="en-US" dirty="0" smtClean="0"/>
              <a:t>onnectivity)</a:t>
            </a:r>
          </a:p>
          <a:p>
            <a:r>
              <a:rPr lang="en-US" dirty="0" smtClean="0"/>
              <a:t>knowledge of Eclipse</a:t>
            </a:r>
          </a:p>
          <a:p>
            <a:pPr lvl="1"/>
            <a:r>
              <a:rPr lang="en-US" dirty="0" smtClean="0"/>
              <a:t>an integrated development environment (IDE)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EB3E-006B-4790-83F1-1F566AF94A17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O.G. Brown</a:t>
            </a:r>
          </a:p>
          <a:p>
            <a:r>
              <a:rPr lang="en-US" smtClean="0"/>
              <a:t>http://dev.ogbrown.com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693-94A9-4A3B-8BDE-82D3FC500A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how to implement Object-Relational Mapping (ORM) using Hibernate.</a:t>
            </a:r>
          </a:p>
          <a:p>
            <a:r>
              <a:rPr lang="en-US" dirty="0"/>
              <a:t>Explore the facilities available in Hibernate including retrieval and data persistence.</a:t>
            </a:r>
          </a:p>
          <a:p>
            <a:r>
              <a:rPr lang="en-US" dirty="0"/>
              <a:t>Use Hibernate with other open source tools (such as Eclipse and </a:t>
            </a:r>
            <a:r>
              <a:rPr lang="en-US" dirty="0" err="1"/>
              <a:t>MySql</a:t>
            </a:r>
            <a:r>
              <a:rPr lang="en-US" dirty="0"/>
              <a:t>).</a:t>
            </a:r>
          </a:p>
          <a:p>
            <a:r>
              <a:rPr lang="en-US" dirty="0"/>
              <a:t>Implement a Data Access Object (DAO) layer in Hibernate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58C6-0542-4F9E-9D2E-562C823F82D2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O.G. Brown</a:t>
            </a:r>
          </a:p>
          <a:p>
            <a:r>
              <a:rPr lang="en-US" smtClean="0"/>
              <a:t>http://dev.ogbrown.com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693-94A9-4A3B-8BDE-82D3FC500A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Hibernate Reference Guide </a:t>
            </a:r>
            <a:r>
              <a:rPr lang="en-US" dirty="0" smtClean="0"/>
              <a:t>3.6.10</a:t>
            </a:r>
          </a:p>
          <a:p>
            <a:pPr lvl="1"/>
            <a:r>
              <a:rPr lang="en-US" dirty="0" smtClean="0"/>
              <a:t>Best Reference for Hibernate</a:t>
            </a:r>
          </a:p>
          <a:p>
            <a:pPr lvl="1"/>
            <a:r>
              <a:rPr lang="en-US" dirty="0" smtClean="0"/>
              <a:t>Tutorial should be covered after course…</a:t>
            </a:r>
          </a:p>
          <a:p>
            <a:pPr lvl="2"/>
            <a:r>
              <a:rPr lang="en-US" dirty="0" smtClean="0"/>
              <a:t>XML Configurations vs Annotations (most popular)</a:t>
            </a:r>
          </a:p>
          <a:p>
            <a:r>
              <a:rPr lang="en-US" dirty="0" smtClean="0"/>
              <a:t>In</a:t>
            </a:r>
            <a:r>
              <a:rPr lang="en-US" dirty="0"/>
              <a:t> Class </a:t>
            </a:r>
            <a:r>
              <a:rPr lang="en-US" dirty="0" smtClean="0"/>
              <a:t>Materials</a:t>
            </a:r>
          </a:p>
          <a:p>
            <a:r>
              <a:rPr lang="en-US" dirty="0" smtClean="0"/>
              <a:t>Online </a:t>
            </a:r>
            <a:r>
              <a:rPr lang="en-US" dirty="0"/>
              <a:t>References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2726-5925-44B0-BF30-C8CE8404DDBD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O.G. Brown</a:t>
            </a:r>
          </a:p>
          <a:p>
            <a:r>
              <a:rPr lang="en-US" smtClean="0"/>
              <a:t>http://dev.ogbrown.com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693-94A9-4A3B-8BDE-82D3FC500A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2928-7789-4057-B7E2-8108AB9B2BDC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O.G. Brown</a:t>
            </a:r>
          </a:p>
          <a:p>
            <a:r>
              <a:rPr lang="en-US" smtClean="0"/>
              <a:t>http://dev.ogbrown.com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693-94A9-4A3B-8BDE-82D3FC500A04}" type="slidenum">
              <a:rPr lang="en-US" smtClean="0"/>
              <a:t>6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4495800" y="1366421"/>
            <a:ext cx="2514600" cy="2438400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Where do you work?</a:t>
            </a:r>
            <a:endParaRPr lang="en-US" sz="3200" dirty="0"/>
          </a:p>
        </p:txBody>
      </p:sp>
      <p:sp>
        <p:nvSpPr>
          <p:cNvPr id="8" name="Cloud 7"/>
          <p:cNvSpPr/>
          <p:nvPr/>
        </p:nvSpPr>
        <p:spPr>
          <a:xfrm>
            <a:off x="990600" y="1066800"/>
            <a:ext cx="2514600" cy="2438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Who you are?</a:t>
            </a:r>
          </a:p>
        </p:txBody>
      </p:sp>
      <p:sp>
        <p:nvSpPr>
          <p:cNvPr id="9" name="Cloud 8"/>
          <p:cNvSpPr/>
          <p:nvPr/>
        </p:nvSpPr>
        <p:spPr>
          <a:xfrm>
            <a:off x="1066800" y="3657600"/>
            <a:ext cx="2514600" cy="2438400"/>
          </a:xfrm>
          <a:prstGeom prst="clou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How much Java you use?</a:t>
            </a:r>
            <a:endParaRPr lang="en-US" sz="3200" dirty="0"/>
          </a:p>
        </p:txBody>
      </p:sp>
      <p:sp>
        <p:nvSpPr>
          <p:cNvPr id="10" name="Cloud 9"/>
          <p:cNvSpPr/>
          <p:nvPr/>
        </p:nvSpPr>
        <p:spPr>
          <a:xfrm>
            <a:off x="6011662" y="3804821"/>
            <a:ext cx="2514600" cy="2438400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Other courses you’ve taken?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649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Background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685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Please indicate the technologies you are familiar with and indicate your experience level by circling the appropriate number, e.g. 1 – No knowledge; 5 – Average knowledge; 10 – Expert.  This information will help us shape the class to all attendees. All answers are right answers </a:t>
            </a:r>
            <a:r>
              <a:rPr lang="en-US" sz="2000" dirty="0" smtClean="0">
                <a:sym typeface="Wingdings" panose="05000000000000000000" pitchFamily="2" charset="2"/>
              </a:rPr>
              <a:t> .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219200"/>
            <a:ext cx="8229600" cy="76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Class: </a:t>
            </a:r>
            <a:r>
              <a:rPr lang="en-US" sz="2000" u="sng" dirty="0" smtClean="0"/>
              <a:t>Hibernate</a:t>
            </a:r>
            <a:r>
              <a:rPr lang="en-US" sz="2000" dirty="0" smtClean="0"/>
              <a:t>    Date: </a:t>
            </a:r>
            <a:r>
              <a:rPr lang="en-US" sz="2000" u="sng" dirty="0" smtClean="0"/>
              <a:t>12/10/2014</a:t>
            </a:r>
            <a:r>
              <a:rPr lang="en-US" sz="2000" dirty="0" smtClean="0"/>
              <a:t>   Time: </a:t>
            </a:r>
            <a:r>
              <a:rPr lang="en-US" sz="2000" u="sng" dirty="0" smtClean="0"/>
              <a:t>6:30 PM – 9:30 PM</a:t>
            </a:r>
            <a:endParaRPr lang="en-US" sz="2000" u="sn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052117"/>
              </p:ext>
            </p:extLst>
          </p:nvPr>
        </p:nvGraphicFramePr>
        <p:xfrm>
          <a:off x="533400" y="2514600"/>
          <a:ext cx="8229600" cy="4412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5486400"/>
              </a:tblGrid>
              <a:tr h="4501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Experience </a:t>
                      </a:r>
                      <a:r>
                        <a:rPr lang="en-US" sz="1400" i="1" dirty="0" smtClean="0"/>
                        <a:t>(</a:t>
                      </a:r>
                      <a:r>
                        <a:rPr lang="en-US" sz="1400" i="1" baseline="0" dirty="0" smtClean="0"/>
                        <a:t> 1 – What’s that?…. 10 – Jedi Knight?)</a:t>
                      </a:r>
                      <a:endParaRPr lang="en-US" sz="1400" i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94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Windows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sym typeface="Wingdings" panose="05000000000000000000" pitchFamily="2" charset="2"/>
                        </a:rPr>
                        <a:t>&lt;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2000" b="1" baseline="0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2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Java Programming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sym typeface="Wingdings" panose="05000000000000000000" pitchFamily="2" charset="2"/>
                        </a:rPr>
                        <a:t>&lt;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2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5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Jav</a:t>
                      </a:r>
                      <a:r>
                        <a:rPr lang="en-US" baseline="0" dirty="0" smtClean="0"/>
                        <a:t>a Web Apps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sym typeface="Wingdings" panose="05000000000000000000" pitchFamily="2" charset="2"/>
                        </a:rPr>
                        <a:t>&lt;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2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5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Java Spring Framework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sym typeface="Wingdings" panose="05000000000000000000" pitchFamily="2" charset="2"/>
                        </a:rPr>
                        <a:t>&lt;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2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&gt;</a:t>
                      </a:r>
                      <a:endParaRPr lang="en-US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5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JDBC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sym typeface="Wingdings" panose="05000000000000000000" pitchFamily="2" charset="2"/>
                        </a:rPr>
                        <a:t>&lt;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2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13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MySQL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sym typeface="Wingdings" panose="05000000000000000000" pitchFamily="2" charset="2"/>
                        </a:rPr>
                        <a:t>&lt;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2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Eclipse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sym typeface="Wingdings" panose="05000000000000000000" pitchFamily="2" charset="2"/>
                        </a:rPr>
                        <a:t>&lt;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2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Maven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sym typeface="Wingdings" panose="05000000000000000000" pitchFamily="2" charset="2"/>
                        </a:rPr>
                        <a:t>&lt;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2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Hibernate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sym typeface="Wingdings" panose="05000000000000000000" pitchFamily="2" charset="2"/>
                        </a:rPr>
                        <a:t>&lt;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2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33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Mac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sym typeface="Wingdings" panose="05000000000000000000" pitchFamily="2" charset="2"/>
                        </a:rPr>
                        <a:t>&lt;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2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….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02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Session 1:</a:t>
            </a:r>
            <a:endParaRPr lang="en-US" dirty="0"/>
          </a:p>
          <a:p>
            <a:r>
              <a:rPr lang="en-US" dirty="0"/>
              <a:t>+Review of SQL</a:t>
            </a:r>
          </a:p>
          <a:p>
            <a:r>
              <a:rPr lang="en-US" dirty="0"/>
              <a:t>+Review of JDBC</a:t>
            </a:r>
          </a:p>
          <a:p>
            <a:r>
              <a:rPr lang="en-US" dirty="0"/>
              <a:t>Introduction to ORM and Hibernate</a:t>
            </a:r>
          </a:p>
          <a:p>
            <a:r>
              <a:rPr lang="en-US" dirty="0"/>
              <a:t>Hibernate Architecture</a:t>
            </a:r>
          </a:p>
          <a:p>
            <a:r>
              <a:rPr lang="en-US" dirty="0"/>
              <a:t>Major Hibernate Components</a:t>
            </a:r>
          </a:p>
          <a:p>
            <a:r>
              <a:rPr lang="en-US" dirty="0"/>
              <a:t>Setting Up the Hibernate Environment</a:t>
            </a:r>
          </a:p>
          <a:p>
            <a:r>
              <a:rPr lang="en-US" dirty="0"/>
              <a:t>Hibernate States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4F37-9F1B-42F8-9D50-D6C0B9EFD403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O.G. Brown</a:t>
            </a:r>
          </a:p>
          <a:p>
            <a:r>
              <a:rPr lang="en-US" smtClean="0"/>
              <a:t>http://dev.ogbrown.com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693-94A9-4A3B-8BDE-82D3FC500A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4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Plan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/>
              <a:t>Session 2:</a:t>
            </a:r>
            <a:endParaRPr lang="en-US" dirty="0"/>
          </a:p>
          <a:p>
            <a:r>
              <a:rPr lang="en-US" dirty="0"/>
              <a:t>Introduction to ORM </a:t>
            </a:r>
            <a:r>
              <a:rPr lang="en-US" dirty="0" smtClean="0"/>
              <a:t>Mapping</a:t>
            </a:r>
          </a:p>
          <a:p>
            <a:pPr lvl="1"/>
            <a:r>
              <a:rPr lang="en-US" dirty="0" smtClean="0"/>
              <a:t>Independent Objects</a:t>
            </a:r>
          </a:p>
          <a:p>
            <a:pPr lvl="1"/>
            <a:r>
              <a:rPr lang="en-US" dirty="0" smtClean="0"/>
              <a:t>Embedded Objects</a:t>
            </a:r>
          </a:p>
          <a:p>
            <a:pPr lvl="1"/>
            <a:r>
              <a:rPr lang="en-US" dirty="0" smtClean="0"/>
              <a:t>Relationships between Objects</a:t>
            </a:r>
          </a:p>
          <a:p>
            <a:pPr lvl="1"/>
            <a:r>
              <a:rPr lang="en-US" dirty="0" smtClean="0"/>
              <a:t>Objects that are inherited (various approaches)</a:t>
            </a:r>
            <a:endParaRPr lang="en-US" dirty="0"/>
          </a:p>
          <a:p>
            <a:r>
              <a:rPr lang="en-US" dirty="0"/>
              <a:t>Hibernate Mapping using XML Configuration</a:t>
            </a:r>
          </a:p>
          <a:p>
            <a:r>
              <a:rPr lang="en-US" dirty="0"/>
              <a:t>Hibernate Mapping using </a:t>
            </a:r>
            <a:r>
              <a:rPr lang="en-US" dirty="0" smtClean="0"/>
              <a:t>Annotations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AF23-049F-40DE-A5BC-01925BDF6324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O.G. Brown</a:t>
            </a:r>
          </a:p>
          <a:p>
            <a:r>
              <a:rPr lang="en-US" smtClean="0"/>
              <a:t>http://dev.ogbrown.com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693-94A9-4A3B-8BDE-82D3FC500A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5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1100</Words>
  <Application>Microsoft Office PowerPoint</Application>
  <PresentationFormat>On-screen Show (4:3)</PresentationFormat>
  <Paragraphs>277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XJVA 0400 0 Introduction to Hibernate CRN 73063</vt:lpstr>
      <vt:lpstr>Meeting Times</vt:lpstr>
      <vt:lpstr>Course Prerequisites</vt:lpstr>
      <vt:lpstr>Course Objectives</vt:lpstr>
      <vt:lpstr>Materials</vt:lpstr>
      <vt:lpstr>Introductions</vt:lpstr>
      <vt:lpstr>Class Background Info</vt:lpstr>
      <vt:lpstr>Lesson Plan</vt:lpstr>
      <vt:lpstr>Lesson Plan (continued)</vt:lpstr>
      <vt:lpstr>Lesson Plan (continued)</vt:lpstr>
      <vt:lpstr>Lesson Plan (continued)</vt:lpstr>
      <vt:lpstr>Quick Exercise A</vt:lpstr>
      <vt:lpstr>Exercise B</vt:lpstr>
      <vt:lpstr>Problem Statement</vt:lpstr>
      <vt:lpstr>Persistence</vt:lpstr>
      <vt:lpstr>JDBC Architecture</vt:lpstr>
      <vt:lpstr>Hibernate Architecture</vt:lpstr>
      <vt:lpstr>Setting Up a Hibernate Development Environment (1)</vt:lpstr>
      <vt:lpstr>Setting Up a Hibernate Development Environment (2)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OGB</dc:creator>
  <cp:lastModifiedBy>Collin</cp:lastModifiedBy>
  <cp:revision>36</cp:revision>
  <dcterms:created xsi:type="dcterms:W3CDTF">2014-12-10T17:08:21Z</dcterms:created>
  <dcterms:modified xsi:type="dcterms:W3CDTF">2014-12-11T03:35:48Z</dcterms:modified>
</cp:coreProperties>
</file>