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9" d="100"/>
          <a:sy n="79" d="100"/>
        </p:scale>
        <p:origin x="232" y="1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30F1B-7CA2-9740-B28F-FEC131691FFB}" type="datetimeFigureOut">
              <a:rPr lang="en-US" smtClean="0"/>
              <a:t>7/12/22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49FF8-A4BE-1F4F-AD5C-81630983852A}" type="slidenum">
              <a:rPr lang="en-US" smtClean="0"/>
              <a:t>‹#›</a:t>
            </a:fld>
            <a:endParaRPr lang="en-US"/>
          </a:p>
        </p:txBody>
      </p:sp>
    </p:spTree>
    <p:extLst>
      <p:ext uri="{BB962C8B-B14F-4D97-AF65-F5344CB8AC3E}">
        <p14:creationId xmlns:p14="http://schemas.microsoft.com/office/powerpoint/2010/main" val="1982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David </a:t>
            </a:r>
            <a:r>
              <a:rPr lang="en-US" dirty="0" err="1"/>
              <a:t>Kuehnert</a:t>
            </a:r>
            <a:endParaRPr lang="en-US" dirty="0"/>
          </a:p>
          <a:p>
            <a:endParaRPr lang="en-US" dirty="0"/>
          </a:p>
          <a:p>
            <a:r>
              <a:rPr lang="en-US" dirty="0"/>
              <a:t>and for my final project, I designed a </a:t>
            </a:r>
          </a:p>
          <a:p>
            <a:endParaRPr lang="en-US" dirty="0"/>
          </a:p>
          <a:p>
            <a:r>
              <a:rPr lang="en-US" dirty="0"/>
              <a:t>water level gauge to monitor river levels in remote areas</a:t>
            </a:r>
          </a:p>
        </p:txBody>
      </p:sp>
      <p:sp>
        <p:nvSpPr>
          <p:cNvPr id="4" name="Slide Number Placeholder 3"/>
          <p:cNvSpPr>
            <a:spLocks noGrp="1"/>
          </p:cNvSpPr>
          <p:nvPr>
            <p:ph type="sldNum" sz="quarter" idx="5"/>
          </p:nvPr>
        </p:nvSpPr>
        <p:spPr/>
        <p:txBody>
          <a:bodyPr/>
          <a:lstStyle/>
          <a:p>
            <a:fld id="{19149FF8-A4BE-1F4F-AD5C-81630983852A}" type="slidenum">
              <a:rPr lang="en-US" smtClean="0"/>
              <a:t>1</a:t>
            </a:fld>
            <a:endParaRPr lang="en-US"/>
          </a:p>
        </p:txBody>
      </p:sp>
    </p:spTree>
    <p:extLst>
      <p:ext uri="{BB962C8B-B14F-4D97-AF65-F5344CB8AC3E}">
        <p14:creationId xmlns:p14="http://schemas.microsoft.com/office/powerpoint/2010/main" val="181227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7/12/22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7/12/22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7/12/22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7/12/22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7/12/22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7/12/22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7"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7"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7"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0.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Water Level Gauge</a:t>
            </a:r>
          </a:p>
        </p:txBody>
      </p:sp>
      <p:sp>
        <p:nvSpPr>
          <p:cNvPr id="3" name="Subtitle 2"/>
          <p:cNvSpPr>
            <a:spLocks noGrp="1"/>
          </p:cNvSpPr>
          <p:nvPr>
            <p:ph type="subTitle" idx="1"/>
          </p:nvPr>
        </p:nvSpPr>
        <p:spPr/>
        <p:txBody>
          <a:bodyPr/>
          <a:lstStyle/>
          <a:p>
            <a:r>
              <a:rPr lang="en-US" dirty="0"/>
              <a:t>David Kuehnert</a:t>
            </a:r>
            <a:br>
              <a:rPr lang="en-US" dirty="0"/>
            </a:br>
            <a:r>
              <a:rPr lang="en-US" dirty="0"/>
              <a:t>EEET 221 Final </a:t>
            </a:r>
          </a:p>
        </p:txBody>
      </p:sp>
    </p:spTree>
    <p:extLst>
      <p:ext uri="{BB962C8B-B14F-4D97-AF65-F5344CB8AC3E}">
        <p14:creationId xmlns:p14="http://schemas.microsoft.com/office/powerpoint/2010/main" val="801324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Archimedes’ Principle</a:t>
            </a:r>
          </a:p>
        </p:txBody>
      </p:sp>
      <p:sp>
        <p:nvSpPr>
          <p:cNvPr id="3" name="Content Placeholder 2"/>
          <p:cNvSpPr>
            <a:spLocks noGrp="1"/>
          </p:cNvSpPr>
          <p:nvPr>
            <p:ph idx="1"/>
          </p:nvPr>
        </p:nvSpPr>
        <p:spPr>
          <a:xfrm>
            <a:off x="3869268" y="864107"/>
            <a:ext cx="7315200" cy="5188349"/>
          </a:xfrm>
        </p:spPr>
        <p:txBody>
          <a:bodyPr>
            <a:normAutofit lnSpcReduction="10000"/>
          </a:bodyPr>
          <a:lstStyle/>
          <a:p>
            <a:r>
              <a:rPr lang="en-US" dirty="0"/>
              <a:t>States that the buoyant force on an object is equal to the weight of the fluid is displaces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if a system was created to measure the buoyant force of a float in the river? This measurement could then be directly translated into the river height</a:t>
            </a:r>
          </a:p>
        </p:txBody>
      </p:sp>
      <p:pic>
        <p:nvPicPr>
          <p:cNvPr id="4" name="Picture 3"/>
          <p:cNvPicPr>
            <a:picLocks noChangeAspect="1"/>
          </p:cNvPicPr>
          <p:nvPr/>
        </p:nvPicPr>
        <p:blipFill>
          <a:blip r:embed="rId2"/>
          <a:stretch>
            <a:fillRect/>
          </a:stretch>
        </p:blipFill>
        <p:spPr>
          <a:xfrm>
            <a:off x="5705930" y="1441698"/>
            <a:ext cx="3641875" cy="3547418"/>
          </a:xfrm>
          <a:prstGeom prst="rect">
            <a:avLst/>
          </a:prstGeom>
        </p:spPr>
      </p:pic>
    </p:spTree>
    <p:extLst>
      <p:ext uri="{BB962C8B-B14F-4D97-AF65-F5344CB8AC3E}">
        <p14:creationId xmlns:p14="http://schemas.microsoft.com/office/powerpoint/2010/main" val="59979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br>
              <a:rPr lang="en-US" dirty="0"/>
            </a:br>
            <a:r>
              <a:rPr lang="en-US" sz="2000" dirty="0"/>
              <a:t>Archimedes’</a:t>
            </a:r>
            <a:endParaRPr lang="en-US" dirty="0"/>
          </a:p>
        </p:txBody>
      </p:sp>
      <p:sp>
        <p:nvSpPr>
          <p:cNvPr id="3" name="Content Placeholder 2"/>
          <p:cNvSpPr>
            <a:spLocks noGrp="1"/>
          </p:cNvSpPr>
          <p:nvPr>
            <p:ph idx="1"/>
          </p:nvPr>
        </p:nvSpPr>
        <p:spPr/>
        <p:txBody>
          <a:bodyPr/>
          <a:lstStyle/>
          <a:p>
            <a:r>
              <a:rPr lang="en-US" dirty="0"/>
              <a:t>If a float is made so it is the length from the bottom of the river (almost touching but not quite) all the way up to a fix point on dry land. Then the top float can be attached to a load cell</a:t>
            </a:r>
          </a:p>
          <a:p>
            <a:r>
              <a:rPr lang="en-US" dirty="0"/>
              <a:t>As the water level increases, based on Archimedes principle, the buoyancy of the float will increase, as it is not allowed to move any substantial amount in the x direction, and the float is now displacing more water</a:t>
            </a:r>
          </a:p>
          <a:p>
            <a:r>
              <a:rPr lang="en-US" dirty="0"/>
              <a:t>The load cell at the top is fixed, as to read the sum of the forces on the y axis</a:t>
            </a:r>
          </a:p>
        </p:txBody>
      </p:sp>
    </p:spTree>
    <p:extLst>
      <p:ext uri="{BB962C8B-B14F-4D97-AF65-F5344CB8AC3E}">
        <p14:creationId xmlns:p14="http://schemas.microsoft.com/office/powerpoint/2010/main" val="145366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br>
              <a:rPr lang="en-US" dirty="0"/>
            </a:br>
            <a:r>
              <a:rPr lang="en-US" sz="2000" dirty="0"/>
              <a:t>Overview</a:t>
            </a:r>
            <a:br>
              <a:rPr lang="en-US" sz="2000" dirty="0"/>
            </a:br>
            <a:endParaRPr lang="en-US" dirty="0"/>
          </a:p>
        </p:txBody>
      </p:sp>
      <p:pic>
        <p:nvPicPr>
          <p:cNvPr id="4" name="Content Placeholder 3"/>
          <p:cNvPicPr>
            <a:picLocks noGrp="1" noChangeAspect="1"/>
          </p:cNvPicPr>
          <p:nvPr>
            <p:ph idx="1"/>
          </p:nvPr>
        </p:nvPicPr>
        <p:blipFill>
          <a:blip r:embed="rId2"/>
          <a:stretch>
            <a:fillRect/>
          </a:stretch>
        </p:blipFill>
        <p:spPr>
          <a:xfrm>
            <a:off x="3673819" y="634482"/>
            <a:ext cx="7980116" cy="577870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76853" y="3638938"/>
                <a:ext cx="2826183" cy="2944845"/>
              </a:xfrm>
              <a:prstGeom prst="rect">
                <a:avLst/>
              </a:prstGeom>
              <a:noFill/>
            </p:spPr>
            <p:txBody>
              <a:bodyPr wrap="square" rtlCol="0">
                <a:spAutoFit/>
              </a:bodyPr>
              <a:lstStyle/>
              <a:p>
                <a:r>
                  <a:rPr lang="en-US" sz="1400" u="sng" dirty="0">
                    <a:solidFill>
                      <a:schemeClr val="bg1"/>
                    </a:solidFill>
                  </a:rPr>
                  <a:t>Variables</a:t>
                </a:r>
                <a:r>
                  <a:rPr lang="en-US" sz="1400" dirty="0">
                    <a:solidFill>
                      <a:schemeClr val="bg1"/>
                    </a:solidFill>
                  </a:rPr>
                  <a:t>:</a:t>
                </a:r>
              </a:p>
              <a:p>
                <a:pPr marL="285750" indent="-285750">
                  <a:buFont typeface="Arial" panose="020B0604020202020204" pitchFamily="34" charset="0"/>
                  <a:buChar char="•"/>
                </a:pP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h</m:t>
                        </m:r>
                      </m:e>
                      <m:sub>
                        <m:r>
                          <a:rPr lang="en-US" sz="1400" b="0" i="1" smtClean="0">
                            <a:solidFill>
                              <a:schemeClr val="bg1"/>
                            </a:solidFill>
                            <a:latin typeface="Cambria Math" panose="02040503050406030204" pitchFamily="18" charset="0"/>
                          </a:rPr>
                          <m:t>𝑓</m:t>
                        </m:r>
                      </m:sub>
                    </m:sSub>
                  </m:oMath>
                </a14:m>
                <a:r>
                  <a:rPr lang="en-US" sz="1400" dirty="0">
                    <a:solidFill>
                      <a:schemeClr val="bg1"/>
                    </a:solidFill>
                  </a:rPr>
                  <a:t> = height of float</a:t>
                </a:r>
              </a:p>
              <a:p>
                <a:pPr marL="285750" indent="-285750">
                  <a:buFont typeface="Arial" panose="020B0604020202020204" pitchFamily="34" charset="0"/>
                  <a:buChar char="•"/>
                </a:pP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h</m:t>
                        </m:r>
                      </m:e>
                      <m:sub>
                        <m:r>
                          <a:rPr lang="en-US" sz="1400" i="1" smtClean="0">
                            <a:solidFill>
                              <a:schemeClr val="bg1"/>
                            </a:solidFill>
                            <a:latin typeface="Cambria Math" panose="02040503050406030204" pitchFamily="18" charset="0"/>
                            <a:ea typeface="Cambria Math" panose="02040503050406030204" pitchFamily="18" charset="0"/>
                          </a:rPr>
                          <m:t>∆</m:t>
                        </m:r>
                      </m:sub>
                    </m:sSub>
                  </m:oMath>
                </a14:m>
                <a:r>
                  <a:rPr lang="en-US" sz="1400" dirty="0">
                    <a:solidFill>
                      <a:schemeClr val="bg1"/>
                    </a:solidFill>
                  </a:rPr>
                  <a:t> = length of float submerged</a:t>
                </a:r>
              </a:p>
              <a:p>
                <a:pPr marL="285750" indent="-285750">
                  <a:buFont typeface="Arial" panose="020B0604020202020204" pitchFamily="34" charset="0"/>
                  <a:buChar char="•"/>
                </a:pP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h</m:t>
                        </m:r>
                      </m:e>
                      <m:sub>
                        <m:r>
                          <a:rPr lang="en-US" sz="1400" b="0" i="1" smtClean="0">
                            <a:solidFill>
                              <a:schemeClr val="bg1"/>
                            </a:solidFill>
                            <a:latin typeface="Cambria Math" panose="02040503050406030204" pitchFamily="18" charset="0"/>
                          </a:rPr>
                          <m:t>𝑏</m:t>
                        </m:r>
                      </m:sub>
                    </m:sSub>
                  </m:oMath>
                </a14:m>
                <a:r>
                  <a:rPr lang="en-US" sz="1400" dirty="0">
                    <a:solidFill>
                      <a:schemeClr val="bg1"/>
                    </a:solidFill>
                  </a:rPr>
                  <a:t> = distance from bottom of 	     float to the river floor</a:t>
                </a:r>
              </a:p>
              <a:p>
                <a:pPr marL="285750" indent="-285750">
                  <a:buFont typeface="Arial" panose="020B0604020202020204" pitchFamily="34" charset="0"/>
                  <a:buChar char="•"/>
                </a:pP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h</m:t>
                        </m:r>
                      </m:e>
                      <m:sub>
                        <m:r>
                          <a:rPr lang="en-US" sz="1400" i="1">
                            <a:solidFill>
                              <a:schemeClr val="bg1"/>
                            </a:solidFill>
                            <a:latin typeface="Cambria Math" panose="02040503050406030204" pitchFamily="18" charset="0"/>
                          </a:rPr>
                          <m:t>𝑓</m:t>
                        </m:r>
                      </m:sub>
                    </m:sSub>
                  </m:oMath>
                </a14:m>
                <a:r>
                  <a:rPr lang="en-US" sz="1400" dirty="0">
                    <a:solidFill>
                      <a:schemeClr val="bg1"/>
                    </a:solidFill>
                  </a:rPr>
                  <a:t> = height of float</a:t>
                </a:r>
              </a:p>
              <a:p>
                <a:pPr marL="285750" indent="-285750">
                  <a:buFont typeface="Arial" panose="020B0604020202020204" pitchFamily="34" charset="0"/>
                  <a:buChar char="•"/>
                </a:pP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h</m:t>
                        </m:r>
                      </m:e>
                      <m:sub>
                        <m:r>
                          <a:rPr lang="en-US" sz="1400" b="0" i="1" smtClean="0">
                            <a:solidFill>
                              <a:schemeClr val="bg1"/>
                            </a:solidFill>
                            <a:latin typeface="Cambria Math" panose="02040503050406030204" pitchFamily="18" charset="0"/>
                          </a:rPr>
                          <m:t>𝑚𝑎𝑥</m:t>
                        </m:r>
                      </m:sub>
                    </m:sSub>
                  </m:oMath>
                </a14:m>
                <a:r>
                  <a:rPr lang="en-US" sz="1400" dirty="0">
                    <a:solidFill>
                      <a:schemeClr val="bg1"/>
                    </a:solidFill>
                  </a:rPr>
                  <a:t> = highest level the water 	           can reach</a:t>
                </a:r>
              </a:p>
              <a:p>
                <a:pPr marL="285750" indent="-285750">
                  <a:buFont typeface="Arial" panose="020B0604020202020204" pitchFamily="34" charset="0"/>
                  <a:buChar char="•"/>
                </a:pPr>
                <a14:m>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h</m:t>
                        </m:r>
                      </m:e>
                      <m:sub>
                        <m:r>
                          <a:rPr lang="en-US" sz="1400" i="1">
                            <a:solidFill>
                              <a:schemeClr val="bg1"/>
                            </a:solidFill>
                            <a:latin typeface="Cambria Math" panose="02040503050406030204" pitchFamily="18" charset="0"/>
                          </a:rPr>
                          <m:t>𝑓</m:t>
                        </m:r>
                      </m:sub>
                    </m:sSub>
                  </m:oMath>
                </a14:m>
                <a:r>
                  <a:rPr lang="en-US" sz="1400" dirty="0">
                    <a:solidFill>
                      <a:schemeClr val="bg1"/>
                    </a:solidFill>
                  </a:rPr>
                  <a:t> = lowest level the water can 	     reach</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76853" y="3638938"/>
                <a:ext cx="2826183" cy="2944845"/>
              </a:xfrm>
              <a:prstGeom prst="rect">
                <a:avLst/>
              </a:prstGeom>
              <a:blipFill>
                <a:blip r:embed="rId5"/>
                <a:stretch>
                  <a:fillRect l="-647" t="-414"/>
                </a:stretch>
              </a:blipFill>
            </p:spPr>
            <p:txBody>
              <a:bodyPr/>
              <a:lstStyle/>
              <a:p>
                <a:r>
                  <a:rPr lang="en-US">
                    <a:noFill/>
                  </a:rPr>
                  <a:t> </a:t>
                </a:r>
              </a:p>
            </p:txBody>
          </p:sp>
        </mc:Fallback>
      </mc:AlternateContent>
      <p:sp>
        <p:nvSpPr>
          <p:cNvPr id="6" name="TextBox 5"/>
          <p:cNvSpPr txBox="1"/>
          <p:nvPr/>
        </p:nvSpPr>
        <p:spPr>
          <a:xfrm>
            <a:off x="6139543" y="6400227"/>
            <a:ext cx="5346440" cy="338554"/>
          </a:xfrm>
          <a:prstGeom prst="rect">
            <a:avLst/>
          </a:prstGeom>
          <a:noFill/>
        </p:spPr>
        <p:txBody>
          <a:bodyPr wrap="square" rtlCol="0">
            <a:spAutoFit/>
          </a:bodyPr>
          <a:lstStyle/>
          <a:p>
            <a:r>
              <a:rPr lang="en-US" sz="800" dirty="0"/>
              <a:t>This amazing diagram was done by my little sister Tamsyn Kuehnert, who is currently attending school for the arts. Check out her work on </a:t>
            </a:r>
            <a:r>
              <a:rPr lang="en-US" sz="800" dirty="0" err="1"/>
              <a:t>insta</a:t>
            </a:r>
            <a:r>
              <a:rPr lang="en-US" sz="800" dirty="0"/>
              <a:t>  (@</a:t>
            </a:r>
            <a:r>
              <a:rPr lang="en-US" sz="800" dirty="0" err="1"/>
              <a:t>artbytamsyn</a:t>
            </a:r>
            <a:r>
              <a:rPr lang="en-US" sz="800" dirty="0"/>
              <a:t>)  or her website  ( Tamsyn-Kuehnert.squarespace.com)</a:t>
            </a:r>
          </a:p>
        </p:txBody>
      </p:sp>
    </p:spTree>
    <p:extLst>
      <p:ext uri="{BB962C8B-B14F-4D97-AF65-F5344CB8AC3E}">
        <p14:creationId xmlns:p14="http://schemas.microsoft.com/office/powerpoint/2010/main" val="382273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br>
              <a:rPr lang="en-US" dirty="0"/>
            </a:br>
            <a:r>
              <a:rPr lang="en-US" sz="2000" dirty="0"/>
              <a:t>Calculations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the buoyancy formula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endParaRPr lang="en-US" dirty="0"/>
              </a:p>
              <a:p>
                <a:pPr lvl="1"/>
                <a:r>
                  <a:rPr lang="en-US" dirty="0"/>
                  <a:t>We can rearrange this so we get</a:t>
                </a:r>
              </a:p>
              <a:p>
                <a:pPr marL="50292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𝐹</m:t>
                            </m:r>
                          </m:e>
                          <m:sub>
                            <m:r>
                              <a:rPr lang="en-US" i="1">
                                <a:latin typeface="Cambria Math" panose="02040503050406030204" pitchFamily="18" charset="0"/>
                                <a:ea typeface="Cambria Math" panose="02040503050406030204" pitchFamily="18" charset="0"/>
                              </a:rPr>
                              <m:t>𝐵</m:t>
                            </m:r>
                          </m:sub>
                        </m:sSub>
                      </m:num>
                      <m:den>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den>
                    </m:f>
                  </m:oMath>
                </a14:m>
                <a:endParaRPr lang="en-US" dirty="0"/>
              </a:p>
              <a:p>
                <a:pPr lvl="2"/>
                <a:r>
                  <a:rPr lang="en-US" dirty="0"/>
                  <a:t>Where</a:t>
                </a:r>
              </a:p>
              <a:p>
                <a:pPr lvl="3"/>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n-US" dirty="0"/>
                  <a:t> =&gt; is the density of our float</a:t>
                </a:r>
              </a:p>
              <a:p>
                <a:pPr lvl="3"/>
                <a:r>
                  <a:rPr lang="en-US" dirty="0"/>
                  <a:t>g =&gt; is the acceleration do to gravity </a:t>
                </a:r>
              </a:p>
              <a:p>
                <a:pPr lvl="3"/>
                <a:r>
                  <a:rPr lang="en-US" dirty="0"/>
                  <a:t>A =&gt; is the surface area of our float</a:t>
                </a:r>
              </a:p>
              <a:p>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𝐵</m:t>
                        </m:r>
                      </m:sub>
                    </m:sSub>
                  </m:oMath>
                </a14:m>
                <a:r>
                  <a:rPr lang="en-US" dirty="0"/>
                  <a:t> will only be applying a force in the positive y direction, as the float is only and ever will be partially submerged by design</a:t>
                </a:r>
              </a:p>
              <a:p>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𝑟</m:t>
                        </m:r>
                      </m:sub>
                    </m:sSub>
                  </m:oMath>
                </a14:m>
                <a:r>
                  <a:rPr lang="en-US" dirty="0"/>
                  <a:t> be the height of the river</a:t>
                </a:r>
              </a:p>
              <a:p>
                <a:pPr lvl="1"/>
                <a:r>
                  <a:rPr lang="en-US" dirty="0"/>
                  <a:t>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𝑏</m:t>
                        </m:r>
                      </m:sub>
                    </m:sSub>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m:t>
                        </m:r>
                      </m:sub>
                    </m:sSub>
                  </m:oMath>
                </a14:m>
                <a:r>
                  <a:rPr lang="en-US" dirty="0"/>
                  <a:t> is the length the float is submerged)</a:t>
                </a:r>
              </a:p>
              <a:p>
                <a:pPr lvl="1"/>
                <a:r>
                  <a:rPr lang="en-US" dirty="0"/>
                  <a:t>We can ignore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𝑏</m:t>
                        </m:r>
                      </m:sub>
                    </m:sSub>
                  </m:oMath>
                </a14:m>
                <a:r>
                  <a:rPr lang="en-US" dirty="0"/>
                  <a:t> though for this system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m:t>
                        </m:r>
                      </m:sub>
                    </m:sSub>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𝑏</m:t>
                        </m:r>
                      </m:sub>
                    </m:sSub>
                  </m:oMath>
                </a14:m>
                <a:r>
                  <a:rPr lang="en-US" dirty="0"/>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𝑟</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m:t>
                        </m:r>
                      </m:sub>
                    </m:sSub>
                  </m:oMath>
                </a14:m>
                <a:endParaRPr lang="en-US" dirty="0"/>
              </a:p>
              <a:p>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Therefore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𝐵</m:t>
                        </m:r>
                      </m:sub>
                    </m:sSub>
                  </m:oMath>
                </a14:m>
                <a:r>
                  <a:rPr lang="en-US" dirty="0"/>
                  <a:t> is the only missing variable needed to determine height, and can be obtained through the measurement of the ∑ of forces on the y axis</a:t>
                </a:r>
              </a:p>
              <a:p>
                <a:pPr marL="96012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667" t="-2619" r="-333"/>
                </a:stretch>
              </a:blipFill>
            </p:spPr>
            <p:txBody>
              <a:bodyPr/>
              <a:lstStyle/>
              <a:p>
                <a:r>
                  <a:rPr lang="en-US">
                    <a:noFill/>
                  </a:rPr>
                  <a:t> </a:t>
                </a:r>
              </a:p>
            </p:txBody>
          </p:sp>
        </mc:Fallback>
      </mc:AlternateContent>
    </p:spTree>
    <p:extLst>
      <p:ext uri="{BB962C8B-B14F-4D97-AF65-F5344CB8AC3E}">
        <p14:creationId xmlns:p14="http://schemas.microsoft.com/office/powerpoint/2010/main" val="4268148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br>
              <a:rPr lang="en-US" dirty="0"/>
            </a:br>
            <a:r>
              <a:rPr lang="en-US" sz="2000" dirty="0"/>
              <a:t>Calculations </a:t>
            </a:r>
            <a:endParaRPr lang="en-US" dirty="0"/>
          </a:p>
        </p:txBody>
      </p:sp>
      <p:sp>
        <p:nvSpPr>
          <p:cNvPr id="3" name="Content Placeholder 2"/>
          <p:cNvSpPr>
            <a:spLocks noGrp="1"/>
          </p:cNvSpPr>
          <p:nvPr>
            <p:ph idx="1"/>
          </p:nvPr>
        </p:nvSpPr>
        <p:spPr/>
        <p:txBody>
          <a:bodyPr/>
          <a:lstStyle/>
          <a:p>
            <a:r>
              <a:rPr lang="en-US" sz="1800" dirty="0"/>
              <a:t>The float is a 2.5” PVC pipe, that is capped flat on both ends with PVC, and epoxy sealing it completely </a:t>
            </a:r>
          </a:p>
          <a:p>
            <a:r>
              <a:rPr lang="en-US" sz="1800" dirty="0"/>
              <a:t>The sheath is a 3” PVC pipe that will remain uncapped, as to allow the float to move freely. The sheath will remain fixed to the shore in a way that limits the floats movement to only the y axis</a:t>
            </a:r>
          </a:p>
          <a:p>
            <a:endParaRPr lang="en-US" dirty="0"/>
          </a:p>
          <a:p>
            <a:r>
              <a:rPr lang="en-US" dirty="0"/>
              <a:t>In order to determine the next step, we will need to calculate the area, solid volume, and weight of our float </a:t>
            </a:r>
          </a:p>
        </p:txBody>
      </p:sp>
    </p:spTree>
    <p:extLst>
      <p:ext uri="{BB962C8B-B14F-4D97-AF65-F5344CB8AC3E}">
        <p14:creationId xmlns:p14="http://schemas.microsoft.com/office/powerpoint/2010/main" val="399486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br>
              <a:rPr lang="en-US" dirty="0"/>
            </a:br>
            <a:r>
              <a:rPr lang="en-US" sz="2000" dirty="0"/>
              <a:t>Float Calculations</a:t>
            </a:r>
            <a:endParaRPr lang="en-US" dirty="0"/>
          </a:p>
        </p:txBody>
      </p:sp>
      <p:sp>
        <p:nvSpPr>
          <p:cNvPr id="3" name="Content Placeholder 2"/>
          <p:cNvSpPr>
            <a:spLocks noGrp="1"/>
          </p:cNvSpPr>
          <p:nvPr>
            <p:ph idx="1"/>
          </p:nvPr>
        </p:nvSpPr>
        <p:spPr>
          <a:xfrm>
            <a:off x="3869268" y="699554"/>
            <a:ext cx="7315200" cy="1571182"/>
          </a:xfrm>
        </p:spPr>
        <p:txBody>
          <a:bodyPr/>
          <a:lstStyle/>
          <a:p>
            <a:r>
              <a:rPr lang="en-US" sz="1800" dirty="0"/>
              <a:t>The float is restricted to motion in the y axis which eases the calculations. The surface area for the formula A, is now the area of a circle</a:t>
            </a:r>
          </a:p>
          <a:p>
            <a:r>
              <a:rPr lang="en-US" sz="1800" dirty="0"/>
              <a:t>We will calculate the outer area as well as the inner area using average dimensions pulled from the internet </a:t>
            </a:r>
          </a:p>
          <a:p>
            <a:endParaRPr lang="en-US" dirty="0"/>
          </a:p>
        </p:txBody>
      </p:sp>
      <mc:AlternateContent xmlns:mc="http://schemas.openxmlformats.org/markup-compatibility/2006" xmlns:a14="http://schemas.microsoft.com/office/drawing/2010/main">
        <mc:Choice Requires="a14">
          <p:sp>
            <p:nvSpPr>
              <p:cNvPr id="4" name="Content Placeholder 3"/>
              <p:cNvSpPr txBox="1">
                <a:spLocks/>
              </p:cNvSpPr>
              <p:nvPr/>
            </p:nvSpPr>
            <p:spPr>
              <a:xfrm>
                <a:off x="3894323" y="1840395"/>
                <a:ext cx="3526969" cy="1810139"/>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None/>
                </a:pPr>
                <a:r>
                  <a:rPr lang="en-US" sz="1400" dirty="0"/>
                  <a:t> </a:t>
                </a:r>
                <a:r>
                  <a:rPr lang="en-US" sz="1400" u="sng" dirty="0"/>
                  <a:t>Outer</a:t>
                </a:r>
              </a:p>
              <a:p>
                <a:pPr marL="0" indent="0" algn="ctr">
                  <a:buNone/>
                </a:pPr>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𝑜</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𝜋</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𝑟</m:t>
                          </m:r>
                        </m:e>
                        <m:sup>
                          <m:r>
                            <a:rPr lang="en-US" sz="1400" b="0" i="1" smtClean="0">
                              <a:latin typeface="Cambria Math" panose="02040503050406030204" pitchFamily="18" charset="0"/>
                              <a:ea typeface="Cambria Math" panose="02040503050406030204" pitchFamily="18" charset="0"/>
                            </a:rPr>
                            <m:t>2</m:t>
                          </m:r>
                        </m:sup>
                      </m:sSup>
                    </m:oMath>
                  </m:oMathPara>
                </a14:m>
                <a:endParaRPr lang="en-US" sz="14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𝑜</m:t>
                          </m:r>
                        </m:sub>
                      </m:sSub>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𝜋</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7.3025</m:t>
                              </m:r>
                              <m:r>
                                <a:rPr lang="en-US" sz="1400" b="0" i="1" smtClean="0">
                                  <a:latin typeface="Cambria Math" panose="02040503050406030204" pitchFamily="18" charset="0"/>
                                  <a:ea typeface="Cambria Math" panose="02040503050406030204" pitchFamily="18" charset="0"/>
                                </a:rPr>
                                <m:t>𝑐𝑚</m:t>
                              </m:r>
                            </m:num>
                            <m:den>
                              <m:r>
                                <a:rPr lang="en-US" sz="1400" b="0" i="1" smtClean="0">
                                  <a:latin typeface="Cambria Math" panose="02040503050406030204" pitchFamily="18" charset="0"/>
                                  <a:ea typeface="Cambria Math" panose="02040503050406030204" pitchFamily="18" charset="0"/>
                                </a:rPr>
                                <m:t>2</m:t>
                              </m:r>
                            </m:den>
                          </m:f>
                          <m:r>
                            <a:rPr lang="en-US" sz="1400" b="0" i="1" smtClean="0">
                              <a:latin typeface="Cambria Math" panose="02040503050406030204" pitchFamily="18" charset="0"/>
                              <a:ea typeface="Cambria Math" panose="02040503050406030204" pitchFamily="18" charset="0"/>
                            </a:rPr>
                            <m:t>)</m:t>
                          </m:r>
                        </m:e>
                        <m:sup>
                          <m:r>
                            <a:rPr lang="en-US" sz="1400" i="1">
                              <a:latin typeface="Cambria Math" panose="02040503050406030204" pitchFamily="18" charset="0"/>
                              <a:ea typeface="Cambria Math" panose="02040503050406030204" pitchFamily="18" charset="0"/>
                            </a:rPr>
                            <m:t>2</m:t>
                          </m:r>
                        </m:sup>
                      </m:sSup>
                    </m:oMath>
                  </m:oMathPara>
                </a14:m>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𝑜</m:t>
                          </m:r>
                        </m:sub>
                      </m:sSub>
                      <m:r>
                        <a:rPr lang="en-US" sz="1400" i="1">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41.8825</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𝑐𝑚</m:t>
                          </m:r>
                        </m:e>
                        <m:sup>
                          <m:r>
                            <a:rPr lang="en-US" sz="1400" b="0" i="1" smtClean="0">
                              <a:latin typeface="Cambria Math" panose="02040503050406030204" pitchFamily="18" charset="0"/>
                              <a:ea typeface="Cambria Math" panose="02040503050406030204" pitchFamily="18" charset="0"/>
                            </a:rPr>
                            <m:t>2</m:t>
                          </m:r>
                        </m:sup>
                      </m:sSup>
                    </m:oMath>
                  </m:oMathPara>
                </a14:m>
                <a:endParaRPr lang="en-US" sz="1400" b="0" dirty="0">
                  <a:ea typeface="Cambria Math" panose="02040503050406030204" pitchFamily="18" charset="0"/>
                </a:endParaRPr>
              </a:p>
              <a:p>
                <a:pPr marL="0" indent="0">
                  <a:buNone/>
                </a:pPr>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𝑜</m:t>
                        </m:r>
                      </m:sub>
                    </m:sSub>
                    <m:r>
                      <a:rPr lang="en-US" sz="1400" i="1">
                        <a:latin typeface="Cambria Math" panose="02040503050406030204" pitchFamily="18" charset="0"/>
                      </a:rPr>
                      <m:t>=</m:t>
                    </m:r>
                    <m:r>
                      <a:rPr lang="en-US" sz="1400" b="0" i="1" smtClean="0">
                        <a:latin typeface="Cambria Math" panose="02040503050406030204" pitchFamily="18" charset="0"/>
                      </a:rPr>
                      <m:t>.00</m:t>
                    </m:r>
                    <m:r>
                      <a:rPr lang="en-US" sz="1400" i="1">
                        <a:latin typeface="Cambria Math" panose="02040503050406030204" pitchFamily="18" charset="0"/>
                        <a:ea typeface="Cambria Math" panose="02040503050406030204" pitchFamily="18" charset="0"/>
                      </a:rPr>
                      <m:t>418825</m:t>
                    </m:r>
                    <m:sSup>
                      <m:sSupPr>
                        <m:ctrlPr>
                          <a:rPr lang="en-US" sz="1400" i="1">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𝑚</m:t>
                        </m:r>
                      </m:e>
                      <m:sup>
                        <m:r>
                          <a:rPr lang="en-US" sz="1400" i="1">
                            <a:latin typeface="Cambria Math" panose="02040503050406030204" pitchFamily="18" charset="0"/>
                            <a:ea typeface="Cambria Math" panose="02040503050406030204" pitchFamily="18" charset="0"/>
                          </a:rPr>
                          <m:t>2</m:t>
                        </m:r>
                      </m:sup>
                    </m:sSup>
                  </m:oMath>
                </a14:m>
                <a:endParaRPr lang="en-US" sz="1400" dirty="0"/>
              </a:p>
              <a:p>
                <a:pPr marL="0" indent="0">
                  <a:buNone/>
                </a:pPr>
                <a:endParaRPr lang="en-US" sz="1400" dirty="0"/>
              </a:p>
              <a:p>
                <a:pPr marL="0" indent="0">
                  <a:buNone/>
                </a:pPr>
                <a:endParaRPr lang="en-US" sz="1400" dirty="0"/>
              </a:p>
            </p:txBody>
          </p:sp>
        </mc:Choice>
        <mc:Fallback xmlns="">
          <p:sp>
            <p:nvSpPr>
              <p:cNvPr id="4" name="Content Placeholder 3"/>
              <p:cNvSpPr txBox="1">
                <a:spLocks noRot="1" noChangeAspect="1" noMove="1" noResize="1" noEditPoints="1" noAdjustHandles="1" noChangeArrowheads="1" noChangeShapeType="1" noTextEdit="1"/>
              </p:cNvSpPr>
              <p:nvPr/>
            </p:nvSpPr>
            <p:spPr>
              <a:xfrm>
                <a:off x="3894323" y="1840395"/>
                <a:ext cx="3526969" cy="1810139"/>
              </a:xfrm>
              <a:prstGeom prst="rect">
                <a:avLst/>
              </a:prstGeom>
              <a:blipFill>
                <a:blip r:embed="rId4"/>
                <a:stretch>
                  <a:fillRect t="-1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3"/>
              <p:cNvSpPr txBox="1">
                <a:spLocks/>
              </p:cNvSpPr>
              <p:nvPr/>
            </p:nvSpPr>
            <p:spPr>
              <a:xfrm>
                <a:off x="7421292" y="1840395"/>
                <a:ext cx="3763176" cy="1772816"/>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None/>
                </a:pPr>
                <a:r>
                  <a:rPr lang="en-US" sz="1400" u="sng" dirty="0"/>
                  <a:t>Inner</a:t>
                </a:r>
              </a:p>
              <a:p>
                <a:pPr marL="0" indent="0" algn="ctr">
                  <a:buNone/>
                </a:pPr>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b="0" i="1" smtClean="0">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𝜋</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𝑟</m:t>
                          </m:r>
                        </m:e>
                        <m:sup>
                          <m:r>
                            <a:rPr lang="en-US" sz="1400" i="1">
                              <a:latin typeface="Cambria Math" panose="02040503050406030204" pitchFamily="18" charset="0"/>
                              <a:ea typeface="Cambria Math" panose="02040503050406030204" pitchFamily="18" charset="0"/>
                            </a:rPr>
                            <m:t>2</m:t>
                          </m:r>
                        </m:sup>
                      </m:sSup>
                    </m:oMath>
                  </m:oMathPara>
                </a14:m>
                <a:endParaRPr lang="en-US" sz="14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b="0" i="1" smtClean="0">
                              <a:latin typeface="Cambria Math" panose="02040503050406030204" pitchFamily="18" charset="0"/>
                            </a:rPr>
                            <m:t>𝑖</m:t>
                          </m:r>
                        </m:sub>
                      </m:sSub>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𝜋</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6.2103</m:t>
                              </m:r>
                              <m:r>
                                <a:rPr lang="en-US" sz="1400" i="1">
                                  <a:latin typeface="Cambria Math" panose="02040503050406030204" pitchFamily="18" charset="0"/>
                                  <a:ea typeface="Cambria Math" panose="02040503050406030204" pitchFamily="18" charset="0"/>
                                </a:rPr>
                                <m:t>𝑐𝑚</m:t>
                              </m:r>
                            </m:num>
                            <m:den>
                              <m:r>
                                <a:rPr lang="en-US" sz="1400" i="1">
                                  <a:latin typeface="Cambria Math" panose="02040503050406030204" pitchFamily="18" charset="0"/>
                                  <a:ea typeface="Cambria Math" panose="02040503050406030204" pitchFamily="18" charset="0"/>
                                </a:rPr>
                                <m:t>2</m:t>
                              </m:r>
                            </m:den>
                          </m:f>
                          <m:r>
                            <a:rPr lang="en-US" sz="1400" i="1">
                              <a:latin typeface="Cambria Math" panose="02040503050406030204" pitchFamily="18" charset="0"/>
                              <a:ea typeface="Cambria Math" panose="02040503050406030204" pitchFamily="18" charset="0"/>
                            </a:rPr>
                            <m:t>)</m:t>
                          </m:r>
                        </m:e>
                        <m:sup>
                          <m:r>
                            <a:rPr lang="en-US" sz="1400" i="1">
                              <a:latin typeface="Cambria Math" panose="02040503050406030204" pitchFamily="18" charset="0"/>
                              <a:ea typeface="Cambria Math" panose="02040503050406030204" pitchFamily="18" charset="0"/>
                            </a:rPr>
                            <m:t>2</m:t>
                          </m:r>
                        </m:sup>
                      </m:sSup>
                    </m:oMath>
                  </m:oMathPara>
                </a14:m>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b="0" i="1" smtClean="0">
                              <a:latin typeface="Cambria Math" panose="02040503050406030204" pitchFamily="18" charset="0"/>
                            </a:rPr>
                            <m:t>𝑖</m:t>
                          </m:r>
                        </m:sub>
                      </m:sSub>
                      <m:r>
                        <a:rPr lang="en-US" sz="1400" i="1">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30.2911</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𝑐𝑚</m:t>
                          </m:r>
                        </m:e>
                        <m:sup>
                          <m:r>
                            <a:rPr lang="en-US" sz="1400" i="1">
                              <a:latin typeface="Cambria Math" panose="02040503050406030204" pitchFamily="18" charset="0"/>
                              <a:ea typeface="Cambria Math" panose="02040503050406030204" pitchFamily="18" charset="0"/>
                            </a:rPr>
                            <m:t>2</m:t>
                          </m:r>
                        </m:sup>
                      </m:sSup>
                    </m:oMath>
                  </m:oMathPara>
                </a14:m>
                <a:endParaRPr lang="en-US" sz="1400" dirty="0">
                  <a:ea typeface="Cambria Math" panose="02040503050406030204" pitchFamily="18" charset="0"/>
                </a:endParaRPr>
              </a:p>
              <a:p>
                <a:pPr marL="0" indent="0">
                  <a:buNone/>
                </a:pPr>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b="0" i="1" smtClean="0">
                            <a:latin typeface="Cambria Math" panose="02040503050406030204" pitchFamily="18" charset="0"/>
                          </a:rPr>
                          <m:t>𝑖</m:t>
                        </m:r>
                      </m:sub>
                    </m:sSub>
                    <m:r>
                      <a:rPr lang="en-US" sz="1400" i="1">
                        <a:latin typeface="Cambria Math" panose="02040503050406030204" pitchFamily="18" charset="0"/>
                      </a:rPr>
                      <m:t>=.00</m:t>
                    </m:r>
                    <m:r>
                      <a:rPr lang="en-US" sz="1400" b="0" i="1" smtClean="0">
                        <a:latin typeface="Cambria Math" panose="02040503050406030204" pitchFamily="18" charset="0"/>
                      </a:rPr>
                      <m:t>302911</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𝑚</m:t>
                        </m:r>
                      </m:e>
                      <m:sup>
                        <m:r>
                          <a:rPr lang="en-US" sz="1400" i="1">
                            <a:latin typeface="Cambria Math" panose="02040503050406030204" pitchFamily="18" charset="0"/>
                            <a:ea typeface="Cambria Math" panose="02040503050406030204" pitchFamily="18" charset="0"/>
                          </a:rPr>
                          <m:t>2</m:t>
                        </m:r>
                      </m:sup>
                    </m:sSup>
                  </m:oMath>
                </a14:m>
                <a:r>
                  <a:rPr lang="en-US" sz="1400" dirty="0"/>
                  <a:t> </a:t>
                </a:r>
              </a:p>
            </p:txBody>
          </p:sp>
        </mc:Choice>
        <mc:Fallback xmlns="">
          <p:sp>
            <p:nvSpPr>
              <p:cNvPr id="6" name="Content Placeholder 3"/>
              <p:cNvSpPr txBox="1">
                <a:spLocks noRot="1" noChangeAspect="1" noMove="1" noResize="1" noEditPoints="1" noAdjustHandles="1" noChangeArrowheads="1" noChangeShapeType="1" noTextEdit="1"/>
              </p:cNvSpPr>
              <p:nvPr/>
            </p:nvSpPr>
            <p:spPr>
              <a:xfrm>
                <a:off x="7421292" y="1840395"/>
                <a:ext cx="3763176" cy="1772816"/>
              </a:xfrm>
              <a:prstGeom prst="rect">
                <a:avLst/>
              </a:prstGeom>
              <a:blipFill>
                <a:blip r:embed="rId5"/>
                <a:stretch>
                  <a:fillRect t="-17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3869268" y="3650534"/>
                <a:ext cx="7315200" cy="145808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800" dirty="0"/>
                  <a:t>The Volume of the float that is made of PVC  can be determined by</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𝑉</m:t>
                          </m:r>
                        </m:e>
                        <m:sub>
                          <m:r>
                            <a:rPr lang="en-US" sz="1400" i="1">
                              <a:latin typeface="Cambria Math" panose="02040503050406030204" pitchFamily="18" charset="0"/>
                            </a:rPr>
                            <m:t>𝑓𝑙𝑜𝑎𝑡</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𝑉</m:t>
                          </m:r>
                        </m:e>
                        <m:sub>
                          <m:r>
                            <a:rPr lang="en-US" sz="1400" i="1">
                              <a:latin typeface="Cambria Math" panose="02040503050406030204" pitchFamily="18" charset="0"/>
                            </a:rPr>
                            <m:t>𝑜𝑢𝑡𝑒𝑟</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𝑉</m:t>
                          </m:r>
                        </m:e>
                        <m:sub>
                          <m:r>
                            <a:rPr lang="en-US" sz="1400" b="0" i="1" smtClean="0">
                              <a:latin typeface="Cambria Math" panose="02040503050406030204" pitchFamily="18" charset="0"/>
                            </a:rPr>
                            <m:t>𝑖𝑛𝑛𝑒𝑟</m:t>
                          </m:r>
                        </m:sub>
                      </m:sSub>
                    </m:oMath>
                  </m:oMathPara>
                </a14:m>
                <a:endParaRPr lang="en-US" sz="1800" dirty="0"/>
              </a:p>
              <a:p>
                <a:r>
                  <a:rPr lang="en-US" sz="1800" dirty="0"/>
                  <a:t> The outer shell is the height of the float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h</m:t>
                        </m:r>
                      </m:e>
                      <m:sub>
                        <m:r>
                          <a:rPr lang="en-US" sz="1800" b="0" i="1" smtClean="0">
                            <a:latin typeface="Cambria Math" panose="02040503050406030204" pitchFamily="18" charset="0"/>
                          </a:rPr>
                          <m:t>𝑓</m:t>
                        </m:r>
                      </m:sub>
                    </m:sSub>
                  </m:oMath>
                </a14:m>
                <a:r>
                  <a:rPr lang="en-US" sz="1800" dirty="0"/>
                  <a:t> and the inner shell has length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b="0" i="1" smtClean="0">
                            <a:latin typeface="Cambria Math" panose="02040503050406030204" pitchFamily="18" charset="0"/>
                          </a:rPr>
                          <m:t>𝑖𝑛𝑛𝑒𝑟</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𝑓</m:t>
                        </m:r>
                      </m:sub>
                    </m:sSub>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𝑑𝑖𝑎𝑚𝑒𝑡𝑒𝑟</m:t>
                        </m:r>
                        <m:r>
                          <a:rPr lang="en-US" sz="1400" b="0" i="1" smtClean="0">
                            <a:latin typeface="Cambria Math" panose="02040503050406030204" pitchFamily="18" charset="0"/>
                          </a:rPr>
                          <m:t> </m:t>
                        </m:r>
                        <m:r>
                          <a:rPr lang="en-US" sz="1400" b="0" i="1" smtClean="0">
                            <a:latin typeface="Cambria Math" panose="02040503050406030204" pitchFamily="18" charset="0"/>
                          </a:rPr>
                          <m:t>𝑜𝑓</m:t>
                        </m:r>
                        <m:r>
                          <a:rPr lang="en-US" sz="1400" b="0" i="1" smtClean="0">
                            <a:latin typeface="Cambria Math" panose="02040503050406030204" pitchFamily="18" charset="0"/>
                          </a:rPr>
                          <m:t> </m:t>
                        </m:r>
                        <m:r>
                          <a:rPr lang="en-US" sz="1400" b="0" i="1" smtClean="0">
                            <a:latin typeface="Cambria Math" panose="02040503050406030204" pitchFamily="18" charset="0"/>
                          </a:rPr>
                          <m:t>𝑐𝑎𝑝</m:t>
                        </m:r>
                      </m:e>
                    </m:d>
                    <m:r>
                      <a:rPr lang="en-US" sz="1400" b="0" i="1" smtClean="0">
                        <a:latin typeface="Cambria Math" panose="02040503050406030204" pitchFamily="18" charset="0"/>
                      </a:rPr>
                      <m:t>∗2</m:t>
                    </m:r>
                  </m:oMath>
                </a14:m>
                <a:r>
                  <a:rPr lang="en-US" sz="1400" dirty="0"/>
                  <a:t>  </a:t>
                </a:r>
                <a:r>
                  <a:rPr lang="en-US" sz="1800" dirty="0"/>
                  <a:t>which for this case is 2.1109</a:t>
                </a:r>
                <a:r>
                  <a:rPr lang="en-US" sz="1600" dirty="0"/>
                  <a:t>m</a:t>
                </a:r>
                <a:endParaRPr lang="en-US" sz="14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3869268" y="3650534"/>
                <a:ext cx="7315200" cy="1458081"/>
              </a:xfrm>
              <a:prstGeom prst="rect">
                <a:avLst/>
              </a:prstGeom>
              <a:blipFill>
                <a:blip r:embed="rId6"/>
                <a:stretch>
                  <a:fillRect l="-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3869268" y="5091085"/>
                <a:ext cx="7315200" cy="9785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𝑓𝑙𝑜𝑎𝑡</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𝑜</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h</m:t>
                          </m:r>
                        </m:e>
                        <m:sub>
                          <m:r>
                            <a:rPr lang="en-US" sz="1400" b="0" i="1" smtClean="0">
                              <a:latin typeface="Cambria Math" panose="02040503050406030204" pitchFamily="18" charset="0"/>
                              <a:ea typeface="Cambria Math" panose="02040503050406030204" pitchFamily="18" charset="0"/>
                            </a:rPr>
                            <m:t>𝑓</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𝐴</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h</m:t>
                          </m:r>
                        </m:e>
                        <m:sub>
                          <m:r>
                            <a:rPr lang="en-US" sz="1400" b="0" i="1" smtClean="0">
                              <a:latin typeface="Cambria Math" panose="02040503050406030204" pitchFamily="18" charset="0"/>
                              <a:ea typeface="Cambria Math" panose="02040503050406030204" pitchFamily="18" charset="0"/>
                            </a:rPr>
                            <m:t>𝑖𝑛𝑛𝑒𝑟</m:t>
                          </m:r>
                        </m:sub>
                      </m:sSub>
                    </m:oMath>
                  </m:oMathPara>
                </a14:m>
                <a:endParaRPr lang="en-US" sz="14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𝑉</m:t>
                          </m:r>
                        </m:e>
                        <m:sub>
                          <m:r>
                            <a:rPr lang="en-US" sz="1400" i="1">
                              <a:latin typeface="Cambria Math" panose="02040503050406030204" pitchFamily="18" charset="0"/>
                            </a:rPr>
                            <m:t>𝑓𝑙𝑜𝑎𝑡</m:t>
                          </m:r>
                        </m:sub>
                      </m:sSub>
                      <m:r>
                        <a:rPr lang="en-US" sz="1400" i="1">
                          <a:latin typeface="Cambria Math" panose="02040503050406030204" pitchFamily="18" charset="0"/>
                        </a:rPr>
                        <m:t>=</m:t>
                      </m:r>
                      <m:r>
                        <a:rPr lang="en-US" sz="1400" b="0" i="1" smtClean="0">
                          <a:latin typeface="Cambria Math" panose="02040503050406030204" pitchFamily="18" charset="0"/>
                        </a:rPr>
                        <m:t>0.</m:t>
                      </m:r>
                      <m:r>
                        <a:rPr lang="en-US" sz="1400" i="1">
                          <a:latin typeface="Cambria Math" panose="02040503050406030204" pitchFamily="18" charset="0"/>
                        </a:rPr>
                        <m:t>00</m:t>
                      </m:r>
                      <m:r>
                        <a:rPr lang="en-US" sz="1400" i="1">
                          <a:latin typeface="Cambria Math" panose="02040503050406030204" pitchFamily="18" charset="0"/>
                          <a:ea typeface="Cambria Math" panose="02040503050406030204" pitchFamily="18" charset="0"/>
                        </a:rPr>
                        <m:t>418825</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𝑚</m:t>
                          </m:r>
                        </m:e>
                        <m:sup>
                          <m:r>
                            <a:rPr lang="en-US" sz="1400" i="1">
                              <a:latin typeface="Cambria Math" panose="02040503050406030204" pitchFamily="18" charset="0"/>
                              <a:ea typeface="Cambria Math" panose="02040503050406030204" pitchFamily="18" charset="0"/>
                            </a:rPr>
                            <m:t>2</m:t>
                          </m:r>
                        </m:sup>
                      </m:s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2.13</m:t>
                      </m:r>
                      <m:r>
                        <a:rPr lang="en-US" sz="1400" b="0" i="1" smtClean="0">
                          <a:latin typeface="Cambria Math" panose="02040503050406030204" pitchFamily="18" charset="0"/>
                          <a:ea typeface="Cambria Math" panose="02040503050406030204" pitchFamily="18" charset="0"/>
                        </a:rPr>
                        <m:t>𝑚</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0.</m:t>
                      </m:r>
                      <m:r>
                        <a:rPr lang="en-US" sz="1400" i="1">
                          <a:latin typeface="Cambria Math" panose="02040503050406030204" pitchFamily="18" charset="0"/>
                        </a:rPr>
                        <m:t>00302911</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𝑚</m:t>
                          </m:r>
                        </m:e>
                        <m:sup>
                          <m:r>
                            <a:rPr lang="en-US" sz="1400" i="1">
                              <a:latin typeface="Cambria Math" panose="02040503050406030204" pitchFamily="18" charset="0"/>
                              <a:ea typeface="Cambria Math" panose="02040503050406030204" pitchFamily="18" charset="0"/>
                            </a:rPr>
                            <m:t>2</m:t>
                          </m:r>
                        </m:sup>
                      </m:sSup>
                      <m:r>
                        <a:rPr lang="en-US" sz="1400" i="1">
                          <a:latin typeface="Cambria Math" panose="02040503050406030204" pitchFamily="18" charset="0"/>
                          <a:ea typeface="Cambria Math" panose="02040503050406030204" pitchFamily="18" charset="0"/>
                        </a:rPr>
                        <m:t>∙2.1</m:t>
                      </m:r>
                      <m:r>
                        <a:rPr lang="en-US" sz="1400" b="0" i="1" smtClean="0">
                          <a:latin typeface="Cambria Math" panose="02040503050406030204" pitchFamily="18" charset="0"/>
                          <a:ea typeface="Cambria Math" panose="02040503050406030204" pitchFamily="18" charset="0"/>
                        </a:rPr>
                        <m:t>109</m:t>
                      </m:r>
                      <m:r>
                        <a:rPr lang="en-US" sz="1400" i="1">
                          <a:latin typeface="Cambria Math" panose="02040503050406030204" pitchFamily="18" charset="0"/>
                          <a:ea typeface="Cambria Math" panose="02040503050406030204" pitchFamily="18" charset="0"/>
                        </a:rPr>
                        <m:t>𝑚</m:t>
                      </m:r>
                    </m:oMath>
                  </m:oMathPara>
                </a14:m>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𝑉</m:t>
                          </m:r>
                        </m:e>
                        <m:sub>
                          <m:r>
                            <a:rPr lang="en-US" sz="1400" i="1">
                              <a:latin typeface="Cambria Math" panose="02040503050406030204" pitchFamily="18" charset="0"/>
                            </a:rPr>
                            <m:t>𝑓𝑙𝑜𝑎𝑡</m:t>
                          </m:r>
                        </m:sub>
                      </m:sSub>
                      <m:r>
                        <a:rPr lang="en-US" sz="1400" i="1">
                          <a:latin typeface="Cambria Math" panose="02040503050406030204" pitchFamily="18" charset="0"/>
                        </a:rPr>
                        <m:t>=</m:t>
                      </m:r>
                      <m:r>
                        <a:rPr lang="en-US" sz="1400" b="0" i="1" smtClean="0">
                          <a:latin typeface="Cambria Math" panose="02040503050406030204" pitchFamily="18" charset="0"/>
                        </a:rPr>
                        <m:t>.0024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𝑚</m:t>
                          </m:r>
                        </m:e>
                        <m:sup>
                          <m:r>
                            <a:rPr lang="en-US" sz="1400" b="0" i="1" smtClean="0">
                              <a:latin typeface="Cambria Math" panose="02040503050406030204" pitchFamily="18" charset="0"/>
                            </a:rPr>
                            <m:t>3</m:t>
                          </m:r>
                        </m:sup>
                      </m:sSup>
                    </m:oMath>
                  </m:oMathPara>
                </a14:m>
                <a:endParaRPr lang="en-US" sz="1600"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3869268" y="5091085"/>
                <a:ext cx="7315200" cy="97858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1241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br>
              <a:rPr lang="en-US" dirty="0"/>
            </a:br>
            <a:r>
              <a:rPr lang="en-US" sz="2000" dirty="0"/>
              <a:t>Float Calculations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Now that we know the float contains .0024 cubic meters of </a:t>
                </a:r>
                <a:r>
                  <a:rPr lang="en-US" dirty="0" err="1"/>
                  <a:t>pvc</a:t>
                </a:r>
                <a:r>
                  <a:rPr lang="en-US" dirty="0"/>
                  <a:t>, we can find the mass of this float</a:t>
                </a:r>
              </a:p>
              <a:p>
                <a:r>
                  <a:rPr lang="en-US" dirty="0"/>
                  <a:t> Online, the density of PVC was found to be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=1467</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𝑘𝑔</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den>
                    </m:f>
                    <m:r>
                      <a:rPr lang="en-US" b="0" i="0" smtClean="0">
                        <a:latin typeface="Cambria Math" panose="02040503050406030204" pitchFamily="18" charset="0"/>
                        <a:ea typeface="Cambria Math" panose="02040503050406030204" pitchFamily="18" charset="0"/>
                      </a:rPr>
                      <m:t> </m:t>
                    </m:r>
                  </m:oMath>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𝑚</m:t>
                          </m:r>
                        </m:e>
                        <m:sub>
                          <m:r>
                            <a:rPr lang="en-US" sz="1600" b="0" i="1" smtClean="0">
                              <a:latin typeface="Cambria Math" panose="02040503050406030204" pitchFamily="18" charset="0"/>
                              <a:ea typeface="Cambria Math" panose="02040503050406030204" pitchFamily="18" charset="0"/>
                            </a:rPr>
                            <m:t>𝑓</m:t>
                          </m:r>
                        </m:sub>
                      </m:sSub>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𝜌</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𝑉</m:t>
                          </m:r>
                        </m:e>
                        <m:sub>
                          <m:r>
                            <a:rPr lang="en-US" sz="1600" b="0" i="1" smtClean="0">
                              <a:latin typeface="Cambria Math" panose="02040503050406030204" pitchFamily="18" charset="0"/>
                              <a:ea typeface="Cambria Math" panose="02040503050406030204" pitchFamily="18" charset="0"/>
                            </a:rPr>
                            <m:t>𝑓𝑙𝑜𝑎𝑡</m:t>
                          </m:r>
                        </m:sub>
                      </m:sSub>
                    </m:oMath>
                  </m:oMathPara>
                </a14:m>
                <a:endParaRPr lang="en-US" sz="16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𝑚</m:t>
                          </m:r>
                        </m:e>
                        <m:sub>
                          <m:r>
                            <a:rPr lang="en-US" sz="1600" i="1">
                              <a:latin typeface="Cambria Math" panose="02040503050406030204" pitchFamily="18" charset="0"/>
                              <a:ea typeface="Cambria Math" panose="02040503050406030204" pitchFamily="18" charset="0"/>
                            </a:rPr>
                            <m:t>𝑓</m:t>
                          </m:r>
                        </m:sub>
                      </m:sSub>
                      <m:r>
                        <a:rPr lang="en-US" sz="1600" i="1">
                          <a:latin typeface="Cambria Math" panose="02040503050406030204" pitchFamily="18" charset="0"/>
                          <a:ea typeface="Cambria Math" panose="02040503050406030204" pitchFamily="18" charset="0"/>
                        </a:rPr>
                        <m:t>=1467</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𝑘𝑔</m:t>
                          </m:r>
                        </m:num>
                        <m:den>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𝑚</m:t>
                              </m:r>
                            </m:e>
                            <m:sup>
                              <m:r>
                                <a:rPr lang="en-US" sz="1600" i="1">
                                  <a:latin typeface="Cambria Math" panose="02040503050406030204" pitchFamily="18" charset="0"/>
                                  <a:ea typeface="Cambria Math" panose="02040503050406030204" pitchFamily="18" charset="0"/>
                                </a:rPr>
                                <m:t>3</m:t>
                              </m:r>
                            </m:sup>
                          </m:sSup>
                        </m:den>
                      </m:f>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0024 </m:t>
                      </m:r>
                      <m:sSup>
                        <m:sSupPr>
                          <m:ctrlPr>
                            <a:rPr lang="en-US" sz="1600" i="1">
                              <a:latin typeface="Cambria Math" panose="02040503050406030204" pitchFamily="18" charset="0"/>
                            </a:rPr>
                          </m:ctrlPr>
                        </m:sSupPr>
                        <m:e>
                          <m:r>
                            <a:rPr lang="en-US" sz="1600" i="1">
                              <a:latin typeface="Cambria Math" panose="02040503050406030204" pitchFamily="18" charset="0"/>
                            </a:rPr>
                            <m:t>𝑚</m:t>
                          </m:r>
                        </m:e>
                        <m:sup>
                          <m:r>
                            <a:rPr lang="en-US" sz="1600" i="1">
                              <a:latin typeface="Cambria Math" panose="02040503050406030204" pitchFamily="18" charset="0"/>
                            </a:rPr>
                            <m:t>3</m:t>
                          </m:r>
                        </m:sup>
                      </m:sSup>
                    </m:oMath>
                  </m:oMathPara>
                </a14:m>
                <a:endParaRPr lang="en-US" sz="16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𝑚</m:t>
                          </m:r>
                        </m:e>
                        <m:sub>
                          <m:r>
                            <a:rPr lang="en-US" sz="1600" i="1">
                              <a:latin typeface="Cambria Math" panose="02040503050406030204" pitchFamily="18" charset="0"/>
                              <a:ea typeface="Cambria Math" panose="02040503050406030204" pitchFamily="18" charset="0"/>
                            </a:rPr>
                            <m:t>𝑓</m:t>
                          </m:r>
                        </m:sub>
                      </m:sSub>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3.5208 </m:t>
                      </m:r>
                      <m:r>
                        <a:rPr lang="en-US" sz="1600" b="0" i="1" smtClean="0">
                          <a:latin typeface="Cambria Math" panose="02040503050406030204" pitchFamily="18" charset="0"/>
                          <a:ea typeface="Cambria Math" panose="02040503050406030204" pitchFamily="18" charset="0"/>
                        </a:rPr>
                        <m:t>𝑘𝑔</m:t>
                      </m:r>
                    </m:oMath>
                  </m:oMathPara>
                </a14:m>
                <a:endParaRPr lang="en-US" sz="1600" b="0" dirty="0">
                  <a:ea typeface="Cambria Math" panose="02040503050406030204" pitchFamily="18" charset="0"/>
                </a:endParaRPr>
              </a:p>
              <a:p>
                <a:r>
                  <a:rPr lang="en-US" dirty="0">
                    <a:ea typeface="Cambria Math" panose="02040503050406030204" pitchFamily="18" charset="0"/>
                  </a:rPr>
                  <a:t> The weight of the float then would be </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𝑓</m:t>
                          </m:r>
                        </m:sub>
                      </m:sSub>
                      <m:r>
                        <a:rPr lang="en-US" sz="1600" i="1">
                          <a:latin typeface="Cambria Math" panose="02040503050406030204" pitchFamily="18" charset="0"/>
                          <a:ea typeface="Cambria Math" panose="02040503050406030204" pitchFamily="18" charset="0"/>
                        </a:rPr>
                        <m:t>=3.5208 </m:t>
                      </m:r>
                      <m:r>
                        <a:rPr lang="en-US" sz="1600" i="1">
                          <a:latin typeface="Cambria Math" panose="02040503050406030204" pitchFamily="18" charset="0"/>
                          <a:ea typeface="Cambria Math" panose="02040503050406030204" pitchFamily="18" charset="0"/>
                        </a:rPr>
                        <m:t>𝑘𝑔</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𝑔</m:t>
                      </m:r>
                    </m:oMath>
                  </m:oMathPara>
                </a14:m>
                <a:endParaRPr lang="en-US" sz="16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𝑓</m:t>
                          </m:r>
                        </m:sub>
                      </m:sSub>
                      <m:r>
                        <a:rPr lang="en-US" sz="1600" i="1">
                          <a:latin typeface="Cambria Math" panose="02040503050406030204" pitchFamily="18" charset="0"/>
                          <a:ea typeface="Cambria Math" panose="02040503050406030204" pitchFamily="18" charset="0"/>
                        </a:rPr>
                        <m:t>=34.539 </m:t>
                      </m:r>
                      <m:r>
                        <a:rPr lang="en-US" sz="1600" i="1">
                          <a:latin typeface="Cambria Math" panose="02040503050406030204" pitchFamily="18" charset="0"/>
                          <a:ea typeface="Cambria Math" panose="02040503050406030204" pitchFamily="18" charset="0"/>
                        </a:rPr>
                        <m:t>𝑁</m:t>
                      </m:r>
                    </m:oMath>
                  </m:oMathPara>
                </a14:m>
                <a:endParaRPr lang="en-US" sz="1600" dirty="0">
                  <a:ea typeface="Cambria Math" panose="02040503050406030204" pitchFamily="18" charset="0"/>
                </a:endParaRPr>
              </a:p>
              <a:p>
                <a:r>
                  <a:rPr lang="en-US" dirty="0">
                    <a:ea typeface="Cambria Math" panose="02040503050406030204" pitchFamily="18" charset="0"/>
                  </a:rPr>
                  <a:t> We also need the weight of the water displaced by the float</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𝐵</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ea typeface="Cambria Math" panose="02040503050406030204" pitchFamily="18" charset="0"/>
                            </a:rPr>
                            <m:t>∆</m:t>
                          </m:r>
                        </m:sub>
                      </m:sSub>
                      <m:r>
                        <a:rPr lang="en-US" sz="1600" i="1">
                          <a:latin typeface="Cambria Math" panose="02040503050406030204" pitchFamily="18" charset="0"/>
                        </a:rPr>
                        <m:t> </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𝜌</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𝑔</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m:t>
                          </m:r>
                        </m:e>
                        <m:sub>
                          <m:r>
                            <a:rPr lang="en-US" sz="1600" i="1">
                              <a:latin typeface="Cambria Math" panose="02040503050406030204" pitchFamily="18" charset="0"/>
                              <a:ea typeface="Cambria Math" panose="02040503050406030204" pitchFamily="18" charset="0"/>
                            </a:rPr>
                            <m:t>𝑜</m:t>
                          </m:r>
                        </m:sub>
                      </m:sSub>
                    </m:oMath>
                  </m:oMathPara>
                </a14:m>
                <a:endParaRPr lang="en-US" sz="1600" dirty="0"/>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𝑚</m:t>
                          </m:r>
                        </m:e>
                        <m:sub>
                          <m:r>
                            <a:rPr lang="en-US" sz="1600" i="1">
                              <a:latin typeface="Cambria Math" panose="02040503050406030204" pitchFamily="18" charset="0"/>
                              <a:ea typeface="Cambria Math" panose="02040503050406030204" pitchFamily="18" charset="0"/>
                            </a:rPr>
                            <m:t>𝑤</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ea typeface="Cambria Math" panose="02040503050406030204" pitchFamily="18" charset="0"/>
                            </a:rPr>
                            <m:t>∆</m:t>
                          </m:r>
                        </m:sub>
                      </m:sSub>
                      <m:r>
                        <a:rPr lang="en-US" sz="1600" i="1">
                          <a:latin typeface="Cambria Math" panose="02040503050406030204" pitchFamily="18" charset="0"/>
                        </a:rPr>
                        <m:t> </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𝜌</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m:t>
                          </m:r>
                        </m:e>
                        <m:sub>
                          <m:r>
                            <a:rPr lang="en-US" sz="1600" i="1">
                              <a:latin typeface="Cambria Math" panose="02040503050406030204" pitchFamily="18" charset="0"/>
                              <a:ea typeface="Cambria Math" panose="02040503050406030204" pitchFamily="18" charset="0"/>
                            </a:rPr>
                            <m:t>𝑜</m:t>
                          </m:r>
                        </m:sub>
                      </m:sSub>
                    </m:oMath>
                  </m:oMathPara>
                </a14:m>
                <a:endParaRPr lang="en-US" sz="1600"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𝑤𝑎𝑡𝑒𝑟</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𝑚</m:t>
                        </m:r>
                      </m:e>
                      <m:sub>
                        <m:r>
                          <a:rPr lang="en-US" sz="1600" i="1">
                            <a:latin typeface="Cambria Math" panose="02040503050406030204" pitchFamily="18" charset="0"/>
                            <a:ea typeface="Cambria Math" panose="02040503050406030204" pitchFamily="18" charset="0"/>
                          </a:rPr>
                          <m:t>𝑤</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𝑔</m:t>
                    </m:r>
                  </m:oMath>
                </a14:m>
                <a:r>
                  <a:rPr lang="en-US" sz="1600" dirty="0">
                    <a:ea typeface="Cambria Math" panose="02040503050406030204" pitchFamily="18" charset="0"/>
                  </a:rPr>
                  <a:t> =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𝜌</m:t>
                        </m:r>
                      </m:e>
                      <m:sub>
                        <m:r>
                          <a:rPr lang="en-US" sz="1600" i="1">
                            <a:latin typeface="Cambria Math" panose="02040503050406030204" pitchFamily="18" charset="0"/>
                            <a:ea typeface="Cambria Math" panose="02040503050406030204" pitchFamily="18" charset="0"/>
                          </a:rPr>
                          <m:t>𝑤𝑎𝑡𝑒𝑟</m:t>
                        </m:r>
                      </m:sub>
                    </m:sSub>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h</m:t>
                        </m:r>
                      </m:e>
                      <m:sub>
                        <m:r>
                          <a:rPr lang="en-US" sz="1600" i="1">
                            <a:latin typeface="Cambria Math" panose="02040503050406030204" pitchFamily="18" charset="0"/>
                            <a:ea typeface="Cambria Math" panose="02040503050406030204" pitchFamily="18" charset="0"/>
                          </a:rPr>
                          <m:t>∆</m:t>
                        </m:r>
                      </m:sub>
                    </m:sSub>
                    <m:r>
                      <a:rPr lang="en-US" sz="1600" i="1">
                        <a:latin typeface="Cambria Math" panose="02040503050406030204" pitchFamily="18" charset="0"/>
                      </a:rPr>
                      <m:t> </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𝑔</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m:t>
                        </m:r>
                      </m:e>
                      <m:sub>
                        <m:r>
                          <a:rPr lang="en-US" sz="1600" i="1">
                            <a:latin typeface="Cambria Math" panose="02040503050406030204" pitchFamily="18" charset="0"/>
                            <a:ea typeface="Cambria Math" panose="02040503050406030204" pitchFamily="18" charset="0"/>
                          </a:rPr>
                          <m:t>𝑜</m:t>
                        </m:r>
                      </m:sub>
                    </m:sSub>
                  </m:oMath>
                </a14:m>
                <a:endParaRPr lang="en-US" sz="1600" dirty="0">
                  <a:ea typeface="Cambria Math" panose="02040503050406030204" pitchFamily="18" charset="0"/>
                </a:endParaRPr>
              </a:p>
              <a:p>
                <a:pPr marL="0" indent="0" algn="ctr">
                  <a:buNone/>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𝑤𝑎𝑡𝑒𝑟</m:t>
                        </m:r>
                      </m:sub>
                    </m:sSub>
                    <m:r>
                      <a:rPr lang="en-US" sz="1600" i="1">
                        <a:latin typeface="Cambria Math" panose="02040503050406030204" pitchFamily="18" charset="0"/>
                        <a:ea typeface="Cambria Math" panose="02040503050406030204" pitchFamily="18" charset="0"/>
                      </a:rPr>
                      <m:t>=40.8783</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h</m:t>
                        </m:r>
                      </m:e>
                      <m:sub>
                        <m:r>
                          <a:rPr lang="en-US" sz="1600" i="1">
                            <a:latin typeface="Cambria Math" panose="02040503050406030204" pitchFamily="18" charset="0"/>
                            <a:ea typeface="Cambria Math" panose="02040503050406030204" pitchFamily="18" charset="0"/>
                          </a:rPr>
                          <m:t>∆</m:t>
                        </m:r>
                      </m:sub>
                    </m:sSub>
                  </m:oMath>
                </a14:m>
                <a:r>
                  <a:rPr lang="en-US" dirty="0">
                    <a:ea typeface="Cambria Math" panose="02040503050406030204" pitchFamily="18" charset="0"/>
                  </a:rPr>
                  <a:t> </a:t>
                </a:r>
                <a:r>
                  <a:rPr lang="en-US" sz="1600" dirty="0">
                    <a:ea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𝐵</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693"/>
                </a:stretch>
              </a:blipFill>
            </p:spPr>
            <p:txBody>
              <a:bodyPr/>
              <a:lstStyle/>
              <a:p>
                <a:r>
                  <a:rPr lang="en-US">
                    <a:noFill/>
                  </a:rPr>
                  <a:t> </a:t>
                </a:r>
              </a:p>
            </p:txBody>
          </p:sp>
        </mc:Fallback>
      </mc:AlternateContent>
    </p:spTree>
    <p:extLst>
      <p:ext uri="{BB962C8B-B14F-4D97-AF65-F5344CB8AC3E}">
        <p14:creationId xmlns:p14="http://schemas.microsoft.com/office/powerpoint/2010/main" val="167713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br>
              <a:rPr lang="en-US" dirty="0"/>
            </a:br>
            <a:r>
              <a:rPr lang="en-US" sz="2000" dirty="0"/>
              <a:t>Sum of Forces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69268" y="864108"/>
                <a:ext cx="7315200" cy="1524529"/>
              </a:xfrm>
            </p:spPr>
            <p:txBody>
              <a:bodyPr/>
              <a:lstStyle/>
              <a:p>
                <a:r>
                  <a:rPr lang="en-US" sz="1800" dirty="0"/>
                  <a:t>We can now find the expected range of forces in on the y axis</a:t>
                </a:r>
              </a:p>
              <a:p>
                <a:r>
                  <a:rPr lang="en-US" sz="1800" dirty="0"/>
                  <a:t>For this application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𝑚𝑎𝑥</m:t>
                        </m:r>
                      </m:sub>
                    </m:sSub>
                  </m:oMath>
                </a14:m>
                <a:r>
                  <a:rPr lang="en-US" sz="1800" dirty="0"/>
                  <a:t> = 72” (1.828 m) and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h</m:t>
                        </m:r>
                      </m:e>
                      <m:sub>
                        <m:r>
                          <a:rPr lang="en-US" sz="1800" b="0" i="1" smtClean="0">
                            <a:solidFill>
                              <a:schemeClr val="tx1"/>
                            </a:solidFill>
                            <a:latin typeface="Cambria Math" panose="02040503050406030204" pitchFamily="18" charset="0"/>
                          </a:rPr>
                          <m:t>𝑚𝑖𝑛</m:t>
                        </m:r>
                      </m:sub>
                    </m:sSub>
                  </m:oMath>
                </a14:m>
                <a:r>
                  <a:rPr lang="en-US" sz="1800" dirty="0"/>
                  <a:t>= 18” (.45m)</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69268" y="864108"/>
                <a:ext cx="7315200" cy="1524529"/>
              </a:xfrm>
              <a:blipFill>
                <a:blip r:embed="rId4"/>
                <a:stretch>
                  <a:fillRect l="-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txBox="1">
                <a:spLocks/>
              </p:cNvSpPr>
              <p:nvPr/>
            </p:nvSpPr>
            <p:spPr>
              <a:xfrm>
                <a:off x="3894323" y="1840395"/>
                <a:ext cx="3526969" cy="1810139"/>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None/>
                </a:pPr>
                <a:r>
                  <a:rPr lang="en-US" sz="1400" dirty="0"/>
                  <a:t> </a:t>
                </a:r>
                <a:r>
                  <a:rPr lang="en-US" sz="1400" u="sng" dirty="0"/>
                  <a:t>Max level</a:t>
                </a:r>
              </a:p>
              <a:p>
                <a:pPr marL="0" indent="0" algn="ctr">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𝐹</m:t>
                        </m:r>
                      </m:e>
                      <m:sub>
                        <m:r>
                          <a:rPr lang="en-US" sz="1400" i="1">
                            <a:latin typeface="Cambria Math" panose="02040503050406030204" pitchFamily="18" charset="0"/>
                          </a:rPr>
                          <m:t>𝐵</m:t>
                        </m:r>
                      </m:sub>
                    </m:sSub>
                    <m:r>
                      <a:rPr lang="en-US" sz="1400" i="1">
                        <a:latin typeface="Cambria Math" panose="02040503050406030204" pitchFamily="18" charset="0"/>
                      </a:rPr>
                      <m:t>=</m:t>
                    </m:r>
                  </m:oMath>
                </a14:m>
                <a:r>
                  <a:rPr lang="en-US" sz="1400" dirty="0"/>
                  <a:t> </a:t>
                </a:r>
                <a14:m>
                  <m:oMath xmlns:m="http://schemas.openxmlformats.org/officeDocument/2006/math">
                    <m:r>
                      <a:rPr lang="en-US" sz="1400" i="1">
                        <a:latin typeface="Cambria Math" panose="02040503050406030204" pitchFamily="18" charset="0"/>
                        <a:ea typeface="Cambria Math" panose="02040503050406030204" pitchFamily="18" charset="0"/>
                      </a:rPr>
                      <m:t>40.8783</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h</m:t>
                        </m:r>
                      </m:e>
                      <m:sub>
                        <m:r>
                          <a:rPr lang="en-US" sz="1400" i="1">
                            <a:latin typeface="Cambria Math" panose="02040503050406030204" pitchFamily="18" charset="0"/>
                            <a:ea typeface="Cambria Math" panose="02040503050406030204" pitchFamily="18" charset="0"/>
                          </a:rPr>
                          <m:t>∆</m:t>
                        </m:r>
                      </m:sub>
                    </m:sSub>
                  </m:oMath>
                </a14:m>
                <a:r>
                  <a:rPr lang="en-US" sz="1400" dirty="0"/>
                  <a:t> </a:t>
                </a:r>
              </a:p>
              <a:p>
                <a:pPr marL="0" indent="0" algn="ctr">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𝐹</m:t>
                        </m:r>
                      </m:e>
                      <m:sub>
                        <m:r>
                          <a:rPr lang="en-US" sz="1400" i="1">
                            <a:latin typeface="Cambria Math" panose="02040503050406030204" pitchFamily="18" charset="0"/>
                          </a:rPr>
                          <m:t>𝐵</m:t>
                        </m:r>
                      </m:sub>
                    </m:sSub>
                    <m:r>
                      <a:rPr lang="en-US" sz="1400" i="1">
                        <a:latin typeface="Cambria Math" panose="02040503050406030204" pitchFamily="18" charset="0"/>
                      </a:rPr>
                      <m:t>=</m:t>
                    </m:r>
                  </m:oMath>
                </a14:m>
                <a:r>
                  <a:rPr lang="en-US" sz="1400" dirty="0"/>
                  <a:t> </a:t>
                </a:r>
                <a14:m>
                  <m:oMath xmlns:m="http://schemas.openxmlformats.org/officeDocument/2006/math">
                    <m:r>
                      <a:rPr lang="en-US" sz="1400" i="1">
                        <a:latin typeface="Cambria Math" panose="02040503050406030204" pitchFamily="18" charset="0"/>
                        <a:ea typeface="Cambria Math" panose="02040503050406030204" pitchFamily="18" charset="0"/>
                      </a:rPr>
                      <m:t>40.8783∙</m:t>
                    </m:r>
                    <m:r>
                      <a:rPr lang="en-US" sz="1400" b="0" i="1" smtClean="0">
                        <a:latin typeface="Cambria Math" panose="02040503050406030204" pitchFamily="18" charset="0"/>
                        <a:ea typeface="Cambria Math" panose="02040503050406030204" pitchFamily="18" charset="0"/>
                      </a:rPr>
                      <m:t>1.828</m:t>
                    </m:r>
                  </m:oMath>
                </a14:m>
                <a:endParaRPr lang="en-US" sz="1400" dirty="0"/>
              </a:p>
              <a:p>
                <a:pPr marL="0" indent="0" algn="ctr">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𝐹</m:t>
                        </m:r>
                      </m:e>
                      <m:sub>
                        <m:r>
                          <a:rPr lang="en-US" sz="1400" i="1">
                            <a:latin typeface="Cambria Math" panose="02040503050406030204" pitchFamily="18" charset="0"/>
                          </a:rPr>
                          <m:t>𝐵</m:t>
                        </m:r>
                      </m:sub>
                    </m:sSub>
                    <m:r>
                      <a:rPr lang="en-US" sz="1400" i="1">
                        <a:latin typeface="Cambria Math" panose="02040503050406030204" pitchFamily="18" charset="0"/>
                      </a:rPr>
                      <m:t>=</m:t>
                    </m:r>
                  </m:oMath>
                </a14:m>
                <a:r>
                  <a:rPr lang="en-US" sz="1400" dirty="0"/>
                  <a:t> </a:t>
                </a:r>
                <a14:m>
                  <m:oMath xmlns:m="http://schemas.openxmlformats.org/officeDocument/2006/math">
                    <m:r>
                      <a:rPr lang="en-US" sz="1400" b="0" i="1" smtClean="0">
                        <a:latin typeface="Cambria Math" panose="02040503050406030204" pitchFamily="18" charset="0"/>
                        <a:ea typeface="Cambria Math" panose="02040503050406030204" pitchFamily="18" charset="0"/>
                      </a:rPr>
                      <m:t>+74.7338</m:t>
                    </m:r>
                    <m:r>
                      <a:rPr lang="en-US" sz="1400" b="0" i="1" smtClean="0">
                        <a:latin typeface="Cambria Math" panose="02040503050406030204" pitchFamily="18" charset="0"/>
                        <a:ea typeface="Cambria Math" panose="02040503050406030204" pitchFamily="18" charset="0"/>
                      </a:rPr>
                      <m:t>𝑁</m:t>
                    </m:r>
                  </m:oMath>
                </a14:m>
                <a:endParaRPr lang="en-US" sz="1400" b="0" dirty="0">
                  <a:ea typeface="Cambria Math" panose="02040503050406030204" pitchFamily="18" charset="0"/>
                </a:endParaRPr>
              </a:p>
              <a:p>
                <a:pPr marL="0" indent="0" algn="ctr">
                  <a:buNone/>
                </a:pPr>
                <a:r>
                  <a:rPr lang="en-US" sz="1400" dirty="0"/>
                  <a:t> </a:t>
                </a:r>
              </a:p>
              <a:p>
                <a:pPr marL="0" indent="0" algn="ctr">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mc:Choice>
        <mc:Fallback xmlns="">
          <p:sp>
            <p:nvSpPr>
              <p:cNvPr id="4" name="Content Placeholder 3"/>
              <p:cNvSpPr txBox="1">
                <a:spLocks noRot="1" noChangeAspect="1" noMove="1" noResize="1" noEditPoints="1" noAdjustHandles="1" noChangeArrowheads="1" noChangeShapeType="1" noTextEdit="1"/>
              </p:cNvSpPr>
              <p:nvPr/>
            </p:nvSpPr>
            <p:spPr>
              <a:xfrm>
                <a:off x="3894323" y="1840395"/>
                <a:ext cx="3526969" cy="1810139"/>
              </a:xfrm>
              <a:prstGeom prst="rect">
                <a:avLst/>
              </a:prstGeom>
              <a:blipFill>
                <a:blip r:embed="rId5"/>
                <a:stretch>
                  <a:fillRect t="-1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p:cNvSpPr txBox="1">
                <a:spLocks/>
              </p:cNvSpPr>
              <p:nvPr/>
            </p:nvSpPr>
            <p:spPr>
              <a:xfrm>
                <a:off x="7421292" y="1840395"/>
                <a:ext cx="3763176" cy="1772816"/>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None/>
                </a:pPr>
                <a:r>
                  <a:rPr lang="en-US" sz="1400" u="sng" dirty="0"/>
                  <a:t>Min Level</a:t>
                </a:r>
              </a:p>
              <a:p>
                <a:pPr marL="0" indent="0" algn="ctr">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𝐹</m:t>
                        </m:r>
                      </m:e>
                      <m:sub>
                        <m:r>
                          <a:rPr lang="en-US" sz="1400" i="1">
                            <a:latin typeface="Cambria Math" panose="02040503050406030204" pitchFamily="18" charset="0"/>
                          </a:rPr>
                          <m:t>𝐵</m:t>
                        </m:r>
                      </m:sub>
                    </m:sSub>
                    <m:r>
                      <a:rPr lang="en-US" sz="1400" i="1">
                        <a:latin typeface="Cambria Math" panose="02040503050406030204" pitchFamily="18" charset="0"/>
                      </a:rPr>
                      <m:t>=</m:t>
                    </m:r>
                  </m:oMath>
                </a14:m>
                <a:r>
                  <a:rPr lang="en-US" sz="1400" dirty="0"/>
                  <a:t> </a:t>
                </a:r>
                <a14:m>
                  <m:oMath xmlns:m="http://schemas.openxmlformats.org/officeDocument/2006/math">
                    <m:r>
                      <a:rPr lang="en-US" sz="1400" i="1">
                        <a:latin typeface="Cambria Math" panose="02040503050406030204" pitchFamily="18" charset="0"/>
                        <a:ea typeface="Cambria Math" panose="02040503050406030204" pitchFamily="18" charset="0"/>
                      </a:rPr>
                      <m:t>40.8783</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h</m:t>
                        </m:r>
                      </m:e>
                      <m:sub>
                        <m:r>
                          <a:rPr lang="en-US" sz="1400" i="1">
                            <a:latin typeface="Cambria Math" panose="02040503050406030204" pitchFamily="18" charset="0"/>
                            <a:ea typeface="Cambria Math" panose="02040503050406030204" pitchFamily="18" charset="0"/>
                          </a:rPr>
                          <m:t>∆</m:t>
                        </m:r>
                      </m:sub>
                    </m:sSub>
                  </m:oMath>
                </a14:m>
                <a:r>
                  <a:rPr lang="en-US" sz="1400" dirty="0"/>
                  <a:t> </a:t>
                </a:r>
              </a:p>
              <a:p>
                <a:pPr marL="0" indent="0" algn="ctr">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𝐹</m:t>
                        </m:r>
                      </m:e>
                      <m:sub>
                        <m:r>
                          <a:rPr lang="en-US" sz="1400" i="1">
                            <a:latin typeface="Cambria Math" panose="02040503050406030204" pitchFamily="18" charset="0"/>
                          </a:rPr>
                          <m:t>𝐵</m:t>
                        </m:r>
                      </m:sub>
                    </m:sSub>
                    <m:r>
                      <a:rPr lang="en-US" sz="1400" i="1">
                        <a:latin typeface="Cambria Math" panose="02040503050406030204" pitchFamily="18" charset="0"/>
                      </a:rPr>
                      <m:t>=</m:t>
                    </m:r>
                  </m:oMath>
                </a14:m>
                <a:r>
                  <a:rPr lang="en-US" sz="1400" dirty="0"/>
                  <a:t> </a:t>
                </a:r>
                <a14:m>
                  <m:oMath xmlns:m="http://schemas.openxmlformats.org/officeDocument/2006/math">
                    <m:r>
                      <a:rPr lang="en-US" sz="1400" i="1">
                        <a:latin typeface="Cambria Math" panose="02040503050406030204" pitchFamily="18" charset="0"/>
                        <a:ea typeface="Cambria Math" panose="02040503050406030204" pitchFamily="18" charset="0"/>
                      </a:rPr>
                      <m:t>40.8783∙</m:t>
                    </m:r>
                    <m:r>
                      <a:rPr lang="en-US" sz="1400" b="0" i="1" smtClean="0">
                        <a:latin typeface="Cambria Math" panose="02040503050406030204" pitchFamily="18" charset="0"/>
                        <a:ea typeface="Cambria Math" panose="02040503050406030204" pitchFamily="18" charset="0"/>
                      </a:rPr>
                      <m:t>.45</m:t>
                    </m:r>
                  </m:oMath>
                </a14:m>
                <a:endParaRPr lang="en-US" sz="1400" dirty="0"/>
              </a:p>
              <a:p>
                <a:pPr marL="0" indent="0" algn="ctr">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𝐹</m:t>
                        </m:r>
                      </m:e>
                      <m:sub>
                        <m:r>
                          <a:rPr lang="en-US" sz="1400" i="1">
                            <a:latin typeface="Cambria Math" panose="02040503050406030204" pitchFamily="18" charset="0"/>
                          </a:rPr>
                          <m:t>𝐵</m:t>
                        </m:r>
                      </m:sub>
                    </m:sSub>
                    <m:r>
                      <a:rPr lang="en-US" sz="1400" i="1">
                        <a:latin typeface="Cambria Math" panose="02040503050406030204" pitchFamily="18" charset="0"/>
                      </a:rPr>
                      <m:t>=</m:t>
                    </m:r>
                  </m:oMath>
                </a14:m>
                <a:r>
                  <a:rPr lang="en-US" sz="1400" dirty="0"/>
                  <a:t> </a:t>
                </a:r>
                <a14:m>
                  <m:oMath xmlns:m="http://schemas.openxmlformats.org/officeDocument/2006/math">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18.39</m:t>
                    </m:r>
                    <m:r>
                      <a:rPr lang="en-US" sz="1400" i="1">
                        <a:latin typeface="Cambria Math" panose="02040503050406030204" pitchFamily="18" charset="0"/>
                        <a:ea typeface="Cambria Math" panose="02040503050406030204" pitchFamily="18" charset="0"/>
                      </a:rPr>
                      <m:t>𝑁</m:t>
                    </m:r>
                  </m:oMath>
                </a14:m>
                <a:endParaRPr lang="en-US" sz="1400" dirty="0">
                  <a:ea typeface="Cambria Math" panose="02040503050406030204" pitchFamily="18" charset="0"/>
                </a:endParaRPr>
              </a:p>
              <a:p>
                <a:pPr marL="0" indent="0" algn="ctr">
                  <a:buNone/>
                </a:pPr>
                <a:endParaRPr lang="en-US" sz="1400" u="sng" dirty="0"/>
              </a:p>
            </p:txBody>
          </p:sp>
        </mc:Choice>
        <mc:Fallback xmlns="">
          <p:sp>
            <p:nvSpPr>
              <p:cNvPr id="5" name="Content Placeholder 3"/>
              <p:cNvSpPr txBox="1">
                <a:spLocks noRot="1" noChangeAspect="1" noMove="1" noResize="1" noEditPoints="1" noAdjustHandles="1" noChangeArrowheads="1" noChangeShapeType="1" noTextEdit="1"/>
              </p:cNvSpPr>
              <p:nvPr/>
            </p:nvSpPr>
            <p:spPr>
              <a:xfrm>
                <a:off x="7421292" y="1840395"/>
                <a:ext cx="3763176" cy="1772816"/>
              </a:xfrm>
              <a:prstGeom prst="rect">
                <a:avLst/>
              </a:prstGeom>
              <a:blipFill>
                <a:blip r:embed="rId6"/>
                <a:stretch>
                  <a:fillRect t="-17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3894323" y="3190541"/>
                <a:ext cx="7315200" cy="2949002"/>
              </a:xfrm>
              <a:prstGeom prst="rect">
                <a:avLst/>
              </a:prstGeom>
            </p:spPr>
            <p:txBody>
              <a:bodyPr vert="horz" lIns="91440" tIns="45720" rIns="91440" bIns="45720" rtlCol="0" anchor="ctr">
                <a:normAutofit fontScale="925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800" dirty="0"/>
                  <a:t>If we look back, the weight of our float is about 35N. Which means at the minimum river level, the buoyancy produced (18.39N). The system accommodates for this by having the float secured to the load sell by a bolt.  So that if the buoyancy force is not a great enough to over come the weight of the float, the load sensor will be measuring a negative force</a:t>
                </a:r>
              </a:p>
              <a:p>
                <a:r>
                  <a:rPr lang="en-US" sz="1800" dirty="0"/>
                  <a:t>This means for our system a value of zero from the load cell is determined as</a:t>
                </a:r>
              </a:p>
              <a:p>
                <a:pPr marL="0" indent="0">
                  <a:buNone/>
                </a:pPr>
                <a14:m>
                  <m:oMathPara xmlns:m="http://schemas.openxmlformats.org/officeDocument/2006/math">
                    <m:oMathParaPr>
                      <m:jc m:val="centerGroup"/>
                    </m:oMathParaPr>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𝐹</m:t>
                          </m:r>
                        </m:e>
                        <m:sub>
                          <m:r>
                            <a:rPr lang="en-US" sz="1700" i="1">
                              <a:latin typeface="Cambria Math" panose="02040503050406030204" pitchFamily="18" charset="0"/>
                            </a:rPr>
                            <m:t>𝐵</m:t>
                          </m:r>
                        </m:sub>
                      </m:sSub>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𝑤</m:t>
                          </m:r>
                        </m:e>
                        <m:sub>
                          <m:r>
                            <a:rPr lang="en-US" sz="1700" i="1">
                              <a:latin typeface="Cambria Math" panose="02040503050406030204" pitchFamily="18" charset="0"/>
                            </a:rPr>
                            <m:t>𝑓</m:t>
                          </m:r>
                        </m:sub>
                      </m:sSub>
                    </m:oMath>
                  </m:oMathPara>
                </a14:m>
                <a:endParaRPr lang="en-US" sz="1700" dirty="0"/>
              </a:p>
              <a:p>
                <a:pPr marL="0" indent="0">
                  <a:buNone/>
                </a:pPr>
                <a14:m>
                  <m:oMathPara xmlns:m="http://schemas.openxmlformats.org/officeDocument/2006/math">
                    <m:oMathParaPr>
                      <m:jc m:val="centerGroup"/>
                    </m:oMathParaPr>
                    <m:oMath xmlns:m="http://schemas.openxmlformats.org/officeDocument/2006/math">
                      <m:r>
                        <a:rPr lang="en-US" sz="1700" i="1">
                          <a:latin typeface="Cambria Math" panose="02040503050406030204" pitchFamily="18" charset="0"/>
                          <a:ea typeface="Cambria Math" panose="02040503050406030204" pitchFamily="18" charset="0"/>
                        </a:rPr>
                        <m:t>40.8783</m:t>
                      </m:r>
                      <m:sSub>
                        <m:sSubPr>
                          <m:ctrlPr>
                            <a:rPr lang="en-US" sz="1700" i="1">
                              <a:latin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rPr>
                            <m:t>h</m:t>
                          </m:r>
                        </m:e>
                        <m:sub>
                          <m:r>
                            <a:rPr lang="en-US" sz="1700" i="1">
                              <a:latin typeface="Cambria Math" panose="02040503050406030204" pitchFamily="18" charset="0"/>
                              <a:ea typeface="Cambria Math" panose="02040503050406030204" pitchFamily="18" charset="0"/>
                            </a:rPr>
                            <m:t>∆</m:t>
                          </m:r>
                        </m:sub>
                      </m:sSub>
                      <m:r>
                        <a:rPr lang="en-US" sz="1700" i="1">
                          <a:latin typeface="Cambria Math" panose="02040503050406030204" pitchFamily="18" charset="0"/>
                          <a:ea typeface="Cambria Math" panose="02040503050406030204" pitchFamily="18" charset="0"/>
                        </a:rPr>
                        <m:t>=34.539 </m:t>
                      </m:r>
                    </m:oMath>
                  </m:oMathPara>
                </a14:m>
                <a:endParaRPr lang="en-US" sz="17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h</m:t>
                          </m:r>
                        </m:e>
                        <m:sub>
                          <m:r>
                            <a:rPr lang="en-US" sz="1700" i="1">
                              <a:latin typeface="Cambria Math" panose="02040503050406030204" pitchFamily="18" charset="0"/>
                              <a:ea typeface="Cambria Math" panose="02040503050406030204" pitchFamily="18" charset="0"/>
                            </a:rPr>
                            <m:t>∆</m:t>
                          </m:r>
                        </m:sub>
                      </m:sSub>
                      <m:r>
                        <a:rPr lang="en-US" sz="1700" i="1">
                          <a:latin typeface="Cambria Math" panose="02040503050406030204" pitchFamily="18" charset="0"/>
                          <a:ea typeface="Cambria Math" panose="02040503050406030204" pitchFamily="18" charset="0"/>
                        </a:rPr>
                        <m:t>=.844923 </m:t>
                      </m:r>
                      <m:r>
                        <a:rPr lang="en-US" sz="1700" i="1">
                          <a:latin typeface="Cambria Math" panose="02040503050406030204" pitchFamily="18" charset="0"/>
                          <a:ea typeface="Cambria Math" panose="02040503050406030204" pitchFamily="18" charset="0"/>
                        </a:rPr>
                        <m:t>𝑚</m:t>
                      </m:r>
                    </m:oMath>
                  </m:oMathPara>
                </a14:m>
                <a:endParaRPr lang="en-US" sz="1800" dirty="0"/>
              </a:p>
              <a:p>
                <a:r>
                  <a:rPr lang="en-US" sz="1800" dirty="0"/>
                  <a:t> So approximately 33” of water is required for the load cell to display positive</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894323" y="3190541"/>
                <a:ext cx="7315200" cy="2949002"/>
              </a:xfrm>
              <a:prstGeom prst="rect">
                <a:avLst/>
              </a:prstGeom>
              <a:blipFill>
                <a:blip r:embed="rId7"/>
                <a:stretch>
                  <a:fillRect l="-333" r="-667"/>
                </a:stretch>
              </a:blipFill>
            </p:spPr>
            <p:txBody>
              <a:bodyPr/>
              <a:lstStyle/>
              <a:p>
                <a:r>
                  <a:rPr lang="en-US">
                    <a:noFill/>
                  </a:rPr>
                  <a:t> </a:t>
                </a:r>
              </a:p>
            </p:txBody>
          </p:sp>
        </mc:Fallback>
      </mc:AlternateContent>
    </p:spTree>
    <p:extLst>
      <p:ext uri="{BB962C8B-B14F-4D97-AF65-F5344CB8AC3E}">
        <p14:creationId xmlns:p14="http://schemas.microsoft.com/office/powerpoint/2010/main" val="390230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br>
              <a:rPr lang="en-US" dirty="0"/>
            </a:br>
            <a:r>
              <a:rPr lang="en-US" sz="2000" dirty="0"/>
              <a:t>Free Body Diagrams</a:t>
            </a:r>
            <a:endParaRPr lang="en-US" dirty="0"/>
          </a:p>
        </p:txBody>
      </p:sp>
      <p:sp>
        <p:nvSpPr>
          <p:cNvPr id="4" name="Text Placeholder 2"/>
          <p:cNvSpPr txBox="1">
            <a:spLocks/>
          </p:cNvSpPr>
          <p:nvPr/>
        </p:nvSpPr>
        <p:spPr>
          <a:xfrm>
            <a:off x="3867912" y="1073401"/>
            <a:ext cx="2447360" cy="80772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800" dirty="0"/>
              <a:t>Minimum Water Level </a:t>
            </a:r>
          </a:p>
        </p:txBody>
      </p:sp>
      <mc:AlternateContent xmlns:mc="http://schemas.openxmlformats.org/markup-compatibility/2006" xmlns:a14="http://schemas.microsoft.com/office/drawing/2010/main">
        <mc:Choice Requires="a14">
          <p:sp>
            <p:nvSpPr>
              <p:cNvPr id="5" name="Content Placeholder 3"/>
              <p:cNvSpPr txBox="1">
                <a:spLocks/>
              </p:cNvSpPr>
              <p:nvPr/>
            </p:nvSpPr>
            <p:spPr>
              <a:xfrm>
                <a:off x="3867912" y="5321540"/>
                <a:ext cx="2694146" cy="80696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nor/>
                        </m:rPr>
                        <a:rPr lang="en-US" sz="1600" smtClean="0"/>
                        <m:t>∑</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𝑦</m:t>
                          </m:r>
                        </m:sub>
                      </m:sSub>
                      <m:r>
                        <a:rPr lang="en-US" sz="1600" b="0" i="1" smtClean="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+18.39</m:t>
                      </m:r>
                      <m:r>
                        <a:rPr lang="en-US" sz="1600" i="1">
                          <a:latin typeface="Cambria Math" panose="02040503050406030204" pitchFamily="18" charset="0"/>
                          <a:ea typeface="Cambria Math" panose="02040503050406030204" pitchFamily="18" charset="0"/>
                        </a:rPr>
                        <m:t>𝑁</m:t>
                      </m:r>
                      <m:r>
                        <a:rPr lang="en-US" sz="1600" b="0" i="1" smtClean="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34.539 </m:t>
                      </m:r>
                      <m:r>
                        <a:rPr lang="en-US" sz="1600" i="1">
                          <a:latin typeface="Cambria Math" panose="02040503050406030204" pitchFamily="18" charset="0"/>
                          <a:ea typeface="Cambria Math" panose="02040503050406030204" pitchFamily="18" charset="0"/>
                        </a:rPr>
                        <m:t>𝑁</m:t>
                      </m:r>
                    </m:oMath>
                  </m:oMathPara>
                </a14:m>
                <a:endParaRPr lang="en-US" sz="16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sz="1600"/>
                        <m:t>∑</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𝑦</m:t>
                          </m:r>
                        </m:sub>
                      </m:sSub>
                      <m:r>
                        <a:rPr lang="en-US" sz="1600" i="1">
                          <a:latin typeface="Cambria Math" panose="02040503050406030204" pitchFamily="18" charset="0"/>
                        </a:rPr>
                        <m:t>=</m:t>
                      </m:r>
                      <m:r>
                        <a:rPr lang="en-US" sz="1600" b="0" i="1" smtClean="0">
                          <a:latin typeface="Cambria Math" panose="02040503050406030204" pitchFamily="18" charset="0"/>
                        </a:rPr>
                        <m:t>−16.149</m:t>
                      </m:r>
                      <m:r>
                        <a:rPr lang="en-US" sz="1600" b="0" i="1" smtClean="0">
                          <a:latin typeface="Cambria Math" panose="02040503050406030204" pitchFamily="18" charset="0"/>
                        </a:rPr>
                        <m:t>𝑁</m:t>
                      </m:r>
                    </m:oMath>
                  </m:oMathPara>
                </a14:m>
                <a:endParaRPr lang="en-US" sz="1600" dirty="0"/>
              </a:p>
            </p:txBody>
          </p:sp>
        </mc:Choice>
        <mc:Fallback xmlns="">
          <p:sp>
            <p:nvSpPr>
              <p:cNvPr id="5" name="Content Placeholder 3"/>
              <p:cNvSpPr txBox="1">
                <a:spLocks noRot="1" noChangeAspect="1" noMove="1" noResize="1" noEditPoints="1" noAdjustHandles="1" noChangeArrowheads="1" noChangeShapeType="1" noTextEdit="1"/>
              </p:cNvSpPr>
              <p:nvPr/>
            </p:nvSpPr>
            <p:spPr>
              <a:xfrm>
                <a:off x="3867912" y="5321540"/>
                <a:ext cx="2694146" cy="806960"/>
              </a:xfrm>
              <a:prstGeom prst="rect">
                <a:avLst/>
              </a:prstGeom>
              <a:blipFill>
                <a:blip r:embed="rId4"/>
                <a:stretch>
                  <a:fillRect/>
                </a:stretch>
              </a:blipFill>
            </p:spPr>
            <p:txBody>
              <a:bodyPr/>
              <a:lstStyle/>
              <a:p>
                <a:r>
                  <a:rPr lang="en-US">
                    <a:noFill/>
                  </a:rPr>
                  <a:t> </a:t>
                </a:r>
              </a:p>
            </p:txBody>
          </p:sp>
        </mc:Fallback>
      </mc:AlternateContent>
      <p:sp>
        <p:nvSpPr>
          <p:cNvPr id="6" name="Text Placeholder 2"/>
          <p:cNvSpPr txBox="1">
            <a:spLocks/>
          </p:cNvSpPr>
          <p:nvPr/>
        </p:nvSpPr>
        <p:spPr>
          <a:xfrm>
            <a:off x="6380589" y="1073401"/>
            <a:ext cx="2391374" cy="80772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800" dirty="0"/>
              <a:t>Minimum Float  </a:t>
            </a:r>
          </a:p>
        </p:txBody>
      </p:sp>
      <mc:AlternateContent xmlns:mc="http://schemas.openxmlformats.org/markup-compatibility/2006" xmlns:a14="http://schemas.microsoft.com/office/drawing/2010/main">
        <mc:Choice Requires="a14">
          <p:sp>
            <p:nvSpPr>
              <p:cNvPr id="7" name="Content Placeholder 3"/>
              <p:cNvSpPr>
                <a:spLocks noGrp="1"/>
              </p:cNvSpPr>
              <p:nvPr>
                <p:ph sz="half" idx="4294967295"/>
              </p:nvPr>
            </p:nvSpPr>
            <p:spPr>
              <a:xfrm>
                <a:off x="6380589" y="5312209"/>
                <a:ext cx="2391374" cy="806960"/>
              </a:xfrm>
              <a:prstGeom prst="rect">
                <a:avLst/>
              </a:prstGeo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𝐹</m:t>
                          </m:r>
                        </m:e>
                        <m:sub>
                          <m:r>
                            <a:rPr lang="en-US" sz="1600" b="0" i="1" smtClean="0">
                              <a:latin typeface="Cambria Math" panose="02040503050406030204" pitchFamily="18" charset="0"/>
                            </a:rPr>
                            <m:t>𝑏</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b="0" i="1" smtClean="0">
                              <a:latin typeface="Cambria Math" panose="02040503050406030204" pitchFamily="18" charset="0"/>
                            </a:rPr>
                            <m:t>𝑔</m:t>
                          </m:r>
                        </m:sub>
                      </m:sSub>
                    </m:oMath>
                  </m:oMathPara>
                </a14:m>
                <a:endParaRPr lang="en-US" sz="1600" dirty="0"/>
              </a:p>
              <a:p>
                <a:pPr marL="0" indent="0">
                  <a:buNone/>
                </a:pPr>
                <a14:m>
                  <m:oMathPara xmlns:m="http://schemas.openxmlformats.org/officeDocument/2006/math">
                    <m:oMathParaPr>
                      <m:jc m:val="centerGroup"/>
                    </m:oMathParaPr>
                    <m:oMath xmlns:m="http://schemas.openxmlformats.org/officeDocument/2006/math">
                      <m:r>
                        <m:rPr>
                          <m:nor/>
                        </m:rPr>
                        <a:rPr lang="en-US" sz="1600"/>
                        <m:t>∑</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𝑦</m:t>
                          </m:r>
                        </m:sub>
                      </m:sSub>
                      <m:r>
                        <a:rPr lang="en-US" sz="1600" i="1">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m:t>
                      </m:r>
                    </m:oMath>
                  </m:oMathPara>
                </a14:m>
                <a:endParaRPr lang="en-US" sz="1600" dirty="0"/>
              </a:p>
            </p:txBody>
          </p:sp>
        </mc:Choice>
        <mc:Fallback xmlns="">
          <p:sp>
            <p:nvSpPr>
              <p:cNvPr id="7" name="Content Placeholder 3"/>
              <p:cNvSpPr>
                <a:spLocks noGrp="1" noRot="1" noChangeAspect="1" noMove="1" noResize="1" noEditPoints="1" noAdjustHandles="1" noChangeArrowheads="1" noChangeShapeType="1" noTextEdit="1"/>
              </p:cNvSpPr>
              <p:nvPr>
                <p:ph sz="half" idx="4294967295"/>
              </p:nvPr>
            </p:nvSpPr>
            <p:spPr>
              <a:xfrm>
                <a:off x="6380589" y="5312209"/>
                <a:ext cx="2391374" cy="806960"/>
              </a:xfrm>
              <a:prstGeom prst="rect">
                <a:avLst/>
              </a:prstGeom>
              <a:blipFill>
                <a:blip r:embed="rId5"/>
                <a:stretch>
                  <a:fillRect/>
                </a:stretch>
              </a:blipFill>
            </p:spPr>
            <p:txBody>
              <a:bodyPr/>
              <a:lstStyle/>
              <a:p>
                <a:r>
                  <a:rPr lang="en-US">
                    <a:noFill/>
                  </a:rPr>
                  <a:t> </a:t>
                </a:r>
              </a:p>
            </p:txBody>
          </p:sp>
        </mc:Fallback>
      </mc:AlternateContent>
      <p:sp>
        <p:nvSpPr>
          <p:cNvPr id="8" name="Text Placeholder 2"/>
          <p:cNvSpPr txBox="1">
            <a:spLocks/>
          </p:cNvSpPr>
          <p:nvPr/>
        </p:nvSpPr>
        <p:spPr>
          <a:xfrm>
            <a:off x="8753301" y="1073401"/>
            <a:ext cx="2536742" cy="80772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800" dirty="0"/>
              <a:t>Maximum Water Level </a:t>
            </a:r>
          </a:p>
        </p:txBody>
      </p:sp>
      <mc:AlternateContent xmlns:mc="http://schemas.openxmlformats.org/markup-compatibility/2006" xmlns:a14="http://schemas.microsoft.com/office/drawing/2010/main">
        <mc:Choice Requires="a14">
          <p:sp>
            <p:nvSpPr>
              <p:cNvPr id="9" name="Content Placeholder 3"/>
              <p:cNvSpPr>
                <a:spLocks noGrp="1"/>
              </p:cNvSpPr>
              <p:nvPr>
                <p:ph sz="half" idx="4294967295"/>
              </p:nvPr>
            </p:nvSpPr>
            <p:spPr>
              <a:xfrm>
                <a:off x="8571833" y="5302878"/>
                <a:ext cx="2867498" cy="806960"/>
              </a:xfrm>
              <a:prstGeom prst="rect">
                <a:avLst/>
              </a:prstGeom>
            </p:spPr>
            <p:txBody>
              <a:bodyPr>
                <a:normAutofit/>
              </a:bodyPr>
              <a:lstStyle/>
              <a:p>
                <a:pPr marL="0" indent="0">
                  <a:buNone/>
                </a:pPr>
                <a14:m>
                  <m:oMathPara xmlns:m="http://schemas.openxmlformats.org/officeDocument/2006/math">
                    <m:oMathParaPr>
                      <m:jc m:val="centerGroup"/>
                    </m:oMathParaPr>
                    <m:oMath xmlns:m="http://schemas.openxmlformats.org/officeDocument/2006/math">
                      <m:r>
                        <m:rPr>
                          <m:nor/>
                        </m:rPr>
                        <a:rPr lang="en-US" sz="1600" smtClean="0"/>
                        <m:t>∑</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𝑦</m:t>
                          </m:r>
                        </m:sub>
                      </m:sSub>
                      <m:r>
                        <a:rPr lang="en-US" sz="1600" i="1">
                          <a:latin typeface="Cambria Math" panose="02040503050406030204" pitchFamily="18" charset="0"/>
                        </a:rPr>
                        <m:t>=</m:t>
                      </m:r>
                      <m:r>
                        <a:rPr lang="en-US" sz="1600" b="0" i="1" smtClean="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74.7338</m:t>
                      </m:r>
                      <m:r>
                        <a:rPr lang="en-US" sz="1600" i="1">
                          <a:latin typeface="Cambria Math" panose="02040503050406030204" pitchFamily="18" charset="0"/>
                          <a:ea typeface="Cambria Math" panose="02040503050406030204" pitchFamily="18" charset="0"/>
                        </a:rPr>
                        <m:t>𝑁</m:t>
                      </m:r>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34.539 </m:t>
                      </m:r>
                      <m:r>
                        <a:rPr lang="en-US" sz="1600" i="1">
                          <a:latin typeface="Cambria Math" panose="02040503050406030204" pitchFamily="18" charset="0"/>
                          <a:ea typeface="Cambria Math" panose="02040503050406030204" pitchFamily="18" charset="0"/>
                        </a:rPr>
                        <m:t>𝑁</m:t>
                      </m:r>
                    </m:oMath>
                  </m:oMathPara>
                </a14:m>
                <a:endParaRPr lang="en-US" sz="16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sz="1600"/>
                        <m:t>∑</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𝑦</m:t>
                          </m:r>
                        </m:sub>
                      </m:sSub>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40.1948</m:t>
                      </m:r>
                    </m:oMath>
                  </m:oMathPara>
                </a14:m>
                <a:endParaRPr lang="en-US" sz="1600" dirty="0"/>
              </a:p>
            </p:txBody>
          </p:sp>
        </mc:Choice>
        <mc:Fallback xmlns="">
          <p:sp>
            <p:nvSpPr>
              <p:cNvPr id="9" name="Content Placeholder 3"/>
              <p:cNvSpPr>
                <a:spLocks noGrp="1" noRot="1" noChangeAspect="1" noMove="1" noResize="1" noEditPoints="1" noAdjustHandles="1" noChangeArrowheads="1" noChangeShapeType="1" noTextEdit="1"/>
              </p:cNvSpPr>
              <p:nvPr>
                <p:ph sz="half" idx="4294967295"/>
              </p:nvPr>
            </p:nvSpPr>
            <p:spPr>
              <a:xfrm>
                <a:off x="8571833" y="5302878"/>
                <a:ext cx="2867498" cy="806960"/>
              </a:xfrm>
              <a:prstGeom prst="rect">
                <a:avLst/>
              </a:prstGeom>
              <a:blipFill>
                <a:blip r:embed="rId6"/>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7"/>
          <a:stretch>
            <a:fillRect/>
          </a:stretch>
        </p:blipFill>
        <p:spPr>
          <a:xfrm>
            <a:off x="4138525" y="1881121"/>
            <a:ext cx="1838325" cy="2705100"/>
          </a:xfrm>
          <a:prstGeom prst="rect">
            <a:avLst/>
          </a:prstGeom>
        </p:spPr>
      </p:pic>
      <p:pic>
        <p:nvPicPr>
          <p:cNvPr id="12" name="Picture 11"/>
          <p:cNvPicPr>
            <a:picLocks noChangeAspect="1"/>
          </p:cNvPicPr>
          <p:nvPr/>
        </p:nvPicPr>
        <p:blipFill>
          <a:blip r:embed="rId8"/>
          <a:stretch>
            <a:fillRect/>
          </a:stretch>
        </p:blipFill>
        <p:spPr>
          <a:xfrm>
            <a:off x="9059647" y="1914715"/>
            <a:ext cx="1924050" cy="3019425"/>
          </a:xfrm>
          <a:prstGeom prst="rect">
            <a:avLst/>
          </a:prstGeom>
        </p:spPr>
      </p:pic>
      <p:pic>
        <p:nvPicPr>
          <p:cNvPr id="13" name="Picture 12"/>
          <p:cNvPicPr>
            <a:picLocks noChangeAspect="1"/>
          </p:cNvPicPr>
          <p:nvPr/>
        </p:nvPicPr>
        <p:blipFill>
          <a:blip r:embed="rId9"/>
          <a:stretch>
            <a:fillRect/>
          </a:stretch>
        </p:blipFill>
        <p:spPr>
          <a:xfrm>
            <a:off x="6562058" y="1881899"/>
            <a:ext cx="2009775" cy="2914650"/>
          </a:xfrm>
          <a:prstGeom prst="rect">
            <a:avLst/>
          </a:prstGeom>
        </p:spPr>
      </p:pic>
      <mc:AlternateContent xmlns:mc="http://schemas.openxmlformats.org/markup-compatibility/2006" xmlns:a14="http://schemas.microsoft.com/office/drawing/2010/main">
        <mc:Choice Requires="a14">
          <p:sp>
            <p:nvSpPr>
              <p:cNvPr id="14" name="Content Placeholder 3"/>
              <p:cNvSpPr txBox="1">
                <a:spLocks/>
              </p:cNvSpPr>
              <p:nvPr/>
            </p:nvSpPr>
            <p:spPr>
              <a:xfrm>
                <a:off x="3934354" y="4796549"/>
                <a:ext cx="2391374" cy="80696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14:m>
                  <m:oMath xmlns:m="http://schemas.openxmlformats.org/officeDocument/2006/math">
                    <m:r>
                      <m:rPr>
                        <m:nor/>
                      </m:rPr>
                      <a:rPr lang="en-US" sz="1600" smtClean="0"/>
                      <m:t>∑</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𝑦</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𝑏</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𝑔</m:t>
                        </m:r>
                      </m:sub>
                    </m:sSub>
                  </m:oMath>
                </a14:m>
                <a:r>
                  <a:rPr lang="en-US" dirty="0"/>
                  <a:t>  so:</a:t>
                </a:r>
              </a:p>
            </p:txBody>
          </p:sp>
        </mc:Choice>
        <mc:Fallback xmlns="">
          <p:sp>
            <p:nvSpPr>
              <p:cNvPr id="14" name="Content Placeholder 3"/>
              <p:cNvSpPr txBox="1">
                <a:spLocks noRot="1" noChangeAspect="1" noMove="1" noResize="1" noEditPoints="1" noAdjustHandles="1" noChangeArrowheads="1" noChangeShapeType="1" noTextEdit="1"/>
              </p:cNvSpPr>
              <p:nvPr/>
            </p:nvSpPr>
            <p:spPr>
              <a:xfrm>
                <a:off x="3934354" y="4796549"/>
                <a:ext cx="2391374" cy="806960"/>
              </a:xfrm>
              <a:prstGeom prst="rect">
                <a:avLst/>
              </a:prstGeom>
              <a:blipFill>
                <a:blip r:embed="rId10"/>
                <a:stretch>
                  <a:fillRect t="-8333"/>
                </a:stretch>
              </a:blipFill>
            </p:spPr>
            <p:txBody>
              <a:bodyPr/>
              <a:lstStyle/>
              <a:p>
                <a:r>
                  <a:rPr lang="en-US">
                    <a:noFill/>
                  </a:rPr>
                  <a:t> </a:t>
                </a:r>
              </a:p>
            </p:txBody>
          </p:sp>
        </mc:Fallback>
      </mc:AlternateContent>
    </p:spTree>
    <p:extLst>
      <p:ext uri="{BB962C8B-B14F-4D97-AF65-F5344CB8AC3E}">
        <p14:creationId xmlns:p14="http://schemas.microsoft.com/office/powerpoint/2010/main" val="1920658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br>
              <a:rPr lang="en-US" dirty="0"/>
            </a:br>
            <a:r>
              <a:rPr lang="en-US" sz="2000" dirty="0"/>
              <a:t>Load Cell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That means for our system we need a load cell that can detect measurement from -16N -&gt; 42N which would be about -1.63kg -&gt; 4.28kg</a:t>
                </a:r>
              </a:p>
              <a:p>
                <a:r>
                  <a:rPr lang="en-US" dirty="0"/>
                  <a:t>We must be careful not to exceed the load cells capabilities, so a load cell that can detect in ranges of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oMath>
                </a14:m>
                <a:r>
                  <a:rPr lang="en-US" dirty="0"/>
                  <a:t>kg will be needed</a:t>
                </a:r>
              </a:p>
              <a:p>
                <a:r>
                  <a:rPr lang="en-US" dirty="0"/>
                  <a:t>After browsing the internet, it was determined that the CZL635 load cell would work nicely for this application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1310085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The only thing that matters in whitewater kayaking are the water levels</a:t>
            </a:r>
          </a:p>
          <a:p>
            <a:r>
              <a:rPr lang="en-US" dirty="0"/>
              <a:t>United States Geological Survey (USGS) have there own system of measuring river levels, though they are expensive</a:t>
            </a:r>
          </a:p>
          <a:p>
            <a:r>
              <a:rPr lang="en-US" dirty="0"/>
              <a:t>Lock 32 whitewater park is the only recreational, man made whitewater park in the north east, and relies on the Erie canal system to provide water</a:t>
            </a:r>
          </a:p>
          <a:p>
            <a:pPr lvl="1"/>
            <a:r>
              <a:rPr lang="en-US" dirty="0"/>
              <a:t>Features in the whitewater park are optimal between certain water levels</a:t>
            </a:r>
          </a:p>
          <a:p>
            <a:pPr lvl="1"/>
            <a:r>
              <a:rPr lang="en-US" dirty="0"/>
              <a:t>All kayakers have there own preference though of “optimal level”</a:t>
            </a:r>
          </a:p>
          <a:p>
            <a:pPr lvl="1"/>
            <a:r>
              <a:rPr lang="en-US" dirty="0"/>
              <a:t>If not enough water is running through the park, the features are considered unplayable, and you will not want to go out kayaking</a:t>
            </a:r>
          </a:p>
        </p:txBody>
      </p:sp>
    </p:spTree>
    <p:extLst>
      <p:ext uri="{BB962C8B-B14F-4D97-AF65-F5344CB8AC3E}">
        <p14:creationId xmlns:p14="http://schemas.microsoft.com/office/powerpoint/2010/main" val="846089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Cells</a:t>
            </a:r>
          </a:p>
        </p:txBody>
      </p:sp>
      <p:sp>
        <p:nvSpPr>
          <p:cNvPr id="3" name="Content Placeholder 2"/>
          <p:cNvSpPr>
            <a:spLocks noGrp="1"/>
          </p:cNvSpPr>
          <p:nvPr>
            <p:ph idx="1"/>
          </p:nvPr>
        </p:nvSpPr>
        <p:spPr>
          <a:xfrm>
            <a:off x="3869268" y="864108"/>
            <a:ext cx="7355459" cy="2672194"/>
          </a:xfrm>
        </p:spPr>
        <p:txBody>
          <a:bodyPr>
            <a:normAutofit fontScale="85000" lnSpcReduction="20000"/>
          </a:bodyPr>
          <a:lstStyle/>
          <a:p>
            <a:r>
              <a:rPr lang="en-US" dirty="0"/>
              <a:t>In order to go further, an understanding of load cells is needed</a:t>
            </a:r>
          </a:p>
          <a:p>
            <a:r>
              <a:rPr lang="en-US" dirty="0"/>
              <a:t>The typical load cell contains four force sensors on a bar of metal</a:t>
            </a:r>
          </a:p>
          <a:p>
            <a:r>
              <a:rPr lang="en-US" dirty="0"/>
              <a:t>Metal is capable of bending (shearing) a very small amount before becoming completely deformed, so you can in theory bend a piece of metal and determine how much it bent. </a:t>
            </a:r>
          </a:p>
          <a:p>
            <a:r>
              <a:rPr lang="en-US" dirty="0"/>
              <a:t>The degree it was bent is measured with force sensor arranged as shown in the diagram. If no pressure is applied, the tension and compression will all be equal, and the voltage across the strain gauge is 2.5vs. As force is increased, these strain gauges will become longer or shorter, ever so slightly increasing or decreasing the resistance. That means as stress is applied, the strain gauge will have very small increases and decreases in voltage</a:t>
            </a:r>
          </a:p>
          <a:p>
            <a:endParaRPr lang="en-US" dirty="0"/>
          </a:p>
        </p:txBody>
      </p:sp>
      <p:pic>
        <p:nvPicPr>
          <p:cNvPr id="4" name="Picture 3"/>
          <p:cNvPicPr>
            <a:picLocks noChangeAspect="1"/>
          </p:cNvPicPr>
          <p:nvPr/>
        </p:nvPicPr>
        <p:blipFill>
          <a:blip r:embed="rId2"/>
          <a:stretch>
            <a:fillRect/>
          </a:stretch>
        </p:blipFill>
        <p:spPr>
          <a:xfrm>
            <a:off x="5438420" y="3442995"/>
            <a:ext cx="4456814" cy="3048000"/>
          </a:xfrm>
          <a:prstGeom prst="rect">
            <a:avLst/>
          </a:prstGeom>
        </p:spPr>
      </p:pic>
    </p:spTree>
    <p:extLst>
      <p:ext uri="{BB962C8B-B14F-4D97-AF65-F5344CB8AC3E}">
        <p14:creationId xmlns:p14="http://schemas.microsoft.com/office/powerpoint/2010/main" val="149938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Cells</a:t>
            </a:r>
          </a:p>
        </p:txBody>
      </p:sp>
      <p:sp>
        <p:nvSpPr>
          <p:cNvPr id="3" name="Content Placeholder 2"/>
          <p:cNvSpPr>
            <a:spLocks noGrp="1"/>
          </p:cNvSpPr>
          <p:nvPr>
            <p:ph idx="1"/>
          </p:nvPr>
        </p:nvSpPr>
        <p:spPr>
          <a:xfrm>
            <a:off x="3878598" y="487923"/>
            <a:ext cx="7178177" cy="1974677"/>
          </a:xfrm>
        </p:spPr>
        <p:txBody>
          <a:bodyPr/>
          <a:lstStyle/>
          <a:p>
            <a:r>
              <a:rPr lang="en-US" sz="1800" dirty="0"/>
              <a:t>We could in theory determine the weight with one strain gauge, the problem is when you go to measure the change in voltage over the gauge, you will be looking for change in the hundredth and thousands place (aka a very small change)</a:t>
            </a:r>
          </a:p>
          <a:p>
            <a:r>
              <a:rPr lang="en-US" sz="1800" dirty="0"/>
              <a:t>This is fixed by wiring the strain gauges in a Wheatstone bridge array</a:t>
            </a:r>
          </a:p>
          <a:p>
            <a:pPr marL="0" indent="0">
              <a:buNone/>
            </a:pPr>
            <a:r>
              <a:rPr lang="en-US" dirty="0"/>
              <a:t> </a:t>
            </a:r>
          </a:p>
        </p:txBody>
      </p:sp>
      <p:pic>
        <p:nvPicPr>
          <p:cNvPr id="4" name="Picture 3"/>
          <p:cNvPicPr>
            <a:picLocks noChangeAspect="1"/>
          </p:cNvPicPr>
          <p:nvPr/>
        </p:nvPicPr>
        <p:blipFill>
          <a:blip r:embed="rId2"/>
          <a:stretch>
            <a:fillRect/>
          </a:stretch>
        </p:blipFill>
        <p:spPr>
          <a:xfrm>
            <a:off x="5205898" y="2019490"/>
            <a:ext cx="4019550" cy="2809875"/>
          </a:xfrm>
          <a:prstGeom prst="rect">
            <a:avLst/>
          </a:prstGeom>
        </p:spPr>
      </p:pic>
      <p:sp>
        <p:nvSpPr>
          <p:cNvPr id="5" name="Content Placeholder 2"/>
          <p:cNvSpPr txBox="1">
            <a:spLocks/>
          </p:cNvSpPr>
          <p:nvPr/>
        </p:nvSpPr>
        <p:spPr>
          <a:xfrm>
            <a:off x="3878598" y="4465724"/>
            <a:ext cx="7178177" cy="239227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800" dirty="0"/>
              <a:t>The Wheatstone bridge is a double voltage divider, that when the strains are set up like this, will allow the voltage V, to be the voltage relating to the force applied to the load cell</a:t>
            </a:r>
          </a:p>
          <a:p>
            <a:r>
              <a:rPr lang="en-US" sz="1800" dirty="0"/>
              <a:t>As force is increased in one direction the compression will increase and tension will decrease on one side, and vice versa on the other. This results in a difference at the V node, and what we want to measure</a:t>
            </a:r>
            <a:endParaRPr lang="en-US" dirty="0"/>
          </a:p>
        </p:txBody>
      </p:sp>
    </p:spTree>
    <p:extLst>
      <p:ext uri="{BB962C8B-B14F-4D97-AF65-F5344CB8AC3E}">
        <p14:creationId xmlns:p14="http://schemas.microsoft.com/office/powerpoint/2010/main" val="3385968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Cells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What is this range in voltage though that we would be picking up from the load cell?</a:t>
                </a:r>
              </a:p>
              <a:p>
                <a:r>
                  <a:rPr lang="en-US" dirty="0"/>
                  <a:t>Looking at the data sheet for the CZL635, we see it has a rated output of 1mV/V and an Excitation voltage of 5V dc.</a:t>
                </a:r>
              </a:p>
              <a:p>
                <a:r>
                  <a:rPr lang="en-US" dirty="0"/>
                  <a:t>In order to determine the range, we simply multiply these to values and that is our output voltage when a max of 5kg is applied</a:t>
                </a:r>
              </a:p>
              <a:p>
                <a:r>
                  <a:rPr lang="en-US" dirty="0"/>
                  <a:t>So we are expecting to read a value between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5mV, which means to see a single gram change in force of our system, we need to read 1 microvolt</a:t>
                </a:r>
              </a:p>
              <a:p>
                <a:r>
                  <a:rPr lang="en-US" dirty="0"/>
                  <a:t>How can this be done? The Arduino has a 10bit 0-5v </a:t>
                </a:r>
                <a:r>
                  <a:rPr lang="en-US" dirty="0" err="1"/>
                  <a:t>adc</a:t>
                </a:r>
                <a:r>
                  <a:rPr lang="en-US" dirty="0"/>
                  <a:t>, so it can only pick up a change when the system has increased by (5/1024) 4.883 mV. This means direct reading of the load cell is not possible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667" r="-250"/>
                </a:stretch>
              </a:blipFill>
            </p:spPr>
            <p:txBody>
              <a:bodyPr/>
              <a:lstStyle/>
              <a:p>
                <a:r>
                  <a:rPr lang="en-US">
                    <a:noFill/>
                  </a:rPr>
                  <a:t> </a:t>
                </a:r>
              </a:p>
            </p:txBody>
          </p:sp>
        </mc:Fallback>
      </mc:AlternateContent>
    </p:spTree>
    <p:extLst>
      <p:ext uri="{BB962C8B-B14F-4D97-AF65-F5344CB8AC3E}">
        <p14:creationId xmlns:p14="http://schemas.microsoft.com/office/powerpoint/2010/main" val="847849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br>
              <a:rPr lang="en-US" dirty="0"/>
            </a:br>
            <a:r>
              <a:rPr lang="en-US" sz="2000" dirty="0"/>
              <a:t>Conditioning Circuit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order to read the load cell data from a microcontroller, we will have to amplify this signal to be between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2.5v, and then level shift it up 2.5v. This will give us the same waveform but between 0-5v, which the microcontroller will happily process</a:t>
                </a:r>
              </a:p>
              <a:p>
                <a:r>
                  <a:rPr lang="en-US" dirty="0"/>
                  <a:t>What is the gain needed for this condition?</a:t>
                </a:r>
              </a:p>
              <a:p>
                <a:pPr marL="0" indent="0" algn="ctr">
                  <a:buNone/>
                </a:pPr>
                <a14:m>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𝑜</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𝑖</m:t>
                            </m:r>
                          </m:sub>
                        </m:sSub>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5</m:t>
                        </m:r>
                        <m:r>
                          <a:rPr lang="en-US" sz="1600" b="0" i="1" smtClean="0">
                            <a:latin typeface="Cambria Math" panose="02040503050406030204" pitchFamily="18" charset="0"/>
                          </a:rPr>
                          <m:t>𝑉</m:t>
                        </m:r>
                      </m:num>
                      <m:den>
                        <m:r>
                          <a:rPr lang="en-US" sz="1600" b="0" i="1" smtClean="0">
                            <a:latin typeface="Cambria Math" panose="02040503050406030204" pitchFamily="18" charset="0"/>
                          </a:rPr>
                          <m:t>5</m:t>
                        </m:r>
                        <m:r>
                          <a:rPr lang="en-US" sz="1600" b="0" i="1" smtClean="0">
                            <a:latin typeface="Cambria Math" panose="02040503050406030204" pitchFamily="18" charset="0"/>
                          </a:rPr>
                          <m:t>𝑚𝑉</m:t>
                        </m:r>
                      </m:den>
                    </m:f>
                    <m:r>
                      <a:rPr lang="en-US" sz="1600" b="0" i="1" smtClean="0">
                        <a:latin typeface="Cambria Math" panose="02040503050406030204" pitchFamily="18" charset="0"/>
                      </a:rPr>
                      <m:t>= </m:t>
                    </m:r>
                  </m:oMath>
                </a14:m>
                <a:r>
                  <a:rPr lang="en-US" sz="1600" dirty="0"/>
                  <a:t>1000</a:t>
                </a:r>
              </a:p>
              <a:p>
                <a:r>
                  <a:rPr lang="en-US" dirty="0"/>
                  <a:t> This circuit can be designed with op amps in a few different ways. I decided to build an instrumentation amplifier (In-Amp) using LM741 Op-Amps </a:t>
                </a:r>
              </a:p>
              <a:p>
                <a:r>
                  <a:rPr lang="en-US" dirty="0"/>
                  <a:t>The In-Amp gain is determined as follows (with R chosen to be 30k)</a:t>
                </a:r>
              </a:p>
              <a:p>
                <a:pPr marL="0" indent="0" algn="ctr">
                  <a:buNone/>
                </a:pPr>
                <a14:m>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=1+</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r>
                          <a:rPr lang="en-US" sz="1600" b="0" i="1" smtClean="0">
                            <a:latin typeface="Cambria Math" panose="02040503050406030204" pitchFamily="18" charset="0"/>
                          </a:rPr>
                          <m:t>𝑅</m:t>
                        </m:r>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𝑥</m:t>
                            </m:r>
                          </m:sub>
                        </m:sSub>
                      </m:den>
                    </m:f>
                  </m:oMath>
                </a14:m>
                <a:r>
                  <a:rPr lang="en-US" sz="1600" dirty="0"/>
                  <a:t> </a:t>
                </a:r>
              </a:p>
              <a:p>
                <a:pPr marL="0" indent="0" algn="ctr">
                  <a:buNone/>
                </a:pP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𝑥</m:t>
                        </m:r>
                      </m:sub>
                    </m:sSub>
                    <m:r>
                      <a:rPr lang="en-US" sz="1600" i="1">
                        <a:latin typeface="Cambria Math" panose="02040503050406030204" pitchFamily="18" charset="0"/>
                      </a:rPr>
                      <m:t>=</m:t>
                    </m:r>
                  </m:oMath>
                </a14:m>
                <a:r>
                  <a:rPr lang="en-US" sz="1600" dirty="0"/>
                  <a:t> 120.29</a:t>
                </a:r>
                <a:r>
                  <a:rPr lang="el-GR" sz="1600" dirty="0"/>
                  <a:t>Ω</a:t>
                </a:r>
                <a:endParaRPr lang="en-US" sz="1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667" t="-833" r="-83"/>
                </a:stretch>
              </a:blipFill>
            </p:spPr>
            <p:txBody>
              <a:bodyPr/>
              <a:lstStyle/>
              <a:p>
                <a:r>
                  <a:rPr lang="en-US">
                    <a:noFill/>
                  </a:rPr>
                  <a:t> </a:t>
                </a:r>
              </a:p>
            </p:txBody>
          </p:sp>
        </mc:Fallback>
      </mc:AlternateContent>
    </p:spTree>
    <p:extLst>
      <p:ext uri="{BB962C8B-B14F-4D97-AF65-F5344CB8AC3E}">
        <p14:creationId xmlns:p14="http://schemas.microsoft.com/office/powerpoint/2010/main" val="2894339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br>
              <a:rPr lang="en-US" dirty="0"/>
            </a:br>
            <a:r>
              <a:rPr lang="en-US" sz="2000" dirty="0"/>
              <a:t>The In Amp</a:t>
            </a:r>
            <a:endParaRPr lang="en-US" dirty="0"/>
          </a:p>
        </p:txBody>
      </p:sp>
      <p:pic>
        <p:nvPicPr>
          <p:cNvPr id="4" name="Content Placeholder 3"/>
          <p:cNvPicPr>
            <a:picLocks noGrp="1" noChangeAspect="1"/>
          </p:cNvPicPr>
          <p:nvPr>
            <p:ph idx="1"/>
          </p:nvPr>
        </p:nvPicPr>
        <p:blipFill>
          <a:blip r:embed="rId2"/>
          <a:stretch>
            <a:fillRect/>
          </a:stretch>
        </p:blipFill>
        <p:spPr>
          <a:xfrm>
            <a:off x="4419438" y="2052735"/>
            <a:ext cx="6381750" cy="4629150"/>
          </a:xfrm>
          <a:prstGeom prst="rect">
            <a:avLst/>
          </a:prstGeom>
        </p:spPr>
      </p:pic>
      <p:sp>
        <p:nvSpPr>
          <p:cNvPr id="6" name="Content Placeholder 2"/>
          <p:cNvSpPr txBox="1">
            <a:spLocks/>
          </p:cNvSpPr>
          <p:nvPr/>
        </p:nvSpPr>
        <p:spPr>
          <a:xfrm>
            <a:off x="3869268" y="864108"/>
            <a:ext cx="7315200" cy="118862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800" dirty="0"/>
              <a:t>The benefit of the In Amp is that designing is very straight forward, the gain of the system is based on Rx, and the rest of the resistor values are set equal to each other. This allows for ease in modifying the gain down the line as I had to do</a:t>
            </a:r>
          </a:p>
        </p:txBody>
      </p:sp>
    </p:spTree>
    <p:extLst>
      <p:ext uri="{BB962C8B-B14F-4D97-AF65-F5344CB8AC3E}">
        <p14:creationId xmlns:p14="http://schemas.microsoft.com/office/powerpoint/2010/main" val="2266321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br>
              <a:rPr lang="en-US" dirty="0"/>
            </a:br>
            <a:r>
              <a:rPr lang="en-US" sz="2000" dirty="0"/>
              <a:t>Level Shifter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Now that the waveform is properly amplified it needs to be shifted up 2.5v so we no longer have a negative voltage</a:t>
                </a:r>
              </a:p>
              <a:p>
                <a:r>
                  <a:rPr lang="en-US" dirty="0"/>
                  <a:t>This can be accomplished through a summing amplifier, where one input is the output from the </a:t>
                </a:r>
                <a:r>
                  <a:rPr lang="en-US" dirty="0" err="1"/>
                  <a:t>InAmp</a:t>
                </a:r>
                <a:r>
                  <a:rPr lang="en-US" dirty="0"/>
                  <a:t>, and the second is a 2.5v reference voltage</a:t>
                </a:r>
              </a:p>
              <a:p>
                <a:r>
                  <a:rPr lang="en-US" dirty="0"/>
                  <a:t>Non inverting summing amplifiers can be found to have the following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𝑜𝑢𝑡</m:t>
                        </m:r>
                      </m:sub>
                    </m:sSub>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𝐴</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num>
                      <m:den>
                        <m:r>
                          <a:rPr lang="en-US" sz="1600" b="0" i="1" smtClean="0">
                            <a:latin typeface="Cambria Math" panose="02040503050406030204" pitchFamily="18" charset="0"/>
                          </a:rPr>
                          <m:t>2</m:t>
                        </m:r>
                      </m:den>
                    </m:f>
                  </m:oMath>
                </a14:m>
                <a:endParaRPr lang="en-US" sz="1600" b="0" dirty="0"/>
              </a:p>
              <a:p>
                <a:r>
                  <a:rPr lang="en-US" dirty="0"/>
                  <a:t>Where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1</m:t>
                        </m:r>
                      </m:sub>
                    </m:sSub>
                    <m:r>
                      <a:rPr lang="en-US" sz="1600" i="1">
                        <a:latin typeface="Cambria Math" panose="02040503050406030204" pitchFamily="18" charset="0"/>
                      </a:rPr>
                      <m:t>=</m:t>
                    </m:r>
                    <m:r>
                      <a:rPr lang="en-US" sz="1600" b="0" i="1" smtClean="0">
                        <a:latin typeface="Cambria Math" panose="02040503050406030204" pitchFamily="18" charset="0"/>
                      </a:rPr>
                      <m:t>1+ </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𝑓</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1</m:t>
                            </m:r>
                          </m:sub>
                        </m:sSub>
                      </m:den>
                    </m:f>
                  </m:oMath>
                </a14:m>
                <a:r>
                  <a:rPr lang="en-US" sz="1600" dirty="0"/>
                  <a:t>   </a:t>
                </a:r>
                <a14:m>
                  <m:oMath xmlns:m="http://schemas.openxmlformats.org/officeDocument/2006/math">
                    <m:r>
                      <a:rPr lang="en-US" sz="1600" b="0" i="0" smtClean="0">
                        <a:latin typeface="Cambria Math" panose="02040503050406030204" pitchFamily="18" charset="0"/>
                      </a:rPr>
                      <m:t>, </m:t>
                    </m:r>
                    <m:r>
                      <m:rPr>
                        <m:sty m:val="p"/>
                      </m:rPr>
                      <a:rPr lang="en-US" sz="1600" b="0" i="0" smtClean="0">
                        <a:latin typeface="Cambria Math" panose="02040503050406030204" pitchFamily="18" charset="0"/>
                      </a:rPr>
                      <m:t>and</m:t>
                    </m:r>
                    <m:r>
                      <a:rPr lang="en-US" sz="1600" b="0" i="0"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b="0" i="1" smtClean="0">
                            <a:latin typeface="Cambria Math" panose="02040503050406030204" pitchFamily="18" charset="0"/>
                          </a:rPr>
                          <m:t>2</m:t>
                        </m:r>
                      </m:sub>
                    </m:sSub>
                    <m:r>
                      <a:rPr lang="en-US" sz="1600" i="1">
                        <a:latin typeface="Cambria Math" panose="02040503050406030204" pitchFamily="18" charset="0"/>
                      </a:rPr>
                      <m:t>=1+ </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𝑓</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b="0" i="1" smtClean="0">
                                <a:latin typeface="Cambria Math" panose="02040503050406030204" pitchFamily="18" charset="0"/>
                              </a:rPr>
                              <m:t>2</m:t>
                            </m:r>
                          </m:sub>
                        </m:sSub>
                      </m:den>
                    </m:f>
                  </m:oMath>
                </a14:m>
                <a:endParaRPr lang="en-US" dirty="0"/>
              </a:p>
              <a:p>
                <a:r>
                  <a:rPr lang="en-US" dirty="0"/>
                  <a:t>We want A1 and A2 equal to each other, so set R1 = R2 = R and we get</a:t>
                </a:r>
              </a:p>
              <a:p>
                <a:pPr marL="0" indent="0" algn="ctr">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𝑜𝑢𝑡</m:t>
                          </m:r>
                        </m:sub>
                      </m:sSub>
                      <m:r>
                        <a:rPr lang="en-US" sz="1600" i="1">
                          <a:latin typeface="Cambria Math" panose="02040503050406030204" pitchFamily="18" charset="0"/>
                        </a:rPr>
                        <m:t>=</m:t>
                      </m:r>
                      <m:r>
                        <a:rPr lang="en-US" sz="1600" b="0" i="1" smtClean="0">
                          <a:latin typeface="Cambria Math" panose="02040503050406030204" pitchFamily="18" charset="0"/>
                        </a:rPr>
                        <m:t>(</m:t>
                      </m:r>
                      <m:r>
                        <a:rPr lang="en-US" sz="1600" i="1">
                          <a:latin typeface="Cambria Math" panose="02040503050406030204" pitchFamily="18" charset="0"/>
                        </a:rPr>
                        <m:t>1+ </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𝑓</m:t>
                              </m:r>
                            </m:sub>
                          </m:sSub>
                        </m:num>
                        <m:den>
                          <m:r>
                            <a:rPr lang="en-US" sz="1600" b="0" i="1" smtClean="0">
                              <a:latin typeface="Cambria Math" panose="02040503050406030204" pitchFamily="18" charset="0"/>
                            </a:rPr>
                            <m:t>𝑅</m:t>
                          </m:r>
                        </m:den>
                      </m:f>
                      <m:r>
                        <a:rPr lang="en-US" sz="1600" b="0" i="1" smtClean="0">
                          <a:latin typeface="Cambria Math" panose="02040503050406030204" pitchFamily="18" charset="0"/>
                        </a:rPr>
                        <m:t>)</m:t>
                      </m:r>
                      <m:r>
                        <a:rPr lang="en-US" sz="1600" i="1">
                          <a:latin typeface="Cambria Math" panose="02040503050406030204" pitchFamily="18" charset="0"/>
                          <a:ea typeface="Cambria Math" panose="02040503050406030204" pitchFamily="18" charset="0"/>
                        </a:rPr>
                        <m:t>∙</m:t>
                      </m:r>
                      <m:f>
                        <m:fPr>
                          <m:ctrlPr>
                            <a:rPr lang="en-US" sz="1600" i="1" smtClean="0">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𝑉</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𝑉</m:t>
                              </m:r>
                            </m:e>
                            <m:sub>
                              <m:r>
                                <a:rPr lang="en-US" sz="1600" i="1">
                                  <a:latin typeface="Cambria Math" panose="02040503050406030204" pitchFamily="18" charset="0"/>
                                  <a:ea typeface="Cambria Math" panose="02040503050406030204" pitchFamily="18" charset="0"/>
                                </a:rPr>
                                <m:t>2</m:t>
                              </m:r>
                            </m:sub>
                          </m:sSub>
                          <m:r>
                            <a:rPr lang="en-US" sz="1600" i="1">
                              <a:latin typeface="Cambria Math" panose="02040503050406030204" pitchFamily="18" charset="0"/>
                              <a:ea typeface="Cambria Math" panose="02040503050406030204" pitchFamily="18" charset="0"/>
                            </a:rPr>
                            <m:t>)</m:t>
                          </m:r>
                          <m:r>
                            <m:rPr>
                              <m:nor/>
                            </m:rPr>
                            <a:rPr lang="en-US" sz="1600" dirty="0"/>
                            <m:t> </m:t>
                          </m:r>
                        </m:num>
                        <m:den>
                          <m:r>
                            <a:rPr lang="en-US" sz="1600" b="0" i="1" smtClean="0">
                              <a:latin typeface="Cambria Math" panose="02040503050406030204" pitchFamily="18" charset="0"/>
                              <a:ea typeface="Cambria Math" panose="02040503050406030204" pitchFamily="18" charset="0"/>
                            </a:rPr>
                            <m:t>2</m:t>
                          </m:r>
                        </m:den>
                      </m:f>
                    </m:oMath>
                  </m:oMathPara>
                </a14:m>
                <a:endParaRPr lang="en-US" sz="1600" dirty="0"/>
              </a:p>
              <a:p>
                <a:pPr marL="0" indent="0" algn="ctr">
                  <a:buNone/>
                </a:pPr>
                <a:endParaRPr lang="en-US" sz="1600" dirty="0"/>
              </a:p>
              <a:p>
                <a:pPr marL="502920" lvl="1"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𝑜𝑢𝑡</m:t>
                          </m:r>
                        </m:sub>
                      </m:sSub>
                      <m:r>
                        <a:rPr lang="en-US" sz="1600" i="1">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2</m:t>
                          </m:r>
                        </m:e>
                      </m:d>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𝑉</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𝑉</m:t>
                                  </m:r>
                                </m:e>
                                <m:sub>
                                  <m:r>
                                    <a:rPr lang="en-US" sz="1600" i="1">
                                      <a:latin typeface="Cambria Math" panose="02040503050406030204" pitchFamily="18" charset="0"/>
                                      <a:ea typeface="Cambria Math" panose="02040503050406030204" pitchFamily="18" charset="0"/>
                                    </a:rPr>
                                    <m:t>2</m:t>
                                  </m:r>
                                </m:sub>
                              </m:sSub>
                            </m:e>
                          </m:d>
                          <m:r>
                            <m:rPr>
                              <m:nor/>
                            </m:rPr>
                            <a:rPr lang="en-US" sz="1600" dirty="0"/>
                            <m:t> </m:t>
                          </m:r>
                        </m:num>
                        <m:den>
                          <m:r>
                            <a:rPr lang="en-US" sz="1600" i="1">
                              <a:latin typeface="Cambria Math" panose="02040503050406030204" pitchFamily="18" charset="0"/>
                              <a:ea typeface="Cambria Math" panose="02040503050406030204" pitchFamily="18" charset="0"/>
                            </a:rPr>
                            <m:t>2</m:t>
                          </m:r>
                        </m:den>
                      </m:f>
                    </m:oMath>
                  </m:oMathPara>
                </a14:m>
                <a:endParaRPr lang="en-US" sz="1600" i="1" dirty="0">
                  <a:latin typeface="Cambria Math" panose="02040503050406030204" pitchFamily="18" charset="0"/>
                  <a:ea typeface="Cambria Math" panose="02040503050406030204" pitchFamily="18" charset="0"/>
                </a:endParaRPr>
              </a:p>
              <a:p>
                <a:pPr marL="502920" lvl="1" indent="0">
                  <a:buNone/>
                </a:pPr>
                <a:r>
                  <a:rPr lang="en-US" sz="1600" dirty="0"/>
                  <a:t>		                </a:t>
                </a: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𝑜𝑢𝑡</m:t>
                        </m:r>
                      </m:sub>
                    </m:sSub>
                  </m:oMath>
                </a14:m>
                <a:r>
                  <a:rPr lang="en-US" sz="1600" dirty="0"/>
                  <a:t>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b="0" i="1" smtClean="0">
                            <a:latin typeface="Cambria Math" panose="02040503050406030204" pitchFamily="18" charset="0"/>
                          </a:rPr>
                          <m:t>2</m:t>
                        </m:r>
                      </m:sub>
                    </m:sSub>
                  </m:oMath>
                </a14:m>
                <a:endParaRPr lang="en-US" sz="1600" dirty="0"/>
              </a:p>
              <a:p>
                <a:r>
                  <a:rPr lang="en-US" dirty="0"/>
                  <a:t>Now if we apply a 2.5v our output wave should be between 0 – 5v, and we have not increased or decreased the gain</a:t>
                </a:r>
                <a:endParaRPr lang="en-US" sz="1600" b="1" dirty="0"/>
              </a:p>
              <a:p>
                <a:pPr marL="502920" lvl="1" indent="0">
                  <a:buNone/>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520" t="-1980" r="-867"/>
                </a:stretch>
              </a:blipFill>
            </p:spPr>
            <p:txBody>
              <a:bodyPr/>
              <a:lstStyle/>
              <a:p>
                <a:r>
                  <a:rPr lang="en-US">
                    <a:noFill/>
                  </a:rPr>
                  <a:t> </a:t>
                </a:r>
              </a:p>
            </p:txBody>
          </p:sp>
        </mc:Fallback>
      </mc:AlternateContent>
      <p:sp>
        <p:nvSpPr>
          <p:cNvPr id="4" name="TextBox 3"/>
          <p:cNvSpPr txBox="1"/>
          <p:nvPr/>
        </p:nvSpPr>
        <p:spPr>
          <a:xfrm>
            <a:off x="8772657" y="4497355"/>
            <a:ext cx="2806632" cy="276999"/>
          </a:xfrm>
          <a:prstGeom prst="rect">
            <a:avLst/>
          </a:prstGeom>
          <a:noFill/>
        </p:spPr>
        <p:txBody>
          <a:bodyPr wrap="square" rtlCol="0">
            <a:spAutoFit/>
          </a:bodyPr>
          <a:lstStyle/>
          <a:p>
            <a:r>
              <a:rPr lang="en-US" sz="1200" dirty="0"/>
              <a:t>And if we set </a:t>
            </a:r>
            <a:r>
              <a:rPr lang="en-US" sz="1200" dirty="0" err="1"/>
              <a:t>Rf</a:t>
            </a:r>
            <a:r>
              <a:rPr lang="en-US" sz="1200" dirty="0"/>
              <a:t> = R as well</a:t>
            </a:r>
          </a:p>
        </p:txBody>
      </p:sp>
    </p:spTree>
    <p:extLst>
      <p:ext uri="{BB962C8B-B14F-4D97-AF65-F5344CB8AC3E}">
        <p14:creationId xmlns:p14="http://schemas.microsoft.com/office/powerpoint/2010/main" val="2959636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br>
              <a:rPr lang="en-US" dirty="0"/>
            </a:br>
            <a:r>
              <a:rPr lang="en-US" sz="2000" dirty="0"/>
              <a:t>Level Shifter</a:t>
            </a:r>
            <a:endParaRPr lang="en-US" dirty="0"/>
          </a:p>
        </p:txBody>
      </p:sp>
      <p:sp>
        <p:nvSpPr>
          <p:cNvPr id="3" name="Content Placeholder 2"/>
          <p:cNvSpPr>
            <a:spLocks noGrp="1"/>
          </p:cNvSpPr>
          <p:nvPr>
            <p:ph idx="1"/>
          </p:nvPr>
        </p:nvSpPr>
        <p:spPr>
          <a:xfrm>
            <a:off x="3869268" y="864108"/>
            <a:ext cx="7315200" cy="1365908"/>
          </a:xfrm>
        </p:spPr>
        <p:txBody>
          <a:bodyPr/>
          <a:lstStyle/>
          <a:p>
            <a:r>
              <a:rPr lang="en-US" dirty="0"/>
              <a:t>Below is my design for the level shifter for my conditioning circuit. A value of 20k ohms was chosen for R, and V2 was directly wired to a 2.5v voltage supply.</a:t>
            </a:r>
          </a:p>
        </p:txBody>
      </p:sp>
      <p:pic>
        <p:nvPicPr>
          <p:cNvPr id="5" name="Picture 4"/>
          <p:cNvPicPr>
            <a:picLocks noChangeAspect="1"/>
          </p:cNvPicPr>
          <p:nvPr/>
        </p:nvPicPr>
        <p:blipFill>
          <a:blip r:embed="rId2"/>
          <a:stretch>
            <a:fillRect/>
          </a:stretch>
        </p:blipFill>
        <p:spPr>
          <a:xfrm>
            <a:off x="4283335" y="1957578"/>
            <a:ext cx="3600450" cy="2933700"/>
          </a:xfrm>
          <a:prstGeom prst="rect">
            <a:avLst/>
          </a:prstGeom>
        </p:spPr>
      </p:pic>
      <p:sp>
        <p:nvSpPr>
          <p:cNvPr id="7" name="Content Placeholder 2"/>
          <p:cNvSpPr txBox="1">
            <a:spLocks/>
          </p:cNvSpPr>
          <p:nvPr/>
        </p:nvSpPr>
        <p:spPr>
          <a:xfrm>
            <a:off x="3869268" y="4891278"/>
            <a:ext cx="7315200" cy="136590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When I attach this to my In-Amp I do not want to have unnecessary inputs, so I will determine my 2.5v reference level based off of the power rails</a:t>
            </a:r>
          </a:p>
        </p:txBody>
      </p:sp>
    </p:spTree>
    <p:extLst>
      <p:ext uri="{BB962C8B-B14F-4D97-AF65-F5344CB8AC3E}">
        <p14:creationId xmlns:p14="http://schemas.microsoft.com/office/powerpoint/2010/main" val="3915365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br>
              <a:rPr lang="en-US" dirty="0"/>
            </a:br>
            <a:r>
              <a:rPr lang="en-US" sz="2000" dirty="0"/>
              <a:t>Level Shifter</a:t>
            </a:r>
          </a:p>
        </p:txBody>
      </p:sp>
      <p:sp>
        <p:nvSpPr>
          <p:cNvPr id="3" name="Content Placeholder 2"/>
          <p:cNvSpPr>
            <a:spLocks noGrp="1"/>
          </p:cNvSpPr>
          <p:nvPr>
            <p:ph idx="1"/>
          </p:nvPr>
        </p:nvSpPr>
        <p:spPr>
          <a:xfrm>
            <a:off x="3822586" y="979713"/>
            <a:ext cx="7315200" cy="3008283"/>
          </a:xfrm>
        </p:spPr>
        <p:txBody>
          <a:bodyPr/>
          <a:lstStyle/>
          <a:p>
            <a:r>
              <a:rPr lang="en-US" dirty="0"/>
              <a:t>In order to define a reference from a +15v power rail, I will need to create a voltage divider so that I can read 2.5v. I initially chose resistors of 100k ohm and 40k ohm, as running a voltage divider like this would give me a </a:t>
            </a:r>
            <a:r>
              <a:rPr lang="en-US" dirty="0" err="1"/>
              <a:t>Vout</a:t>
            </a:r>
            <a:r>
              <a:rPr lang="en-US" dirty="0"/>
              <a:t> of my wanted 2.5v. </a:t>
            </a:r>
          </a:p>
          <a:p>
            <a:r>
              <a:rPr lang="en-US" dirty="0"/>
              <a:t>The issue though is my input to the level shifter has a 20k ohm (R7) resistor</a:t>
            </a:r>
          </a:p>
          <a:p>
            <a:r>
              <a:rPr lang="en-US" dirty="0"/>
              <a:t>Because of this, I need to account for R7 in my calculations, and putting R7 in parallel with my second voltage divider resistor gives me a value of 20k.</a:t>
            </a:r>
          </a:p>
          <a:p>
            <a:endParaRPr lang="en-US" dirty="0"/>
          </a:p>
        </p:txBody>
      </p:sp>
      <p:pic>
        <p:nvPicPr>
          <p:cNvPr id="6" name="Picture 5"/>
          <p:cNvPicPr>
            <a:picLocks noChangeAspect="1"/>
          </p:cNvPicPr>
          <p:nvPr/>
        </p:nvPicPr>
        <p:blipFill>
          <a:blip r:embed="rId2"/>
          <a:stretch>
            <a:fillRect/>
          </a:stretch>
        </p:blipFill>
        <p:spPr>
          <a:xfrm>
            <a:off x="6176865" y="3397704"/>
            <a:ext cx="3338221" cy="3257294"/>
          </a:xfrm>
          <a:prstGeom prst="rect">
            <a:avLst/>
          </a:prstGeom>
        </p:spPr>
      </p:pic>
    </p:spTree>
    <p:extLst>
      <p:ext uri="{BB962C8B-B14F-4D97-AF65-F5344CB8AC3E}">
        <p14:creationId xmlns:p14="http://schemas.microsoft.com/office/powerpoint/2010/main" val="3335600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br>
              <a:rPr lang="en-US" dirty="0"/>
            </a:br>
            <a:r>
              <a:rPr lang="en-US" sz="2000" dirty="0"/>
              <a:t>Conditioning Circuit</a:t>
            </a:r>
          </a:p>
        </p:txBody>
      </p:sp>
      <p:sp>
        <p:nvSpPr>
          <p:cNvPr id="3" name="Content Placeholder 2"/>
          <p:cNvSpPr>
            <a:spLocks noGrp="1"/>
          </p:cNvSpPr>
          <p:nvPr>
            <p:ph idx="1"/>
          </p:nvPr>
        </p:nvSpPr>
        <p:spPr>
          <a:xfrm>
            <a:off x="3869268" y="864108"/>
            <a:ext cx="7315200" cy="610129"/>
          </a:xfrm>
        </p:spPr>
        <p:txBody>
          <a:bodyPr/>
          <a:lstStyle/>
          <a:p>
            <a:r>
              <a:rPr lang="en-US" dirty="0"/>
              <a:t>All put together I had something that looked like this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244359" y="1578482"/>
            <a:ext cx="6373878" cy="4430431"/>
          </a:xfrm>
          <a:prstGeom prst="rect">
            <a:avLst/>
          </a:prstGeom>
        </p:spPr>
      </p:pic>
    </p:spTree>
    <p:extLst>
      <p:ext uri="{BB962C8B-B14F-4D97-AF65-F5344CB8AC3E}">
        <p14:creationId xmlns:p14="http://schemas.microsoft.com/office/powerpoint/2010/main" val="494709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3691987" y="720538"/>
            <a:ext cx="7315200" cy="5092433"/>
          </a:xfrm>
        </p:spPr>
        <p:txBody>
          <a:bodyPr>
            <a:normAutofit lnSpcReduction="10000"/>
          </a:bodyPr>
          <a:lstStyle/>
          <a:p>
            <a:r>
              <a:rPr lang="en-US" dirty="0"/>
              <a:t>Note that after the first test I realized I had messed up on my gain calculations, and adjusted my circuit so Rx was 120. As mentioned before, one of the many benefits of op amps is that the gain is determined by one resistor. So I had to adjust one value, instead of several!</a:t>
            </a:r>
          </a:p>
          <a:p>
            <a:r>
              <a:rPr lang="en-US" dirty="0"/>
              <a:t>The testing on the circuit was completed using transient analysis. At first a 5mVpkpk signal is pumped into the in amp shown below. We should expect to see a 1.25-3.75v sinusoidal of same phase on our output.</a:t>
            </a:r>
          </a:p>
          <a:p>
            <a:endParaRPr lang="en-US" dirty="0"/>
          </a:p>
          <a:p>
            <a:endParaRPr lang="en-US" dirty="0"/>
          </a:p>
          <a:p>
            <a:endParaRPr lang="en-US" dirty="0"/>
          </a:p>
          <a:p>
            <a:pPr marL="0" indent="0">
              <a:buNone/>
            </a:pPr>
            <a:endParaRPr lang="en-US" dirty="0"/>
          </a:p>
          <a:p>
            <a:pPr marL="0" indent="0">
              <a:buNone/>
            </a:pPr>
            <a:endParaRPr lang="en-US" dirty="0"/>
          </a:p>
          <a:p>
            <a:r>
              <a:rPr lang="en-US" dirty="0"/>
              <a:t>Later down the line mat lab was used to generate sinusoidal with noise to see how the circuit would react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965349" y="3136678"/>
            <a:ext cx="4402585" cy="2097795"/>
          </a:xfrm>
          <a:prstGeom prst="rect">
            <a:avLst/>
          </a:prstGeom>
        </p:spPr>
      </p:pic>
    </p:spTree>
    <p:extLst>
      <p:ext uri="{BB962C8B-B14F-4D97-AF65-F5344CB8AC3E}">
        <p14:creationId xmlns:p14="http://schemas.microsoft.com/office/powerpoint/2010/main" val="87122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br>
              <a:rPr lang="en-US" dirty="0"/>
            </a:br>
            <a:r>
              <a:rPr lang="en-US" sz="2000" dirty="0"/>
              <a:t>Inconsistency in water levels</a:t>
            </a:r>
            <a:endParaRPr lang="en-US" dirty="0"/>
          </a:p>
        </p:txBody>
      </p:sp>
      <p:sp>
        <p:nvSpPr>
          <p:cNvPr id="3" name="Content Placeholder 2"/>
          <p:cNvSpPr>
            <a:spLocks noGrp="1"/>
          </p:cNvSpPr>
          <p:nvPr>
            <p:ph idx="1"/>
          </p:nvPr>
        </p:nvSpPr>
        <p:spPr/>
        <p:txBody>
          <a:bodyPr/>
          <a:lstStyle/>
          <a:p>
            <a:r>
              <a:rPr lang="en-US" dirty="0"/>
              <a:t>Many customers will drive several hours to kayak, as this is usually the only place in NY state to paddle during summer . They are in hopes of when they arrive, they will see a consistent “playable” level</a:t>
            </a:r>
          </a:p>
          <a:p>
            <a:pPr lvl="1"/>
            <a:r>
              <a:rPr lang="en-US" dirty="0"/>
              <a:t>A lot of times though our levels have high rates of fluctuation, and usually by noon, our levels are considered un-playable </a:t>
            </a:r>
          </a:p>
          <a:p>
            <a:pPr lvl="1"/>
            <a:r>
              <a:rPr lang="en-US" dirty="0"/>
              <a:t>This is caused by boat traffic on the canal, when a boat must traverse the adjacent lock to our park, the whitewater park level will fluctuate, typically downwards. If this is not properly compensated by the next lock upstream, the level in the park will slowly drop through out the day. </a:t>
            </a:r>
          </a:p>
          <a:p>
            <a:r>
              <a:rPr lang="en-US" dirty="0"/>
              <a:t>I am an instructor for the kid’s camps, as well as some adult classes</a:t>
            </a:r>
          </a:p>
          <a:p>
            <a:pPr lvl="1"/>
            <a:r>
              <a:rPr lang="en-US" dirty="0"/>
              <a:t>These inconsistent levels make it extremely difficult to teach</a:t>
            </a:r>
          </a:p>
          <a:p>
            <a:pPr lvl="1"/>
            <a:r>
              <a:rPr lang="en-US" dirty="0"/>
              <a:t>The kids who are here to have a good time in the summer end up suffering due to the low levels</a:t>
            </a:r>
          </a:p>
          <a:p>
            <a:endParaRPr lang="en-US" dirty="0"/>
          </a:p>
        </p:txBody>
      </p:sp>
    </p:spTree>
    <p:extLst>
      <p:ext uri="{BB962C8B-B14F-4D97-AF65-F5344CB8AC3E}">
        <p14:creationId xmlns:p14="http://schemas.microsoft.com/office/powerpoint/2010/main" val="3476711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4114594" y="3674215"/>
            <a:ext cx="7315200" cy="2877468"/>
          </a:xfrm>
        </p:spPr>
        <p:txBody>
          <a:bodyPr/>
          <a:lstStyle/>
          <a:p>
            <a:r>
              <a:rPr lang="en-US" dirty="0"/>
              <a:t>At first I was unsure of why my Vo was being amplified. It should only be shifted. Looking closer it had the right max value of 3.75, but the bottom of the output was being amplified so my min range was about .75v.</a:t>
            </a:r>
          </a:p>
          <a:p>
            <a:r>
              <a:rPr lang="en-US" dirty="0"/>
              <a:t>I re ran the simulation, this time including </a:t>
            </a:r>
            <a:r>
              <a:rPr lang="en-US" dirty="0" err="1"/>
              <a:t>Vref</a:t>
            </a:r>
            <a:r>
              <a:rPr lang="en-US" dirty="0"/>
              <a:t> (the 2.5v input into the level shifter). To my surprise  instead of DC being inputted a sinusoidal was being pumped in.</a:t>
            </a:r>
          </a:p>
          <a:p>
            <a:r>
              <a:rPr lang="en-US" dirty="0"/>
              <a:t>I came to realize that a filter would need to be placed onto the voltage divider in a similar manner as the rest of the op amps </a:t>
            </a:r>
          </a:p>
        </p:txBody>
      </p:sp>
      <p:pic>
        <p:nvPicPr>
          <p:cNvPr id="5" name="Picture 4"/>
          <p:cNvPicPr>
            <a:picLocks noChangeAspect="1"/>
          </p:cNvPicPr>
          <p:nvPr/>
        </p:nvPicPr>
        <p:blipFill>
          <a:blip r:embed="rId2"/>
          <a:stretch>
            <a:fillRect/>
          </a:stretch>
        </p:blipFill>
        <p:spPr>
          <a:xfrm>
            <a:off x="4424133" y="596932"/>
            <a:ext cx="6477000" cy="2933700"/>
          </a:xfrm>
          <a:prstGeom prst="rect">
            <a:avLst/>
          </a:prstGeom>
        </p:spPr>
      </p:pic>
    </p:spTree>
    <p:extLst>
      <p:ext uri="{BB962C8B-B14F-4D97-AF65-F5344CB8AC3E}">
        <p14:creationId xmlns:p14="http://schemas.microsoft.com/office/powerpoint/2010/main" val="2361592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3869268" y="864108"/>
            <a:ext cx="7315200" cy="1141974"/>
          </a:xfrm>
        </p:spPr>
        <p:txBody>
          <a:bodyPr/>
          <a:lstStyle/>
          <a:p>
            <a:r>
              <a:rPr lang="en-US" dirty="0"/>
              <a:t>The resulting circuit came about after attaching a 1 farad cap as to filter out any AC noise that might come about in my Voltage reference </a:t>
            </a:r>
          </a:p>
        </p:txBody>
      </p:sp>
      <p:pic>
        <p:nvPicPr>
          <p:cNvPr id="5" name="Picture 4"/>
          <p:cNvPicPr>
            <a:picLocks noChangeAspect="1"/>
          </p:cNvPicPr>
          <p:nvPr/>
        </p:nvPicPr>
        <p:blipFill>
          <a:blip r:embed="rId2"/>
          <a:stretch>
            <a:fillRect/>
          </a:stretch>
        </p:blipFill>
        <p:spPr>
          <a:xfrm>
            <a:off x="3964518" y="2006082"/>
            <a:ext cx="6700372" cy="4455129"/>
          </a:xfrm>
          <a:prstGeom prst="rect">
            <a:avLst/>
          </a:prstGeom>
        </p:spPr>
      </p:pic>
    </p:spTree>
    <p:extLst>
      <p:ext uri="{BB962C8B-B14F-4D97-AF65-F5344CB8AC3E}">
        <p14:creationId xmlns:p14="http://schemas.microsoft.com/office/powerpoint/2010/main" val="1355434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t>
            </a:r>
          </a:p>
        </p:txBody>
      </p:sp>
      <p:sp>
        <p:nvSpPr>
          <p:cNvPr id="3" name="Content Placeholder 2"/>
          <p:cNvSpPr>
            <a:spLocks noGrp="1"/>
          </p:cNvSpPr>
          <p:nvPr>
            <p:ph idx="1"/>
          </p:nvPr>
        </p:nvSpPr>
        <p:spPr>
          <a:xfrm>
            <a:off x="3869268" y="864108"/>
            <a:ext cx="7315200" cy="1421892"/>
          </a:xfrm>
        </p:spPr>
        <p:txBody>
          <a:bodyPr/>
          <a:lstStyle/>
          <a:p>
            <a:r>
              <a:rPr lang="en-US" dirty="0"/>
              <a:t>The circuit was then simulated again, and the voltage reference this time can be seen as being a 2.5v DC value, instead of an AC value. The output is as expected. So far this circuit should work fine for our load cell</a:t>
            </a:r>
          </a:p>
        </p:txBody>
      </p:sp>
      <p:pic>
        <p:nvPicPr>
          <p:cNvPr id="5" name="Picture 4"/>
          <p:cNvPicPr>
            <a:picLocks noChangeAspect="1"/>
          </p:cNvPicPr>
          <p:nvPr/>
        </p:nvPicPr>
        <p:blipFill>
          <a:blip r:embed="rId2"/>
          <a:stretch>
            <a:fillRect/>
          </a:stretch>
        </p:blipFill>
        <p:spPr>
          <a:xfrm>
            <a:off x="4321705" y="2537927"/>
            <a:ext cx="6410325" cy="2971800"/>
          </a:xfrm>
          <a:prstGeom prst="rect">
            <a:avLst/>
          </a:prstGeom>
        </p:spPr>
      </p:pic>
      <p:sp>
        <p:nvSpPr>
          <p:cNvPr id="6" name="Content Placeholder 2"/>
          <p:cNvSpPr txBox="1">
            <a:spLocks/>
          </p:cNvSpPr>
          <p:nvPr/>
        </p:nvSpPr>
        <p:spPr>
          <a:xfrm>
            <a:off x="3769742" y="5257800"/>
            <a:ext cx="7315200" cy="142189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899480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Upon researching deeper into why AC noise was coming in off the power rails, I discovered a fun feature, and yet another benefit to In-Amps</a:t>
            </a:r>
          </a:p>
          <a:p>
            <a:r>
              <a:rPr lang="en-US" dirty="0"/>
              <a:t>The grounding of the third op amp in an instrumentation amplifier can be used as a reference voltage input. Deeper analysis of the circuit can be done to show this</a:t>
            </a:r>
          </a:p>
          <a:p>
            <a:r>
              <a:rPr lang="en-US" dirty="0"/>
              <a:t>The new circuit conditioning circuit can be made with out the level shifting amp, as we will apply 2.5v as a reference for the In-Amp</a:t>
            </a:r>
          </a:p>
          <a:p>
            <a:r>
              <a:rPr lang="en-US" dirty="0"/>
              <a:t>This time to achieve a proper voltage divider, as we would have to worry about R6 in the In-Amp, a value of 100k and 30k were chosen to produce the reference</a:t>
            </a:r>
          </a:p>
          <a:p>
            <a:endParaRPr lang="en-US" dirty="0"/>
          </a:p>
        </p:txBody>
      </p:sp>
    </p:spTree>
    <p:extLst>
      <p:ext uri="{BB962C8B-B14F-4D97-AF65-F5344CB8AC3E}">
        <p14:creationId xmlns:p14="http://schemas.microsoft.com/office/powerpoint/2010/main" val="1042793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3869268" y="494522"/>
            <a:ext cx="7315200" cy="851383"/>
          </a:xfrm>
        </p:spPr>
        <p:txBody>
          <a:bodyPr/>
          <a:lstStyle/>
          <a:p>
            <a:r>
              <a:rPr lang="en-US" dirty="0"/>
              <a:t>Single Instrumentation Amp Conditioning Circuit</a:t>
            </a:r>
          </a:p>
        </p:txBody>
      </p:sp>
      <p:pic>
        <p:nvPicPr>
          <p:cNvPr id="5" name="Picture 4"/>
          <p:cNvPicPr>
            <a:picLocks noChangeAspect="1"/>
          </p:cNvPicPr>
          <p:nvPr/>
        </p:nvPicPr>
        <p:blipFill>
          <a:blip r:embed="rId2"/>
          <a:stretch>
            <a:fillRect/>
          </a:stretch>
        </p:blipFill>
        <p:spPr>
          <a:xfrm>
            <a:off x="3869268" y="1123837"/>
            <a:ext cx="6713862" cy="5145904"/>
          </a:xfrm>
          <a:prstGeom prst="rect">
            <a:avLst/>
          </a:prstGeom>
        </p:spPr>
      </p:pic>
    </p:spTree>
    <p:extLst>
      <p:ext uri="{BB962C8B-B14F-4D97-AF65-F5344CB8AC3E}">
        <p14:creationId xmlns:p14="http://schemas.microsoft.com/office/powerpoint/2010/main" val="1660081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pic>
        <p:nvPicPr>
          <p:cNvPr id="4" name="Content Placeholder 3"/>
          <p:cNvPicPr>
            <a:picLocks noGrp="1" noChangeAspect="1"/>
          </p:cNvPicPr>
          <p:nvPr>
            <p:ph idx="1"/>
          </p:nvPr>
        </p:nvPicPr>
        <p:blipFill rotWithShape="1">
          <a:blip r:embed="rId2"/>
          <a:srcRect t="2574"/>
          <a:stretch/>
        </p:blipFill>
        <p:spPr>
          <a:xfrm>
            <a:off x="4875925" y="4384327"/>
            <a:ext cx="4613308" cy="2107250"/>
          </a:xfrm>
          <a:prstGeom prst="rect">
            <a:avLst/>
          </a:prstGeom>
        </p:spPr>
      </p:pic>
      <p:sp>
        <p:nvSpPr>
          <p:cNvPr id="5" name="Content Placeholder 2"/>
          <p:cNvSpPr txBox="1">
            <a:spLocks/>
          </p:cNvSpPr>
          <p:nvPr/>
        </p:nvSpPr>
        <p:spPr>
          <a:xfrm>
            <a:off x="3984170" y="864108"/>
            <a:ext cx="7200297" cy="120728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The results came out as expected for the 3 Amp circuit, having the input signal properly amplified and shifted</a:t>
            </a:r>
          </a:p>
        </p:txBody>
      </p:sp>
      <p:pic>
        <p:nvPicPr>
          <p:cNvPr id="6" name="Picture 5"/>
          <p:cNvPicPr>
            <a:picLocks noChangeAspect="1"/>
          </p:cNvPicPr>
          <p:nvPr/>
        </p:nvPicPr>
        <p:blipFill>
          <a:blip r:embed="rId3"/>
          <a:stretch>
            <a:fillRect/>
          </a:stretch>
        </p:blipFill>
        <p:spPr>
          <a:xfrm>
            <a:off x="4875925" y="1800808"/>
            <a:ext cx="4613308" cy="2299850"/>
          </a:xfrm>
          <a:prstGeom prst="rect">
            <a:avLst/>
          </a:prstGeom>
        </p:spPr>
      </p:pic>
    </p:spTree>
    <p:extLst>
      <p:ext uri="{BB962C8B-B14F-4D97-AF65-F5344CB8AC3E}">
        <p14:creationId xmlns:p14="http://schemas.microsoft.com/office/powerpoint/2010/main" val="3805680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br>
              <a:rPr lang="en-US" dirty="0"/>
            </a:br>
            <a:r>
              <a:rPr lang="en-US" sz="2000" dirty="0"/>
              <a:t>3 amp circuit with chirp voltage </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315441" y="473431"/>
            <a:ext cx="6265473" cy="278295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315441" y="3519876"/>
            <a:ext cx="6265473" cy="2843602"/>
          </a:xfrm>
          <a:prstGeom prst="rect">
            <a:avLst/>
          </a:prstGeom>
        </p:spPr>
      </p:pic>
    </p:spTree>
    <p:extLst>
      <p:ext uri="{BB962C8B-B14F-4D97-AF65-F5344CB8AC3E}">
        <p14:creationId xmlns:p14="http://schemas.microsoft.com/office/powerpoint/2010/main" val="770711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t>
            </a:r>
            <a:br>
              <a:rPr lang="en-US" dirty="0"/>
            </a:br>
            <a:r>
              <a:rPr lang="en-US" sz="2000" dirty="0"/>
              <a:t>Noisy Signals</a:t>
            </a:r>
            <a:endParaRPr lang="en-US" dirty="0"/>
          </a:p>
        </p:txBody>
      </p:sp>
      <p:sp>
        <p:nvSpPr>
          <p:cNvPr id="3" name="Content Placeholder 2"/>
          <p:cNvSpPr>
            <a:spLocks noGrp="1"/>
          </p:cNvSpPr>
          <p:nvPr>
            <p:ph idx="1"/>
          </p:nvPr>
        </p:nvSpPr>
        <p:spPr>
          <a:xfrm>
            <a:off x="3869268" y="864108"/>
            <a:ext cx="7315200" cy="1645827"/>
          </a:xfrm>
        </p:spPr>
        <p:txBody>
          <a:bodyPr/>
          <a:lstStyle/>
          <a:p>
            <a:r>
              <a:rPr lang="en-US" dirty="0"/>
              <a:t>Using </a:t>
            </a:r>
            <a:r>
              <a:rPr lang="en-US" dirty="0" err="1"/>
              <a:t>Matlab</a:t>
            </a:r>
            <a:r>
              <a:rPr lang="en-US" dirty="0"/>
              <a:t>, a high frequency and low frequency random noise was generated</a:t>
            </a:r>
          </a:p>
          <a:p>
            <a:r>
              <a:rPr lang="en-US" dirty="0"/>
              <a:t>Using a piecewise signal generator, the values from </a:t>
            </a:r>
            <a:r>
              <a:rPr lang="en-US" dirty="0" err="1"/>
              <a:t>Matlab</a:t>
            </a:r>
            <a:r>
              <a:rPr lang="en-US" dirty="0"/>
              <a:t> were copied in, and my signal was simulated on the three amp circuit</a:t>
            </a:r>
          </a:p>
        </p:txBody>
      </p:sp>
      <p:pic>
        <p:nvPicPr>
          <p:cNvPr id="4" name="Picture 3"/>
          <p:cNvPicPr/>
          <p:nvPr/>
        </p:nvPicPr>
        <p:blipFill>
          <a:blip r:embed="rId2"/>
          <a:stretch>
            <a:fillRect/>
          </a:stretch>
        </p:blipFill>
        <p:spPr>
          <a:xfrm>
            <a:off x="4138807" y="2509934"/>
            <a:ext cx="6432777" cy="3023119"/>
          </a:xfrm>
          <a:prstGeom prst="rect">
            <a:avLst/>
          </a:prstGeom>
        </p:spPr>
      </p:pic>
    </p:spTree>
    <p:extLst>
      <p:ext uri="{BB962C8B-B14F-4D97-AF65-F5344CB8AC3E}">
        <p14:creationId xmlns:p14="http://schemas.microsoft.com/office/powerpoint/2010/main" val="2590995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3869268" y="864109"/>
            <a:ext cx="7315200" cy="2224324"/>
          </a:xfrm>
        </p:spPr>
        <p:txBody>
          <a:bodyPr>
            <a:normAutofit fontScale="70000" lnSpcReduction="20000"/>
          </a:bodyPr>
          <a:lstStyle/>
          <a:p>
            <a:r>
              <a:rPr lang="en-US" dirty="0"/>
              <a:t>The first graph shows the initial results of the high frequency signal. My voltage reference was no longer at 2.5v, and was closer to 2. This is due to the filter I have (the single cap) on my voltage reference of the In-Amp. With a deeper analysis, this filter could be modified to allow for the higher frequencies, but won’t be needed for this system, as this is a bit of an extreme on the frequency aspect</a:t>
            </a:r>
          </a:p>
          <a:p>
            <a:r>
              <a:rPr lang="en-US" dirty="0"/>
              <a:t>Changing the voltage reference to a 2.5v DC that isn’t powered off the In-Amp power rails resulted in a proper reference voltage, and a properly generated amplified, shifted, signal shown on the bottom right</a:t>
            </a:r>
          </a:p>
          <a:p>
            <a:r>
              <a:rPr lang="en-US" dirty="0"/>
              <a:t>It should be noted that I messed up and did not realize there were several values greater than |5mV| and as a result I had a signal that dropped lower than 0 on the output</a:t>
            </a:r>
          </a:p>
        </p:txBody>
      </p:sp>
      <p:pic>
        <p:nvPicPr>
          <p:cNvPr id="5" name="Picture 4"/>
          <p:cNvPicPr/>
          <p:nvPr/>
        </p:nvPicPr>
        <p:blipFill rotWithShape="1">
          <a:blip r:embed="rId2"/>
          <a:srcRect r="36411"/>
          <a:stretch/>
        </p:blipFill>
        <p:spPr>
          <a:xfrm>
            <a:off x="3592225" y="3200400"/>
            <a:ext cx="3707266" cy="2957804"/>
          </a:xfrm>
          <a:prstGeom prst="rect">
            <a:avLst/>
          </a:prstGeom>
        </p:spPr>
      </p:pic>
      <p:pic>
        <p:nvPicPr>
          <p:cNvPr id="6" name="Picture 5"/>
          <p:cNvPicPr/>
          <p:nvPr/>
        </p:nvPicPr>
        <p:blipFill rotWithShape="1">
          <a:blip r:embed="rId3">
            <a:extLst>
              <a:ext uri="{28A0092B-C50C-407E-A947-70E740481C1C}">
                <a14:useLocalDpi xmlns:a14="http://schemas.microsoft.com/office/drawing/2010/main" val="0"/>
              </a:ext>
            </a:extLst>
          </a:blip>
          <a:srcRect r="38503"/>
          <a:stretch/>
        </p:blipFill>
        <p:spPr>
          <a:xfrm>
            <a:off x="7691315" y="3200401"/>
            <a:ext cx="3869313" cy="2957804"/>
          </a:xfrm>
          <a:prstGeom prst="rect">
            <a:avLst/>
          </a:prstGeom>
        </p:spPr>
      </p:pic>
    </p:spTree>
    <p:extLst>
      <p:ext uri="{BB962C8B-B14F-4D97-AF65-F5344CB8AC3E}">
        <p14:creationId xmlns:p14="http://schemas.microsoft.com/office/powerpoint/2010/main" val="1620204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t>
            </a:r>
          </a:p>
        </p:txBody>
      </p:sp>
      <p:sp>
        <p:nvSpPr>
          <p:cNvPr id="3" name="Content Placeholder 2"/>
          <p:cNvSpPr>
            <a:spLocks noGrp="1"/>
          </p:cNvSpPr>
          <p:nvPr>
            <p:ph idx="1"/>
          </p:nvPr>
        </p:nvSpPr>
        <p:spPr>
          <a:xfrm>
            <a:off x="3869268" y="864108"/>
            <a:ext cx="7315200" cy="1085990"/>
          </a:xfrm>
        </p:spPr>
        <p:txBody>
          <a:bodyPr/>
          <a:lstStyle/>
          <a:p>
            <a:r>
              <a:rPr lang="en-US" dirty="0"/>
              <a:t>Our system is more realistically going to see a lower frequency range of incoming data, so a new signal was generated from the following </a:t>
            </a:r>
            <a:r>
              <a:rPr lang="en-US" dirty="0" err="1"/>
              <a:t>matlab</a:t>
            </a:r>
            <a:r>
              <a:rPr lang="en-US" dirty="0"/>
              <a:t> code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035800" y="2118048"/>
            <a:ext cx="6927669" cy="3489649"/>
          </a:xfrm>
          <a:prstGeom prst="rect">
            <a:avLst/>
          </a:prstGeom>
        </p:spPr>
      </p:pic>
    </p:spTree>
    <p:extLst>
      <p:ext uri="{BB962C8B-B14F-4D97-AF65-F5344CB8AC3E}">
        <p14:creationId xmlns:p14="http://schemas.microsoft.com/office/powerpoint/2010/main" val="273528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br>
              <a:rPr lang="en-US" dirty="0"/>
            </a:br>
            <a:r>
              <a:rPr lang="en-US" sz="2000" dirty="0"/>
              <a:t>Water Level Gauge</a:t>
            </a:r>
            <a:endParaRPr lang="en-US" dirty="0"/>
          </a:p>
        </p:txBody>
      </p:sp>
      <p:sp>
        <p:nvSpPr>
          <p:cNvPr id="3" name="Content Placeholder 2"/>
          <p:cNvSpPr>
            <a:spLocks noGrp="1"/>
          </p:cNvSpPr>
          <p:nvPr>
            <p:ph idx="1"/>
          </p:nvPr>
        </p:nvSpPr>
        <p:spPr/>
        <p:txBody>
          <a:bodyPr/>
          <a:lstStyle/>
          <a:p>
            <a:r>
              <a:rPr lang="en-US" dirty="0"/>
              <a:t>How can this be fixed?</a:t>
            </a:r>
          </a:p>
          <a:p>
            <a:pPr lvl="1"/>
            <a:r>
              <a:rPr lang="en-US" dirty="0"/>
              <a:t>A simple solution would be to install a water level monitoring system that </a:t>
            </a:r>
          </a:p>
          <a:p>
            <a:pPr lvl="2"/>
            <a:r>
              <a:rPr lang="en-US" dirty="0"/>
              <a:t>Reads level once every 1 – 5 min</a:t>
            </a:r>
          </a:p>
          <a:p>
            <a:pPr lvl="2"/>
            <a:r>
              <a:rPr lang="en-US" dirty="0"/>
              <a:t>Broadcasts the level to twitter, website, </a:t>
            </a:r>
            <a:r>
              <a:rPr lang="en-US" dirty="0" err="1"/>
              <a:t>facebook</a:t>
            </a:r>
            <a:r>
              <a:rPr lang="en-US" dirty="0"/>
              <a:t>, and hydrologists</a:t>
            </a:r>
          </a:p>
          <a:p>
            <a:r>
              <a:rPr lang="en-US" dirty="0"/>
              <a:t>How does this fix the problem?</a:t>
            </a:r>
          </a:p>
          <a:p>
            <a:pPr lvl="1"/>
            <a:r>
              <a:rPr lang="en-US" dirty="0"/>
              <a:t>Water level correction:</a:t>
            </a:r>
          </a:p>
          <a:p>
            <a:pPr lvl="2"/>
            <a:r>
              <a:rPr lang="en-US" dirty="0"/>
              <a:t>If the Erie Canal hydrologists have a constant stream of data, they can mitigate the swing of levels dramatically</a:t>
            </a:r>
          </a:p>
          <a:p>
            <a:pPr lvl="2"/>
            <a:r>
              <a:rPr lang="en-US" dirty="0"/>
              <a:t>If water is consistently running low, we do not need to try and get in contact with hydrologists, they can see it themselves, and average our levels up to desired amount</a:t>
            </a:r>
          </a:p>
          <a:p>
            <a:pPr lvl="1"/>
            <a:r>
              <a:rPr lang="en-US" dirty="0"/>
              <a:t>Customer satisfaction:</a:t>
            </a:r>
          </a:p>
          <a:p>
            <a:pPr lvl="2"/>
            <a:r>
              <a:rPr lang="en-US" dirty="0"/>
              <a:t>Customers will no longer have to deal with high fluctuation, nor would instructors, making both much happier</a:t>
            </a:r>
          </a:p>
          <a:p>
            <a:pPr lvl="2"/>
            <a:r>
              <a:rPr lang="en-US" dirty="0"/>
              <a:t>Customers will be able to remotely view the level data to check if the park is at a playable level/ at their ideal level for kayaking </a:t>
            </a:r>
          </a:p>
        </p:txBody>
      </p:sp>
    </p:spTree>
    <p:extLst>
      <p:ext uri="{BB962C8B-B14F-4D97-AF65-F5344CB8AC3E}">
        <p14:creationId xmlns:p14="http://schemas.microsoft.com/office/powerpoint/2010/main" val="3167570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br>
              <a:rPr lang="en-US" dirty="0"/>
            </a:br>
            <a:r>
              <a:rPr lang="en-US" sz="2000" dirty="0"/>
              <a:t>Low Frequency Noisy Signal</a:t>
            </a:r>
            <a:endParaRPr lang="en-US" dirty="0"/>
          </a:p>
        </p:txBody>
      </p:sp>
      <p:sp>
        <p:nvSpPr>
          <p:cNvPr id="3" name="Content Placeholder 2"/>
          <p:cNvSpPr>
            <a:spLocks noGrp="1"/>
          </p:cNvSpPr>
          <p:nvPr>
            <p:ph idx="1"/>
          </p:nvPr>
        </p:nvSpPr>
        <p:spPr>
          <a:xfrm>
            <a:off x="3869268" y="864108"/>
            <a:ext cx="7315200" cy="1057998"/>
          </a:xfrm>
        </p:spPr>
        <p:txBody>
          <a:bodyPr>
            <a:normAutofit fontScale="92500" lnSpcReduction="20000"/>
          </a:bodyPr>
          <a:lstStyle/>
          <a:p>
            <a:r>
              <a:rPr lang="en-US" sz="1800" dirty="0"/>
              <a:t>The results of the low frequency signal are as follows. Note this time I went to the extreme on the formula as to make sure no value greater than |5mV| was generated</a:t>
            </a:r>
          </a:p>
          <a:p>
            <a:r>
              <a:rPr lang="en-US" sz="1800" dirty="0"/>
              <a:t>With the lower frequency, the filter for the 2.5v reference works fine</a:t>
            </a:r>
          </a:p>
        </p:txBody>
      </p:sp>
      <p:pic>
        <p:nvPicPr>
          <p:cNvPr id="4" name="Picture 3"/>
          <p:cNvPicPr/>
          <p:nvPr/>
        </p:nvPicPr>
        <p:blipFill rotWithShape="1">
          <a:blip r:embed="rId2">
            <a:extLst>
              <a:ext uri="{28A0092B-C50C-407E-A947-70E740481C1C}">
                <a14:useLocalDpi xmlns:a14="http://schemas.microsoft.com/office/drawing/2010/main" val="0"/>
              </a:ext>
            </a:extLst>
          </a:blip>
          <a:srcRect r="36601"/>
          <a:stretch/>
        </p:blipFill>
        <p:spPr>
          <a:xfrm>
            <a:off x="3541491" y="2202022"/>
            <a:ext cx="3904337" cy="3125757"/>
          </a:xfrm>
          <a:prstGeom prst="rect">
            <a:avLst/>
          </a:prstGeom>
        </p:spPr>
      </p:pic>
      <p:pic>
        <p:nvPicPr>
          <p:cNvPr id="5" name="Picture 4"/>
          <p:cNvPicPr/>
          <p:nvPr/>
        </p:nvPicPr>
        <p:blipFill rotWithShape="1">
          <a:blip r:embed="rId3"/>
          <a:srcRect l="201" t="-410" r="34340" b="410"/>
          <a:stretch/>
        </p:blipFill>
        <p:spPr>
          <a:xfrm>
            <a:off x="7651102" y="2142334"/>
            <a:ext cx="4041361" cy="3185445"/>
          </a:xfrm>
          <a:prstGeom prst="rect">
            <a:avLst/>
          </a:prstGeom>
        </p:spPr>
      </p:pic>
    </p:spTree>
    <p:extLst>
      <p:ext uri="{BB962C8B-B14F-4D97-AF65-F5344CB8AC3E}">
        <p14:creationId xmlns:p14="http://schemas.microsoft.com/office/powerpoint/2010/main" val="3421338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br>
              <a:rPr lang="en-US" dirty="0"/>
            </a:br>
            <a:r>
              <a:rPr lang="en-US" sz="2000" dirty="0"/>
              <a:t>Can we reduce it further?</a:t>
            </a:r>
          </a:p>
        </p:txBody>
      </p:sp>
      <p:sp>
        <p:nvSpPr>
          <p:cNvPr id="3" name="Content Placeholder 2"/>
          <p:cNvSpPr>
            <a:spLocks noGrp="1"/>
          </p:cNvSpPr>
          <p:nvPr>
            <p:ph idx="1"/>
          </p:nvPr>
        </p:nvSpPr>
        <p:spPr>
          <a:xfrm>
            <a:off x="3869268" y="864108"/>
            <a:ext cx="7315200" cy="2308300"/>
          </a:xfrm>
        </p:spPr>
        <p:txBody>
          <a:bodyPr>
            <a:normAutofit fontScale="92500" lnSpcReduction="20000"/>
          </a:bodyPr>
          <a:lstStyle/>
          <a:p>
            <a:r>
              <a:rPr lang="en-US" dirty="0"/>
              <a:t>As of right now 3 op amps are used in such a way that we amplify and shift a DIFFERENCE of two inputs</a:t>
            </a:r>
          </a:p>
          <a:p>
            <a:r>
              <a:rPr lang="en-US" dirty="0"/>
              <a:t>So why not just use an op amp set up to take a difference, and then use a second one to shift are results?</a:t>
            </a:r>
          </a:p>
          <a:p>
            <a:r>
              <a:rPr lang="en-US" dirty="0"/>
              <a:t>I took the level shifting op amp from earlier and combined it with a difference op amp that would have a gain of 1000. We want equal gain on both inputs, so this makes calculations easier and the resulting circuit had R5 and R6 equivalent and set at 100k, and, R2 and R4 equivalent with a value of 100</a:t>
            </a:r>
          </a:p>
        </p:txBody>
      </p:sp>
      <p:pic>
        <p:nvPicPr>
          <p:cNvPr id="4" name="Picture 3"/>
          <p:cNvPicPr>
            <a:picLocks noChangeAspect="1"/>
          </p:cNvPicPr>
          <p:nvPr/>
        </p:nvPicPr>
        <p:blipFill>
          <a:blip r:embed="rId2"/>
          <a:stretch>
            <a:fillRect/>
          </a:stretch>
        </p:blipFill>
        <p:spPr>
          <a:xfrm>
            <a:off x="5149312" y="3172408"/>
            <a:ext cx="4291076" cy="3340359"/>
          </a:xfrm>
          <a:prstGeom prst="rect">
            <a:avLst/>
          </a:prstGeom>
        </p:spPr>
      </p:pic>
    </p:spTree>
    <p:extLst>
      <p:ext uri="{BB962C8B-B14F-4D97-AF65-F5344CB8AC3E}">
        <p14:creationId xmlns:p14="http://schemas.microsoft.com/office/powerpoint/2010/main" val="1633859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a:xfrm>
            <a:off x="3869268" y="864108"/>
            <a:ext cx="7315200" cy="2037712"/>
          </a:xfrm>
        </p:spPr>
        <p:txBody>
          <a:bodyPr>
            <a:normAutofit fontScale="92500" lnSpcReduction="10000"/>
          </a:bodyPr>
          <a:lstStyle/>
          <a:p>
            <a:r>
              <a:rPr lang="en-US" dirty="0"/>
              <a:t>The transient sweep of the differential circuit started to show the biggest reason a differential amp was avoided</a:t>
            </a:r>
          </a:p>
          <a:p>
            <a:r>
              <a:rPr lang="en-US" dirty="0"/>
              <a:t>We should be seeing an output from the difference amplifier of       -2.5v to 2.5v, instead a range of -5.9v to 4v is seen</a:t>
            </a:r>
          </a:p>
          <a:p>
            <a:r>
              <a:rPr lang="en-US" dirty="0"/>
              <a:t>We are now seeing a gain of 1030, instead of 1000, additionally we are seeing a shift in the waveform, as we would expect magnitude of highs and lows out of the difference amplifier to be equal</a:t>
            </a:r>
          </a:p>
        </p:txBody>
      </p:sp>
      <p:pic>
        <p:nvPicPr>
          <p:cNvPr id="4" name="Picture 3"/>
          <p:cNvPicPr>
            <a:picLocks noChangeAspect="1"/>
          </p:cNvPicPr>
          <p:nvPr/>
        </p:nvPicPr>
        <p:blipFill>
          <a:blip r:embed="rId2"/>
          <a:stretch>
            <a:fillRect/>
          </a:stretch>
        </p:blipFill>
        <p:spPr>
          <a:xfrm>
            <a:off x="4061733" y="3006596"/>
            <a:ext cx="6419850" cy="2990850"/>
          </a:xfrm>
          <a:prstGeom prst="rect">
            <a:avLst/>
          </a:prstGeom>
        </p:spPr>
      </p:pic>
    </p:spTree>
    <p:extLst>
      <p:ext uri="{BB962C8B-B14F-4D97-AF65-F5344CB8AC3E}">
        <p14:creationId xmlns:p14="http://schemas.microsoft.com/office/powerpoint/2010/main" val="3967338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a:bodyPr>
          <a:lstStyle/>
          <a:p>
            <a:endParaRPr lang="en-US" dirty="0"/>
          </a:p>
          <a:p>
            <a:r>
              <a:rPr lang="en-US" dirty="0"/>
              <a:t>So where does the shift come from?</a:t>
            </a:r>
          </a:p>
          <a:p>
            <a:pPr lvl="1"/>
            <a:r>
              <a:rPr lang="en-US" dirty="0"/>
              <a:t>To understand this problem the Op Amp must be broken down a bit further </a:t>
            </a:r>
          </a:p>
          <a:p>
            <a:pPr lvl="1"/>
            <a:r>
              <a:rPr lang="en-US" dirty="0"/>
              <a:t>In ideal situations, there is zero current flowing into the inputs of the op amp, as the impedance is calculated to be infinite. The issue with ideal situations, is that is not always the case</a:t>
            </a:r>
          </a:p>
          <a:p>
            <a:pPr lvl="1"/>
            <a:r>
              <a:rPr lang="en-US" dirty="0"/>
              <a:t>A measurement was taken at the input terminal of the difference amplifier and displayed on the transient sweep</a:t>
            </a:r>
          </a:p>
          <a:p>
            <a:pPr lvl="1"/>
            <a:r>
              <a:rPr lang="en-US" dirty="0"/>
              <a:t>A sinusoidal with magnitude of 8.21 </a:t>
            </a:r>
            <a:r>
              <a:rPr lang="en-US" dirty="0" err="1"/>
              <a:t>uV</a:t>
            </a:r>
            <a:r>
              <a:rPr lang="en-US" dirty="0"/>
              <a:t> was detected on the negative terminal, and about - .92 mV was detected on the positive terminal</a:t>
            </a:r>
          </a:p>
          <a:p>
            <a:pPr lvl="1"/>
            <a:r>
              <a:rPr lang="en-US" dirty="0"/>
              <a:t>The summation of these two values give -.91179mV. If we subtract .91179 mV from our 5mV before we amplify, then our output signal would now be between -5.91179V and 4.088V</a:t>
            </a:r>
          </a:p>
          <a:p>
            <a:pPr lvl="1"/>
            <a:r>
              <a:rPr lang="en-US" dirty="0"/>
              <a:t>These signals are referred to as the common-mode signal and are the reason the circuit is shifted</a:t>
            </a:r>
          </a:p>
          <a:p>
            <a:pPr lvl="2"/>
            <a:endParaRPr lang="en-US" dirty="0"/>
          </a:p>
        </p:txBody>
      </p:sp>
    </p:spTree>
    <p:extLst>
      <p:ext uri="{BB962C8B-B14F-4D97-AF65-F5344CB8AC3E}">
        <p14:creationId xmlns:p14="http://schemas.microsoft.com/office/powerpoint/2010/main" val="3444364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Where does the added amplification come from?</a:t>
                </a:r>
              </a:p>
              <a:p>
                <a:pPr lvl="1"/>
                <a:r>
                  <a:rPr lang="en-US" dirty="0"/>
                  <a:t>We expected a gain of 1000 and instead received a gain of ~1030</a:t>
                </a:r>
              </a:p>
              <a:p>
                <a:pPr lvl="1"/>
                <a:r>
                  <a:rPr lang="en-US" dirty="0"/>
                  <a:t>It can be found that our common-mode rejection ratio is </a:t>
                </a:r>
                <a14:m>
                  <m:oMath xmlns:m="http://schemas.openxmlformats.org/officeDocument/2006/math">
                    <m:r>
                      <a:rPr lang="en-US" b="0" i="1" smtClean="0">
                        <a:latin typeface="Cambria Math" panose="02040503050406030204" pitchFamily="18" charset="0"/>
                      </a:rPr>
                      <m:t>𝐶𝑀𝑅𝑅</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𝑐𝑚</m:t>
                            </m:r>
                          </m:sub>
                        </m:sSub>
                      </m:den>
                    </m:f>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𝑑</m:t>
                        </m:r>
                      </m:sub>
                    </m:sSub>
                  </m:oMath>
                </a14:m>
                <a:r>
                  <a:rPr lang="en-US" dirty="0"/>
                  <a:t> is the amplification due to the op amp,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𝑐𝑚</m:t>
                        </m:r>
                      </m:sub>
                    </m:sSub>
                    <m:r>
                      <a:rPr lang="en-US" b="0" i="1" smtClean="0">
                        <a:latin typeface="Cambria Math" panose="02040503050406030204" pitchFamily="18" charset="0"/>
                      </a:rPr>
                      <m:t> </m:t>
                    </m:r>
                  </m:oMath>
                </a14:m>
                <a:r>
                  <a:rPr lang="en-US" dirty="0"/>
                  <a:t>is the common mode gain</a:t>
                </a:r>
              </a:p>
              <a:p>
                <a:pPr lvl="1"/>
                <a:r>
                  <a:rPr lang="en-US" dirty="0"/>
                  <a:t>If we express the our difference amplifier as the function</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𝑉</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a14:m>
                <a:r>
                  <a:rPr lang="en-US" dirty="0"/>
                  <a:t> , put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𝑐𝑚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num>
                      <m:den>
                        <m:r>
                          <a:rPr lang="en-US" b="0" i="1" smtClean="0">
                            <a:latin typeface="Cambria Math" panose="02040503050406030204" pitchFamily="18" charset="0"/>
                          </a:rPr>
                          <m:t>2</m:t>
                        </m:r>
                      </m:den>
                    </m:f>
                    <m:r>
                      <a:rPr lang="en-US" b="0" i="1" smtClean="0">
                        <a:latin typeface="Cambria Math" panose="02040503050406030204" pitchFamily="18" charset="0"/>
                      </a:rPr>
                      <m:t> </m:t>
                    </m:r>
                  </m:oMath>
                </a14:m>
                <a:r>
                  <a:rPr lang="en-US" dirty="0"/>
                  <a:t>(the function for our common mode signal) in terms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oMath>
                </a14:m>
                <a:r>
                  <a:rPr lang="en-US" dirty="0"/>
                  <a:t>, </a:t>
                </a:r>
                <a14:m>
                  <m:oMath xmlns:m="http://schemas.openxmlformats.org/officeDocument/2006/math">
                    <m:r>
                      <m:rPr>
                        <m:sty m:val="p"/>
                      </m:rPr>
                      <a:rPr lang="en-US" b="0" i="0" smtClean="0">
                        <a:latin typeface="Cambria Math" panose="02040503050406030204" pitchFamily="18" charset="0"/>
                      </a:rPr>
                      <m:t>and</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2</m:t>
                        </m:r>
                      </m:sub>
                    </m:sSub>
                  </m:oMath>
                </a14:m>
                <a:r>
                  <a:rPr lang="en-US" dirty="0"/>
                  <a:t> and substitute in to</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𝑉</m:t>
                        </m:r>
                      </m:e>
                      <m:sub>
                        <m:r>
                          <a:rPr lang="en-US" i="1">
                            <a:latin typeface="Cambria Math" panose="02040503050406030204" pitchFamily="18" charset="0"/>
                          </a:rPr>
                          <m:t>𝑜𝑢𝑡</m:t>
                        </m:r>
                      </m:sub>
                    </m:sSub>
                  </m:oMath>
                </a14:m>
                <a:r>
                  <a:rPr lang="en-US" dirty="0"/>
                  <a:t>,It can be shown that </a:t>
                </a:r>
              </a:p>
              <a:p>
                <a:pPr marL="50292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𝑉</m:t>
                          </m:r>
                        </m:e>
                        <m:sub>
                          <m:r>
                            <a:rPr lang="en-US" i="1">
                              <a:latin typeface="Cambria Math" panose="02040503050406030204" pitchFamily="18" charset="0"/>
                            </a:rPr>
                            <m:t>𝑜𝑢𝑡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𝑑</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𝑐𝑚</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𝑐𝑚</m:t>
                          </m:r>
                        </m:sub>
                      </m:sSub>
                    </m:oMath>
                  </m:oMathPara>
                </a14:m>
                <a:endParaRPr lang="en-US" dirty="0"/>
              </a:p>
              <a:p>
                <a:pPr lvl="2"/>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𝑑</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oMath>
                </a14:m>
                <a:r>
                  <a:rPr lang="en-US" dirty="0"/>
                  <a:t> ideal</a:t>
                </a:r>
              </a:p>
              <a:p>
                <a:pPr lvl="1"/>
                <a:r>
                  <a:rPr lang="en-US" dirty="0"/>
                  <a:t>Using these formulas, and assuming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𝑜𝑢𝑡</m:t>
                        </m:r>
                      </m:sub>
                    </m:sSub>
                  </m:oMath>
                </a14:m>
                <a:r>
                  <a:rPr lang="en-US" dirty="0"/>
                  <a:t> went </a:t>
                </a:r>
                <a:r>
                  <a:rPr lang="en-US" dirty="0" err="1"/>
                  <a:t>unshifted</a:t>
                </a:r>
                <a:r>
                  <a:rPr lang="en-US" dirty="0"/>
                  <a:t> (ranged from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5.15</m:t>
                    </m:r>
                    <m:r>
                      <a:rPr lang="en-US" b="0" i="1" smtClean="0">
                        <a:latin typeface="Cambria Math" panose="02040503050406030204" pitchFamily="18" charset="0"/>
                        <a:ea typeface="Cambria Math" panose="02040503050406030204" pitchFamily="18" charset="0"/>
                      </a:rPr>
                      <m:t>𝑣</m:t>
                    </m:r>
                  </m:oMath>
                </a14:m>
                <a:r>
                  <a:rPr lang="en-US" dirty="0"/>
                  <a:t>) then it can be found that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𝑐𝑚</m:t>
                        </m:r>
                      </m:sub>
                    </m:sSub>
                  </m:oMath>
                </a14:m>
                <a:r>
                  <a:rPr lang="en-US" dirty="0"/>
                  <a:t> is = 309.917, and so the  CMMR is about 3.2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693" r="-1213"/>
                </a:stretch>
              </a:blipFill>
            </p:spPr>
            <p:txBody>
              <a:bodyPr/>
              <a:lstStyle/>
              <a:p>
                <a:r>
                  <a:rPr lang="en-US">
                    <a:noFill/>
                  </a:rPr>
                  <a:t> </a:t>
                </a:r>
              </a:p>
            </p:txBody>
          </p:sp>
        </mc:Fallback>
      </mc:AlternateContent>
    </p:spTree>
    <p:extLst>
      <p:ext uri="{BB962C8B-B14F-4D97-AF65-F5344CB8AC3E}">
        <p14:creationId xmlns:p14="http://schemas.microsoft.com/office/powerpoint/2010/main" val="521317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69268" y="864109"/>
                <a:ext cx="7315200" cy="2821484"/>
              </a:xfrm>
            </p:spPr>
            <p:txBody>
              <a:bodyPr/>
              <a:lstStyle/>
              <a:p>
                <a:r>
                  <a:rPr lang="en-US" dirty="0"/>
                  <a:t>We can check this CMMR value by tying the inputs of the differential amplifier together as shown below, and calculating the expected change in our system with the following formula</a:t>
                </a:r>
              </a:p>
              <a:p>
                <a:pPr marL="0" indent="0">
                  <a:buNone/>
                </a:pPr>
                <a:r>
                  <a:rPr lang="en-US" dirty="0">
                    <a:ea typeface="Cambria Math" panose="02040503050406030204" pitchFamily="18"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𝑉</m:t>
                        </m:r>
                      </m:e>
                      <m:sub>
                        <m:r>
                          <a:rPr lang="en-US" sz="1600" b="0" i="1" smtClean="0">
                            <a:latin typeface="Cambria Math" panose="02040503050406030204" pitchFamily="18" charset="0"/>
                            <a:ea typeface="Cambria Math" panose="02040503050406030204" pitchFamily="18" charset="0"/>
                          </a:rPr>
                          <m:t>𝑜𝑢𝑡</m:t>
                        </m:r>
                      </m:sub>
                    </m:sSub>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𝑉</m:t>
                            </m:r>
                          </m:e>
                          <m:sub>
                            <m:r>
                              <a:rPr lang="en-US" sz="1600" b="0" i="1" smtClean="0">
                                <a:latin typeface="Cambria Math" panose="02040503050406030204" pitchFamily="18" charset="0"/>
                                <a:ea typeface="Cambria Math" panose="02040503050406030204" pitchFamily="18" charset="0"/>
                              </a:rPr>
                              <m:t>𝑖𝑛</m:t>
                            </m:r>
                          </m:sub>
                        </m:sSub>
                      </m:num>
                      <m:den>
                        <m:r>
                          <a:rPr lang="en-US" sz="1600" b="0" i="1" smtClean="0">
                            <a:latin typeface="Cambria Math" panose="02040503050406030204" pitchFamily="18" charset="0"/>
                            <a:ea typeface="Cambria Math" panose="02040503050406030204" pitchFamily="18" charset="0"/>
                          </a:rPr>
                          <m:t>𝐶𝑀𝑅𝑅</m:t>
                        </m:r>
                      </m:den>
                    </m:f>
                    <m:r>
                      <a:rPr lang="en-US" sz="1600" b="0" i="1" smtClean="0">
                        <a:latin typeface="Cambria Math" panose="02040503050406030204" pitchFamily="18" charset="0"/>
                        <a:ea typeface="Cambria Math" panose="02040503050406030204" pitchFamily="18" charset="0"/>
                      </a:rPr>
                      <m:t>∙(1+</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2</m:t>
                        </m:r>
                      </m:num>
                      <m:den>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1</m:t>
                        </m:r>
                      </m:den>
                    </m:f>
                    <m:r>
                      <a:rPr lang="en-US" sz="1600" b="0" i="1" smtClean="0">
                        <a:latin typeface="Cambria Math" panose="02040503050406030204" pitchFamily="18" charset="0"/>
                        <a:ea typeface="Cambria Math" panose="02040503050406030204" pitchFamily="18" charset="0"/>
                      </a:rPr>
                      <m:t>)</m:t>
                    </m:r>
                  </m:oMath>
                </a14:m>
                <a:r>
                  <a:rPr lang="en-US" sz="1600" dirty="0"/>
                  <a:t>      </a:t>
                </a:r>
                <a:r>
                  <a:rPr lang="en-US" sz="1400" dirty="0"/>
                  <a:t>where </a:t>
                </a:r>
                <a14:m>
                  <m:oMath xmlns:m="http://schemas.openxmlformats.org/officeDocument/2006/math">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𝑉</m:t>
                        </m:r>
                      </m:e>
                      <m:sub>
                        <m:r>
                          <a:rPr lang="en-US" sz="1400" i="1">
                            <a:latin typeface="Cambria Math" panose="02040503050406030204" pitchFamily="18" charset="0"/>
                            <a:ea typeface="Cambria Math" panose="02040503050406030204" pitchFamily="18" charset="0"/>
                          </a:rPr>
                          <m:t>𝑜𝑢𝑡</m:t>
                        </m:r>
                      </m:sub>
                    </m:sSub>
                  </m:oMath>
                </a14:m>
                <a:r>
                  <a:rPr lang="en-US" sz="1400" dirty="0"/>
                  <a:t> = </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𝐴𝑐𝑡𝑢𝑎𝑙</m:t>
                    </m:r>
                    <m:r>
                      <a:rPr lang="en-US" sz="1400" b="0" i="1" smtClean="0">
                        <a:latin typeface="Cambria Math" panose="02040503050406030204" pitchFamily="18" charset="0"/>
                      </a:rPr>
                      <m:t> −</m:t>
                    </m:r>
                    <m:r>
                      <a:rPr lang="en-US" sz="1400" b="0" i="1" smtClean="0">
                        <a:latin typeface="Cambria Math" panose="02040503050406030204" pitchFamily="18" charset="0"/>
                      </a:rPr>
                      <m:t>𝐸𝑥𝑝𝑒𝑐𝑡𝑒𝑑</m:t>
                    </m:r>
                    <m:r>
                      <a:rPr lang="en-US" sz="1400" b="0" i="1" smtClean="0">
                        <a:latin typeface="Cambria Math" panose="02040503050406030204" pitchFamily="18" charset="0"/>
                      </a:rPr>
                      <m:t>)</m:t>
                    </m:r>
                  </m:oMath>
                </a14:m>
                <a:endParaRPr lang="en-US" sz="1400" dirty="0"/>
              </a:p>
              <a:p>
                <a:pPr marL="502920" lvl="1" indent="0">
                  <a:buNone/>
                </a:pPr>
                <a:r>
                  <a:rPr lang="en-US" dirty="0"/>
                  <a:t>		</a:t>
                </a:r>
              </a:p>
              <a:p>
                <a:pPr marL="502920" lvl="1" indent="0">
                  <a:buNone/>
                </a:pPr>
                <a:endParaRPr lang="en-US" dirty="0"/>
              </a:p>
              <a:p>
                <a:pPr marL="50292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69268" y="864109"/>
                <a:ext cx="7315200" cy="2821484"/>
              </a:xfrm>
              <a:blipFill>
                <a:blip r:embed="rId4"/>
                <a:stretch>
                  <a:fillRect l="-667" r="-1167"/>
                </a:stretch>
              </a:blipFill>
            </p:spPr>
            <p:txBody>
              <a:bodyPr/>
              <a:lstStyle/>
              <a:p>
                <a:r>
                  <a:rPr lang="en-US">
                    <a:noFill/>
                  </a:rPr>
                  <a:t> </a:t>
                </a:r>
              </a:p>
            </p:txBody>
          </p:sp>
        </mc:Fallback>
      </mc:AlternateContent>
      <p:pic>
        <p:nvPicPr>
          <p:cNvPr id="4" name="Picture 3"/>
          <p:cNvPicPr>
            <a:picLocks noChangeAspect="1"/>
          </p:cNvPicPr>
          <p:nvPr/>
        </p:nvPicPr>
        <p:blipFill>
          <a:blip r:embed="rId5"/>
          <a:stretch>
            <a:fillRect/>
          </a:stretch>
        </p:blipFill>
        <p:spPr>
          <a:xfrm>
            <a:off x="5321364" y="2604505"/>
            <a:ext cx="3676650" cy="2162175"/>
          </a:xfrm>
          <a:prstGeom prst="rect">
            <a:avLst/>
          </a:prstGeom>
        </p:spPr>
      </p:pic>
    </p:spTree>
    <p:extLst>
      <p:ext uri="{BB962C8B-B14F-4D97-AF65-F5344CB8AC3E}">
        <p14:creationId xmlns:p14="http://schemas.microsoft.com/office/powerpoint/2010/main" val="3862827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59021" y="2544863"/>
                <a:ext cx="4329404" cy="2681711"/>
              </a:xfrm>
            </p:spPr>
            <p:txBody>
              <a:bodyPr>
                <a:normAutofit/>
              </a:bodyPr>
              <a:lstStyle/>
              <a:p>
                <a:pPr marL="50292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𝑜𝑢𝑡</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.00</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𝑉</m:t>
                          </m:r>
                        </m:num>
                        <m:den>
                          <m:r>
                            <a:rPr lang="en-US" i="1">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𝑜𝑜𝑘</m:t>
                              </m:r>
                            </m:num>
                            <m:den>
                              <m:r>
                                <a:rPr lang="en-US" i="1">
                                  <a:latin typeface="Cambria Math" panose="02040503050406030204" pitchFamily="18" charset="0"/>
                                  <a:ea typeface="Cambria Math" panose="02040503050406030204" pitchFamily="18" charset="0"/>
                                </a:rPr>
                                <m:t>100</m:t>
                              </m:r>
                            </m:den>
                          </m:f>
                        </m:e>
                      </m:d>
                    </m:oMath>
                  </m:oMathPara>
                </a14:m>
                <a:endParaRPr lang="en-US" i="1" dirty="0">
                  <a:latin typeface="Cambria Math" panose="02040503050406030204" pitchFamily="18" charset="0"/>
                  <a:ea typeface="Cambria Math" panose="02040503050406030204" pitchFamily="18" charset="0"/>
                </a:endParaRPr>
              </a:p>
              <a:p>
                <a:pPr marL="502920" lvl="1" indent="0">
                  <a:buNone/>
                </a:pPr>
                <a:r>
                  <a:rPr lang="en-US" b="0" dirty="0">
                    <a:ea typeface="Cambria Math" panose="02040503050406030204" pitchFamily="18"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0.00313</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1001</m:t>
                        </m:r>
                      </m:e>
                    </m:d>
                  </m:oMath>
                </a14:m>
                <a:endParaRPr lang="en-US" i="1" dirty="0">
                  <a:latin typeface="Cambria Math" panose="02040503050406030204" pitchFamily="18" charset="0"/>
                  <a:ea typeface="Cambria Math" panose="02040503050406030204" pitchFamily="18" charset="0"/>
                </a:endParaRPr>
              </a:p>
              <a:p>
                <a:pPr marL="502920" lvl="1" indent="0">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31283</m:t>
                    </m:r>
                    <m:r>
                      <a:rPr lang="en-US" b="0" i="1" smtClean="0">
                        <a:latin typeface="Cambria Math" panose="02040503050406030204" pitchFamily="18" charset="0"/>
                        <a:ea typeface="Cambria Math" panose="02040503050406030204" pitchFamily="18" charset="0"/>
                      </a:rPr>
                      <m:t>𝑉</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59021" y="2544863"/>
                <a:ext cx="4329404" cy="2681711"/>
              </a:xfrm>
              <a:blipFill>
                <a:blip r:embed="rId4"/>
                <a:stretch>
                  <a:fillRect/>
                </a:stretch>
              </a:blipFill>
            </p:spPr>
            <p:txBody>
              <a:bodyPr/>
              <a:lstStyle/>
              <a:p>
                <a:r>
                  <a:rPr lang="en-US">
                    <a:noFill/>
                  </a:rPr>
                  <a:t> </a:t>
                </a:r>
              </a:p>
            </p:txBody>
          </p:sp>
        </mc:Fallback>
      </mc:AlternateContent>
      <p:pic>
        <p:nvPicPr>
          <p:cNvPr id="4" name="Picture 3"/>
          <p:cNvPicPr>
            <a:picLocks noChangeAspect="1"/>
          </p:cNvPicPr>
          <p:nvPr/>
        </p:nvPicPr>
        <p:blipFill rotWithShape="1">
          <a:blip r:embed="rId5"/>
          <a:srcRect r="39150"/>
          <a:stretch/>
        </p:blipFill>
        <p:spPr>
          <a:xfrm>
            <a:off x="7246172" y="2444071"/>
            <a:ext cx="3941232" cy="2714625"/>
          </a:xfrm>
          <a:prstGeom prst="rect">
            <a:avLst/>
          </a:prstGeom>
        </p:spPr>
      </p:pic>
      <mc:AlternateContent xmlns:mc="http://schemas.openxmlformats.org/markup-compatibility/2006" xmlns:a14="http://schemas.microsoft.com/office/drawing/2010/main">
        <mc:Choice Requires="a14">
          <p:sp>
            <p:nvSpPr>
              <p:cNvPr id="5" name="Content Placeholder 2"/>
              <p:cNvSpPr txBox="1">
                <a:spLocks/>
              </p:cNvSpPr>
              <p:nvPr/>
            </p:nvSpPr>
            <p:spPr>
              <a:xfrm>
                <a:off x="3684253" y="525625"/>
                <a:ext cx="7315200" cy="201923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The positive terminal of the output has a -5mV-&gt;5mV sinusoidal where the negative terminal has the same sinusoidal but from -6mV-&gt;4mV</a:t>
                </a:r>
              </a:p>
              <a:p>
                <a:r>
                  <a:rPr lang="en-US" dirty="0"/>
                  <a:t>We will set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𝑖𝑛</m:t>
                        </m:r>
                      </m:sub>
                    </m:s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𝑚𝑉</m:t>
                    </m:r>
                  </m:oMath>
                </a14:m>
                <a:r>
                  <a:rPr lang="en-US" dirty="0"/>
                  <a:t> as this is the difference between inputs and plug it into the formula from the previous slide </a:t>
                </a: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3684253" y="525625"/>
                <a:ext cx="7315200" cy="2019238"/>
              </a:xfrm>
              <a:prstGeom prst="rect">
                <a:avLst/>
              </a:prstGeom>
              <a:blipFill>
                <a:blip r:embed="rId6"/>
                <a:stretch>
                  <a:fillRect l="-5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3684253" y="4923453"/>
                <a:ext cx="7315200" cy="201923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If we were to shift our input up as to ignore the common mode rejection signal, we would have a wave form that goes from -5.15V to 5.15V when we expected a wave form of -5V to 5v. This is a .3V difference in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𝑜𝑢𝑡</m:t>
                        </m:r>
                      </m:sub>
                    </m:sSub>
                  </m:oMath>
                </a14:m>
                <a:r>
                  <a:rPr lang="en-US" dirty="0"/>
                  <a:t>, and we just showed that our circuit will produce about a .313V increase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684253" y="4923453"/>
                <a:ext cx="7315200" cy="2019238"/>
              </a:xfrm>
              <a:prstGeom prst="rect">
                <a:avLst/>
              </a:prstGeom>
              <a:blipFill>
                <a:blip r:embed="rId7"/>
                <a:stretch>
                  <a:fillRect l="-583" r="-1167"/>
                </a:stretch>
              </a:blipFill>
            </p:spPr>
            <p:txBody>
              <a:bodyPr/>
              <a:lstStyle/>
              <a:p>
                <a:r>
                  <a:rPr lang="en-US">
                    <a:noFill/>
                  </a:rPr>
                  <a:t> </a:t>
                </a:r>
              </a:p>
            </p:txBody>
          </p:sp>
        </mc:Fallback>
      </mc:AlternateContent>
    </p:spTree>
    <p:extLst>
      <p:ext uri="{BB962C8B-B14F-4D97-AF65-F5344CB8AC3E}">
        <p14:creationId xmlns:p14="http://schemas.microsoft.com/office/powerpoint/2010/main" val="707351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a:t>We know how much the common mode signal is going to affect our signal, why can’t the level shifter handle the correction?</a:t>
            </a:r>
          </a:p>
          <a:p>
            <a:pPr lvl="1"/>
            <a:r>
              <a:rPr lang="en-US" dirty="0"/>
              <a:t>Instead of shifting plus 2.5v, shift plus 3.41V</a:t>
            </a:r>
          </a:p>
          <a:p>
            <a:pPr lvl="1"/>
            <a:r>
              <a:rPr lang="en-US" dirty="0"/>
              <a:t>Instead of a gain of 1, have a gain of .970874 to shrink it down a bit</a:t>
            </a:r>
          </a:p>
          <a:p>
            <a:r>
              <a:rPr lang="en-US" dirty="0"/>
              <a:t>Though this is doable, and would work just fine, the issue arises when we step away from ideal cases. Resistors have a tolerance, so if any of these resistors were even slightly different, our CMRR decreases dramatically, causing an even larger impact on our output </a:t>
            </a:r>
          </a:p>
          <a:p>
            <a:r>
              <a:rPr lang="en-US" dirty="0"/>
              <a:t>The instructional amplifier eliminates the common mode signal via buffer amplifiers, which create an incredibly high impedance at the inputs, which decreases any noise at the inputs to zero</a:t>
            </a:r>
          </a:p>
        </p:txBody>
      </p:sp>
    </p:spTree>
    <p:extLst>
      <p:ext uri="{BB962C8B-B14F-4D97-AF65-F5344CB8AC3E}">
        <p14:creationId xmlns:p14="http://schemas.microsoft.com/office/powerpoint/2010/main" val="2067690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a:xfrm>
            <a:off x="3859937" y="528206"/>
            <a:ext cx="7315200" cy="1776455"/>
          </a:xfrm>
        </p:spPr>
        <p:txBody>
          <a:bodyPr>
            <a:normAutofit/>
          </a:bodyPr>
          <a:lstStyle/>
          <a:p>
            <a:r>
              <a:rPr lang="en-US" sz="1800" dirty="0"/>
              <a:t>Additionally the differential amplifier won’t react as well as the instructional amplifier, as the higher the frequency the more corrupted the wave form</a:t>
            </a:r>
          </a:p>
          <a:p>
            <a:r>
              <a:rPr lang="en-US" sz="1800" dirty="0"/>
              <a:t>If we introduce the differential amplifier the same high frequency input as before we receive the following at the output</a:t>
            </a:r>
          </a:p>
        </p:txBody>
      </p:sp>
      <p:pic>
        <p:nvPicPr>
          <p:cNvPr id="4" name="Picture 3"/>
          <p:cNvPicPr>
            <a:picLocks noChangeAspect="1"/>
          </p:cNvPicPr>
          <p:nvPr/>
        </p:nvPicPr>
        <p:blipFill rotWithShape="1">
          <a:blip r:embed="rId2"/>
          <a:srcRect t="2509"/>
          <a:stretch/>
        </p:blipFill>
        <p:spPr>
          <a:xfrm>
            <a:off x="4103039" y="2220686"/>
            <a:ext cx="6486525" cy="2748643"/>
          </a:xfrm>
          <a:prstGeom prst="rect">
            <a:avLst/>
          </a:prstGeom>
        </p:spPr>
      </p:pic>
      <p:sp>
        <p:nvSpPr>
          <p:cNvPr id="5" name="Content Placeholder 2"/>
          <p:cNvSpPr txBox="1">
            <a:spLocks/>
          </p:cNvSpPr>
          <p:nvPr/>
        </p:nvSpPr>
        <p:spPr>
          <a:xfrm>
            <a:off x="3859937" y="4836792"/>
            <a:ext cx="7315200" cy="177645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800" dirty="0"/>
              <a:t>Though we did not introduce the changes mentioned in slide 47 to compensate for the system, it is not needed to show the undesired output that we will be getting from the difference amplifier</a:t>
            </a:r>
          </a:p>
        </p:txBody>
      </p:sp>
    </p:spTree>
    <p:extLst>
      <p:ext uri="{BB962C8B-B14F-4D97-AF65-F5344CB8AC3E}">
        <p14:creationId xmlns:p14="http://schemas.microsoft.com/office/powerpoint/2010/main" val="3385276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pic>
        <p:nvPicPr>
          <p:cNvPr id="4" name="Content Placeholder 3"/>
          <p:cNvPicPr>
            <a:picLocks noGrp="1" noChangeAspect="1"/>
          </p:cNvPicPr>
          <p:nvPr>
            <p:ph idx="1"/>
          </p:nvPr>
        </p:nvPicPr>
        <p:blipFill rotWithShape="1">
          <a:blip r:embed="rId2"/>
          <a:srcRect t="2509" r="38151"/>
          <a:stretch/>
        </p:blipFill>
        <p:spPr>
          <a:xfrm>
            <a:off x="7690340" y="3219061"/>
            <a:ext cx="4011839" cy="2748661"/>
          </a:xfrm>
          <a:prstGeom prst="rect">
            <a:avLst/>
          </a:prstGeom>
        </p:spPr>
      </p:pic>
      <p:pic>
        <p:nvPicPr>
          <p:cNvPr id="5" name="Picture 4"/>
          <p:cNvPicPr/>
          <p:nvPr/>
        </p:nvPicPr>
        <p:blipFill rotWithShape="1">
          <a:blip r:embed="rId3">
            <a:extLst>
              <a:ext uri="{28A0092B-C50C-407E-A947-70E740481C1C}">
                <a14:useLocalDpi xmlns:a14="http://schemas.microsoft.com/office/drawing/2010/main" val="0"/>
              </a:ext>
            </a:extLst>
          </a:blip>
          <a:srcRect r="38503" b="8383"/>
          <a:stretch/>
        </p:blipFill>
        <p:spPr>
          <a:xfrm>
            <a:off x="3648224" y="3257869"/>
            <a:ext cx="3869313" cy="2709853"/>
          </a:xfrm>
          <a:prstGeom prst="rect">
            <a:avLst/>
          </a:prstGeom>
        </p:spPr>
      </p:pic>
      <p:sp>
        <p:nvSpPr>
          <p:cNvPr id="6" name="Content Placeholder 2"/>
          <p:cNvSpPr txBox="1">
            <a:spLocks/>
          </p:cNvSpPr>
          <p:nvPr/>
        </p:nvSpPr>
        <p:spPr>
          <a:xfrm>
            <a:off x="3859937" y="1123837"/>
            <a:ext cx="7315200" cy="1776455"/>
          </a:xfrm>
          <a:prstGeom prst="rect">
            <a:avLst/>
          </a:prstGeom>
        </p:spPr>
        <p:txBody>
          <a:bodyPr vert="horz" lIns="91440" tIns="45720" rIns="91440" bIns="45720" rtlCol="0" anchor="ctr">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800" dirty="0"/>
              <a:t>On the left is the same input but from the In-Amp design, and the right is our difference amplifier output</a:t>
            </a:r>
          </a:p>
          <a:p>
            <a:r>
              <a:rPr lang="en-US" sz="1800" dirty="0"/>
              <a:t>Comparing the two by sight it can be easily determined that they are not equal</a:t>
            </a:r>
          </a:p>
          <a:p>
            <a:r>
              <a:rPr lang="en-US" sz="1800" dirty="0"/>
              <a:t>So at higher frequencies our In-Amp holds up, where as our Difference Amp does not. Just another reason why the In-Amp was chosen, as we won’t know exactly if we will have high frequencies such as this</a:t>
            </a:r>
          </a:p>
        </p:txBody>
      </p:sp>
    </p:spTree>
    <p:extLst>
      <p:ext uri="{BB962C8B-B14F-4D97-AF65-F5344CB8AC3E}">
        <p14:creationId xmlns:p14="http://schemas.microsoft.com/office/powerpoint/2010/main" val="354501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Multiple Options already out there to measure water levels</a:t>
            </a:r>
          </a:p>
          <a:p>
            <a:pPr lvl="1"/>
            <a:r>
              <a:rPr lang="en-US" dirty="0"/>
              <a:t>Floats (simple mechanical, or variable based on changing resistance</a:t>
            </a:r>
          </a:p>
          <a:p>
            <a:pPr lvl="1"/>
            <a:r>
              <a:rPr lang="en-US" dirty="0"/>
              <a:t>Capacitive sensors</a:t>
            </a:r>
          </a:p>
          <a:p>
            <a:pPr lvl="1"/>
            <a:r>
              <a:rPr lang="en-US" dirty="0"/>
              <a:t>Magnetic sensors</a:t>
            </a:r>
          </a:p>
          <a:p>
            <a:pPr lvl="1"/>
            <a:r>
              <a:rPr lang="en-US" dirty="0"/>
              <a:t>Ultrasonic/Laser (measuring time of flight)</a:t>
            </a:r>
          </a:p>
          <a:p>
            <a:pPr lvl="1"/>
            <a:r>
              <a:rPr lang="en-US" dirty="0"/>
              <a:t>Pressure Transducer</a:t>
            </a:r>
          </a:p>
          <a:p>
            <a:pPr lvl="1"/>
            <a:r>
              <a:rPr lang="en-US" dirty="0"/>
              <a:t>Load Cells</a:t>
            </a:r>
          </a:p>
        </p:txBody>
      </p:sp>
    </p:spTree>
    <p:extLst>
      <p:ext uri="{BB962C8B-B14F-4D97-AF65-F5344CB8AC3E}">
        <p14:creationId xmlns:p14="http://schemas.microsoft.com/office/powerpoint/2010/main" val="2162259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Though testing is yet to come on an actual circuit using the above method. As long as the output from the load cell is sent through an In-Amp conditioning circuit, our Arduino/microcontroller will be able to accurately detect minute changes in the system</a:t>
            </a:r>
          </a:p>
          <a:p>
            <a:r>
              <a:rPr lang="en-US" dirty="0"/>
              <a:t>At this point the sensor will need to be zeroed by attaching a known weight to the load cell, and determining the value of the read voltage, compared to the expected voltage</a:t>
            </a:r>
          </a:p>
          <a:p>
            <a:r>
              <a:rPr lang="en-US" dirty="0"/>
              <a:t>Once the zeroed value is adjusted in the code, the system can be installed</a:t>
            </a:r>
          </a:p>
          <a:p>
            <a:r>
              <a:rPr lang="en-US" dirty="0"/>
              <a:t>From there the microcontroller will read values from the load cell once every one to five minutes and broadcast the values to the internet</a:t>
            </a:r>
          </a:p>
        </p:txBody>
      </p:sp>
    </p:spTree>
    <p:extLst>
      <p:ext uri="{BB962C8B-B14F-4D97-AF65-F5344CB8AC3E}">
        <p14:creationId xmlns:p14="http://schemas.microsoft.com/office/powerpoint/2010/main" val="1701885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sp>
        <p:nvSpPr>
          <p:cNvPr id="3" name="Content Placeholder 2"/>
          <p:cNvSpPr>
            <a:spLocks noGrp="1"/>
          </p:cNvSpPr>
          <p:nvPr>
            <p:ph idx="1"/>
          </p:nvPr>
        </p:nvSpPr>
        <p:spPr/>
        <p:txBody>
          <a:bodyPr>
            <a:normAutofit fontScale="77500" lnSpcReduction="20000"/>
          </a:bodyPr>
          <a:lstStyle/>
          <a:p>
            <a:r>
              <a:rPr lang="en-US" i="1" dirty="0"/>
              <a:t>6. How to Use Load Cells - A&amp;D Company</a:t>
            </a:r>
            <a:r>
              <a:rPr lang="en-US" dirty="0"/>
              <a:t>. https://aandd.jp/products/weighing/loadcell/introduction/pdf/6-1.pdf. </a:t>
            </a:r>
          </a:p>
          <a:p>
            <a:r>
              <a:rPr lang="en-US" dirty="0"/>
              <a:t>“Datasheet 3134 - Micro Load Cell (0-20kg) - czl635 Contents: </a:t>
            </a:r>
            <a:r>
              <a:rPr lang="en-US" dirty="0" err="1"/>
              <a:t>Manualzz</a:t>
            </a:r>
            <a:r>
              <a:rPr lang="en-US" dirty="0"/>
              <a:t>.” </a:t>
            </a:r>
            <a:r>
              <a:rPr lang="en-US" i="1" dirty="0"/>
              <a:t>Manualzz.com</a:t>
            </a:r>
            <a:r>
              <a:rPr lang="en-US" dirty="0"/>
              <a:t>, https://manualzz.com/doc/17523942/datasheet-3134---micro-load-cell---0-20kg----czl635-contents. </a:t>
            </a:r>
          </a:p>
          <a:p>
            <a:r>
              <a:rPr lang="en-US" dirty="0"/>
              <a:t>“Intro to Amplifiers.” </a:t>
            </a:r>
            <a:r>
              <a:rPr lang="en-US" i="1" dirty="0"/>
              <a:t>The </a:t>
            </a:r>
            <a:r>
              <a:rPr lang="en-US" i="1" dirty="0" err="1"/>
              <a:t>MicroKit</a:t>
            </a:r>
            <a:r>
              <a:rPr lang="en-US" i="1" dirty="0"/>
              <a:t> Resource Hub</a:t>
            </a:r>
            <a:r>
              <a:rPr lang="en-US" dirty="0"/>
              <a:t>, UC, Berkeley, 21 Aug. 2020, https://microkit.berkeley.edu/intro-to-amplifiers/. </a:t>
            </a:r>
          </a:p>
          <a:p>
            <a:r>
              <a:rPr lang="en-US" dirty="0" err="1"/>
              <a:t>Maestre</a:t>
            </a:r>
            <a:r>
              <a:rPr lang="en-US" dirty="0"/>
              <a:t>, Susie. “What Is Common-Mode Rejection Ratio in Op-Amps?” </a:t>
            </a:r>
            <a:r>
              <a:rPr lang="en-US" i="1" dirty="0" err="1"/>
              <a:t>CircuitBread</a:t>
            </a:r>
            <a:r>
              <a:rPr lang="en-US" dirty="0"/>
              <a:t>, 7 July 2021, https://www.circuitbread.com/ee-faq/what-is-common-mode-rejection-ratio-in-op-amps. </a:t>
            </a:r>
          </a:p>
          <a:p>
            <a:r>
              <a:rPr lang="en-US" dirty="0" err="1"/>
              <a:t>OpenStax</a:t>
            </a:r>
            <a:r>
              <a:rPr lang="en-US" dirty="0"/>
              <a:t>. “Physics.” </a:t>
            </a:r>
            <a:r>
              <a:rPr lang="en-US" i="1" dirty="0"/>
              <a:t>Lumen</a:t>
            </a:r>
            <a:r>
              <a:rPr lang="en-US" dirty="0"/>
              <a:t>, https://courses.lumenlearning.com/physics/chapter/11-7-archimedes-principle/. </a:t>
            </a:r>
          </a:p>
          <a:p>
            <a:r>
              <a:rPr lang="en-US" dirty="0"/>
              <a:t>Rubio, Alfonso Parra. “Instruments Needed for a Slow Speed Wind Tunnel.” </a:t>
            </a:r>
            <a:r>
              <a:rPr lang="en-US" i="1" dirty="0"/>
              <a:t>Fab Central</a:t>
            </a:r>
            <a:r>
              <a:rPr lang="en-US" dirty="0"/>
              <a:t>, MIT, http://fab.cba.mit.edu/classes/865.21/people/alfonso/wt.html. </a:t>
            </a:r>
          </a:p>
          <a:p>
            <a:r>
              <a:rPr lang="en-US" dirty="0"/>
              <a:t>Stanley, William D. </a:t>
            </a:r>
            <a:r>
              <a:rPr lang="en-US" i="1" dirty="0"/>
              <a:t>Operational Amplifiers with Linear Integrated Circuits</a:t>
            </a:r>
            <a:r>
              <a:rPr lang="en-US" dirty="0"/>
              <a:t>. Prentice Hall, 2002. </a:t>
            </a:r>
          </a:p>
          <a:p>
            <a:r>
              <a:rPr lang="en-US" dirty="0"/>
              <a:t>Stiles, Jim. </a:t>
            </a:r>
            <a:r>
              <a:rPr lang="en-US" i="1" dirty="0"/>
              <a:t>The Voltage Follower Lecture - ITTC</a:t>
            </a:r>
            <a:r>
              <a:rPr lang="en-US" dirty="0"/>
              <a:t>. The University of Kansas Dept. of EECS, http://www.ittc.ku.edu/~jstiles/412/handouts/2.4%20Differnce%20Amplifiers/The%20Voltage%20Follower%20lecture.pdf. </a:t>
            </a:r>
          </a:p>
        </p:txBody>
      </p:sp>
    </p:spTree>
    <p:extLst>
      <p:ext uri="{BB962C8B-B14F-4D97-AF65-F5344CB8AC3E}">
        <p14:creationId xmlns:p14="http://schemas.microsoft.com/office/powerpoint/2010/main" val="679820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br>
              <a:rPr lang="en-US" dirty="0"/>
            </a:br>
            <a:endParaRPr lang="en-US" dirty="0"/>
          </a:p>
        </p:txBody>
      </p:sp>
      <p:sp>
        <p:nvSpPr>
          <p:cNvPr id="3" name="Content Placeholder 2"/>
          <p:cNvSpPr>
            <a:spLocks noGrp="1"/>
          </p:cNvSpPr>
          <p:nvPr>
            <p:ph idx="1"/>
          </p:nvPr>
        </p:nvSpPr>
        <p:spPr/>
        <p:txBody>
          <a:bodyPr/>
          <a:lstStyle/>
          <a:p>
            <a:r>
              <a:rPr lang="en-US" dirty="0"/>
              <a:t>Some of these level measuring systems though however can only work in a contained environment, which would not work in this situation</a:t>
            </a:r>
          </a:p>
          <a:p>
            <a:r>
              <a:rPr lang="en-US" dirty="0"/>
              <a:t>Mechanical measuring systems won’t work as the digital representation will not give us accuracy, we want an analog device</a:t>
            </a:r>
          </a:p>
          <a:p>
            <a:r>
              <a:rPr lang="en-US" dirty="0"/>
              <a:t>This narrows down the selection to using a pressure, capacitive, or radar based system</a:t>
            </a:r>
          </a:p>
          <a:p>
            <a:endParaRPr lang="en-US" dirty="0"/>
          </a:p>
        </p:txBody>
      </p:sp>
    </p:spTree>
    <p:extLst>
      <p:ext uri="{BB962C8B-B14F-4D97-AF65-F5344CB8AC3E}">
        <p14:creationId xmlns:p14="http://schemas.microsoft.com/office/powerpoint/2010/main" val="151180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Text Placeholder 2"/>
          <p:cNvSpPr>
            <a:spLocks noGrp="1"/>
          </p:cNvSpPr>
          <p:nvPr>
            <p:ph type="body" idx="1"/>
          </p:nvPr>
        </p:nvSpPr>
        <p:spPr>
          <a:xfrm>
            <a:off x="3867912" y="1073401"/>
            <a:ext cx="2391374" cy="807720"/>
          </a:xfrm>
        </p:spPr>
        <p:txBody>
          <a:bodyPr/>
          <a:lstStyle/>
          <a:p>
            <a:r>
              <a:rPr lang="en-US" dirty="0"/>
              <a:t>Pressure </a:t>
            </a:r>
          </a:p>
        </p:txBody>
      </p:sp>
      <p:sp>
        <p:nvSpPr>
          <p:cNvPr id="4" name="Content Placeholder 3"/>
          <p:cNvSpPr>
            <a:spLocks noGrp="1"/>
          </p:cNvSpPr>
          <p:nvPr>
            <p:ph sz="half" idx="2"/>
          </p:nvPr>
        </p:nvSpPr>
        <p:spPr>
          <a:xfrm>
            <a:off x="3867912" y="1980751"/>
            <a:ext cx="2391374" cy="4023360"/>
          </a:xfrm>
        </p:spPr>
        <p:txBody>
          <a:bodyPr>
            <a:normAutofit fontScale="85000" lnSpcReduction="10000"/>
          </a:bodyPr>
          <a:lstStyle/>
          <a:p>
            <a:endParaRPr lang="en-US" dirty="0"/>
          </a:p>
          <a:p>
            <a:r>
              <a:rPr lang="en-US" sz="1400" dirty="0"/>
              <a:t>A pressure transducer is submerged to the bottom of the river</a:t>
            </a:r>
          </a:p>
          <a:p>
            <a:pPr marL="502920" lvl="1" indent="0">
              <a:buNone/>
            </a:pPr>
            <a:r>
              <a:rPr lang="en-US" sz="1200" dirty="0"/>
              <a:t>	OR</a:t>
            </a:r>
          </a:p>
          <a:p>
            <a:r>
              <a:rPr lang="en-US" sz="1400" dirty="0"/>
              <a:t>A pressure transducer is left in air, reading the pressure from a tube that runs to the bottom of the river</a:t>
            </a:r>
          </a:p>
          <a:p>
            <a:r>
              <a:rPr lang="en-US" sz="1400" dirty="0"/>
              <a:t>Pros</a:t>
            </a:r>
            <a:r>
              <a:rPr lang="en-US" sz="1600" dirty="0"/>
              <a:t>:</a:t>
            </a:r>
          </a:p>
          <a:p>
            <a:pPr lvl="1"/>
            <a:r>
              <a:rPr lang="en-US" sz="1400" dirty="0"/>
              <a:t>Simplest Design</a:t>
            </a:r>
          </a:p>
          <a:p>
            <a:pPr lvl="1"/>
            <a:r>
              <a:rPr lang="en-US" sz="1400" dirty="0"/>
              <a:t>Great Accuracy</a:t>
            </a:r>
          </a:p>
          <a:p>
            <a:r>
              <a:rPr lang="en-US" sz="1400" dirty="0"/>
              <a:t>Cons:</a:t>
            </a:r>
          </a:p>
          <a:p>
            <a:pPr lvl="1"/>
            <a:r>
              <a:rPr lang="en-US" sz="1400" dirty="0"/>
              <a:t>Water proof transducers can be pricy</a:t>
            </a:r>
          </a:p>
          <a:p>
            <a:pPr lvl="1"/>
            <a:r>
              <a:rPr lang="en-US" sz="1400" dirty="0"/>
              <a:t>Cleaning of either fully submerged or dry system would need constant maintenance</a:t>
            </a:r>
          </a:p>
        </p:txBody>
      </p:sp>
      <p:sp>
        <p:nvSpPr>
          <p:cNvPr id="11" name="Text Placeholder 2"/>
          <p:cNvSpPr>
            <a:spLocks noGrp="1"/>
          </p:cNvSpPr>
          <p:nvPr>
            <p:ph type="body" idx="1"/>
          </p:nvPr>
        </p:nvSpPr>
        <p:spPr>
          <a:xfrm>
            <a:off x="6259286" y="1123837"/>
            <a:ext cx="2391374" cy="807720"/>
          </a:xfrm>
        </p:spPr>
        <p:txBody>
          <a:bodyPr/>
          <a:lstStyle/>
          <a:p>
            <a:r>
              <a:rPr lang="en-US" dirty="0"/>
              <a:t>Radar </a:t>
            </a:r>
          </a:p>
        </p:txBody>
      </p:sp>
      <p:sp>
        <p:nvSpPr>
          <p:cNvPr id="12" name="Content Placeholder 3"/>
          <p:cNvSpPr>
            <a:spLocks noGrp="1"/>
          </p:cNvSpPr>
          <p:nvPr>
            <p:ph sz="half" idx="2"/>
          </p:nvPr>
        </p:nvSpPr>
        <p:spPr>
          <a:xfrm>
            <a:off x="6259286" y="2031187"/>
            <a:ext cx="2391374" cy="4023360"/>
          </a:xfrm>
        </p:spPr>
        <p:txBody>
          <a:bodyPr>
            <a:normAutofit/>
          </a:bodyPr>
          <a:lstStyle/>
          <a:p>
            <a:r>
              <a:rPr lang="en-US" sz="1300" dirty="0"/>
              <a:t>A radar sensor is attached to a pole and is hovered over top of the river</a:t>
            </a:r>
          </a:p>
          <a:p>
            <a:endParaRPr lang="en-US" sz="1300" dirty="0"/>
          </a:p>
          <a:p>
            <a:endParaRPr lang="en-US" sz="1300" dirty="0"/>
          </a:p>
          <a:p>
            <a:pPr marL="0" indent="0">
              <a:buNone/>
            </a:pPr>
            <a:endParaRPr lang="en-US" sz="1300" dirty="0"/>
          </a:p>
          <a:p>
            <a:r>
              <a:rPr lang="en-US" sz="1300" dirty="0"/>
              <a:t>Pros:</a:t>
            </a:r>
          </a:p>
          <a:p>
            <a:pPr lvl="1"/>
            <a:r>
              <a:rPr lang="en-US" sz="1300" dirty="0"/>
              <a:t>Easy Design</a:t>
            </a:r>
          </a:p>
          <a:p>
            <a:r>
              <a:rPr lang="en-US" sz="1300" dirty="0"/>
              <a:t>Cons:</a:t>
            </a:r>
          </a:p>
          <a:p>
            <a:pPr lvl="1"/>
            <a:r>
              <a:rPr lang="en-US" sz="1300" dirty="0"/>
              <a:t>Surface roughness of river causes for inconsistent tin coming signals</a:t>
            </a:r>
          </a:p>
          <a:p>
            <a:pPr lvl="1"/>
            <a:endParaRPr lang="en-US" sz="1400" dirty="0"/>
          </a:p>
        </p:txBody>
      </p:sp>
      <p:sp>
        <p:nvSpPr>
          <p:cNvPr id="13" name="Text Placeholder 2"/>
          <p:cNvSpPr>
            <a:spLocks noGrp="1"/>
          </p:cNvSpPr>
          <p:nvPr>
            <p:ph type="body" idx="1"/>
          </p:nvPr>
        </p:nvSpPr>
        <p:spPr>
          <a:xfrm>
            <a:off x="8650660" y="1123837"/>
            <a:ext cx="2391374" cy="807720"/>
          </a:xfrm>
        </p:spPr>
        <p:txBody>
          <a:bodyPr/>
          <a:lstStyle/>
          <a:p>
            <a:r>
              <a:rPr lang="en-US" dirty="0"/>
              <a:t>Capacitive </a:t>
            </a:r>
          </a:p>
        </p:txBody>
      </p:sp>
      <p:sp>
        <p:nvSpPr>
          <p:cNvPr id="14" name="Content Placeholder 3"/>
          <p:cNvSpPr>
            <a:spLocks noGrp="1"/>
          </p:cNvSpPr>
          <p:nvPr>
            <p:ph sz="half" idx="2"/>
          </p:nvPr>
        </p:nvSpPr>
        <p:spPr>
          <a:xfrm>
            <a:off x="8650660" y="2031187"/>
            <a:ext cx="2391374" cy="4023360"/>
          </a:xfrm>
        </p:spPr>
        <p:txBody>
          <a:bodyPr>
            <a:normAutofit/>
          </a:bodyPr>
          <a:lstStyle/>
          <a:p>
            <a:r>
              <a:rPr lang="en-US" sz="1400" dirty="0"/>
              <a:t>A home made capacitor could be designed at a length of the expected change in river data</a:t>
            </a:r>
          </a:p>
          <a:p>
            <a:endParaRPr lang="en-US" sz="1400" dirty="0"/>
          </a:p>
          <a:p>
            <a:endParaRPr lang="en-US" sz="1400" dirty="0"/>
          </a:p>
          <a:p>
            <a:r>
              <a:rPr lang="en-US" sz="1400" dirty="0"/>
              <a:t>Pros</a:t>
            </a:r>
            <a:r>
              <a:rPr lang="en-US" sz="1600" dirty="0"/>
              <a:t>:</a:t>
            </a:r>
          </a:p>
          <a:p>
            <a:pPr lvl="1"/>
            <a:r>
              <a:rPr lang="en-US" sz="1400" dirty="0"/>
              <a:t>Most accurate</a:t>
            </a:r>
          </a:p>
          <a:p>
            <a:r>
              <a:rPr lang="en-US" sz="1400" dirty="0"/>
              <a:t>Cons:</a:t>
            </a:r>
          </a:p>
          <a:p>
            <a:pPr lvl="1"/>
            <a:r>
              <a:rPr lang="en-US" sz="1400" dirty="0"/>
              <a:t>Complex Design</a:t>
            </a:r>
          </a:p>
          <a:p>
            <a:pPr lvl="1"/>
            <a:r>
              <a:rPr lang="en-US" sz="1400" dirty="0"/>
              <a:t>Cleaning of the capacitor would be incredible difficult</a:t>
            </a:r>
          </a:p>
          <a:p>
            <a:pPr lvl="1"/>
            <a:r>
              <a:rPr lang="en-US" sz="1400" dirty="0"/>
              <a:t>Moderate cost</a:t>
            </a:r>
          </a:p>
        </p:txBody>
      </p:sp>
    </p:spTree>
    <p:extLst>
      <p:ext uri="{BB962C8B-B14F-4D97-AF65-F5344CB8AC3E}">
        <p14:creationId xmlns:p14="http://schemas.microsoft.com/office/powerpoint/2010/main" val="344924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br>
              <a:rPr lang="en-US" dirty="0"/>
            </a:br>
            <a:r>
              <a:rPr lang="en-US" sz="2000" dirty="0"/>
              <a:t>The original</a:t>
            </a:r>
            <a:endParaRPr lang="en-US" dirty="0"/>
          </a:p>
        </p:txBody>
      </p:sp>
      <p:sp>
        <p:nvSpPr>
          <p:cNvPr id="3" name="Content Placeholder 2"/>
          <p:cNvSpPr>
            <a:spLocks noGrp="1"/>
          </p:cNvSpPr>
          <p:nvPr>
            <p:ph idx="1"/>
          </p:nvPr>
        </p:nvSpPr>
        <p:spPr/>
        <p:txBody>
          <a:bodyPr/>
          <a:lstStyle/>
          <a:p>
            <a:r>
              <a:rPr lang="en-US" dirty="0"/>
              <a:t>After doing some research, I landed on designing a gauge based on radar measurements.</a:t>
            </a:r>
          </a:p>
          <a:p>
            <a:r>
              <a:rPr lang="en-US" dirty="0"/>
              <a:t>This system would broadcast a signal, and said signal would then reflect of the surface of the water</a:t>
            </a:r>
          </a:p>
          <a:p>
            <a:r>
              <a:rPr lang="en-US" dirty="0"/>
              <a:t>The time of flight of this signal is calculated and translated into a “distance from sensor”</a:t>
            </a:r>
          </a:p>
          <a:p>
            <a:r>
              <a:rPr lang="en-US" dirty="0"/>
              <a:t>This value is subtracted from the measured distance of surface to river floor, and the result is the river level</a:t>
            </a:r>
          </a:p>
          <a:p>
            <a:endParaRPr lang="en-US" dirty="0"/>
          </a:p>
          <a:p>
            <a:r>
              <a:rPr lang="en-US" dirty="0"/>
              <a:t>The Problem?</a:t>
            </a:r>
          </a:p>
          <a:p>
            <a:pPr lvl="1"/>
            <a:r>
              <a:rPr lang="en-US" dirty="0"/>
              <a:t>The surface roughness would cause extreme ranges in the time of flight value, because of this, the system was incredible inaccurate.</a:t>
            </a:r>
          </a:p>
          <a:p>
            <a:pPr lvl="1"/>
            <a:r>
              <a:rPr lang="en-US" dirty="0"/>
              <a:t>Though it was a great design if being held over “flat” water</a:t>
            </a:r>
          </a:p>
        </p:txBody>
      </p:sp>
    </p:spTree>
    <p:extLst>
      <p:ext uri="{BB962C8B-B14F-4D97-AF65-F5344CB8AC3E}">
        <p14:creationId xmlns:p14="http://schemas.microsoft.com/office/powerpoint/2010/main" val="18582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Now what?</a:t>
            </a:r>
          </a:p>
          <a:p>
            <a:pPr lvl="1"/>
            <a:r>
              <a:rPr lang="en-US" dirty="0"/>
              <a:t>This system needs to be more accurate, so I could design my own capacitive measuring system, or design on based on pressure transducers</a:t>
            </a:r>
          </a:p>
          <a:p>
            <a:pPr lvl="1"/>
            <a:r>
              <a:rPr lang="en-US" dirty="0"/>
              <a:t>While researching more on how pressure transducers work to see if I could create a cheap design using the dry method (as these transducers tend to be exponentially cheaper) I stumbled upon Archimedes’ Principle</a:t>
            </a:r>
          </a:p>
        </p:txBody>
      </p:sp>
    </p:spTree>
    <p:extLst>
      <p:ext uri="{BB962C8B-B14F-4D97-AF65-F5344CB8AC3E}">
        <p14:creationId xmlns:p14="http://schemas.microsoft.com/office/powerpoint/2010/main" val="201419091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765</TotalTime>
  <Words>5108</Words>
  <Application>Microsoft Macintosh PowerPoint</Application>
  <PresentationFormat>Widescreen</PresentationFormat>
  <Paragraphs>355</Paragraphs>
  <Slides>51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Cambria Math</vt:lpstr>
      <vt:lpstr>Corbel</vt:lpstr>
      <vt:lpstr>Wingdings 2</vt:lpstr>
      <vt:lpstr>Frame</vt:lpstr>
      <vt:lpstr>Water Level Gauge</vt:lpstr>
      <vt:lpstr>Background</vt:lpstr>
      <vt:lpstr>Problem: Inconsistency in water levels</vt:lpstr>
      <vt:lpstr>Solution: Water Level Gauge</vt:lpstr>
      <vt:lpstr>Design</vt:lpstr>
      <vt:lpstr>Design </vt:lpstr>
      <vt:lpstr>Design</vt:lpstr>
      <vt:lpstr>Design The original</vt:lpstr>
      <vt:lpstr>Design</vt:lpstr>
      <vt:lpstr>Archimedes’ Principle</vt:lpstr>
      <vt:lpstr>Design  Archimedes’</vt:lpstr>
      <vt:lpstr>Design  Overview </vt:lpstr>
      <vt:lpstr>Design Calculations</vt:lpstr>
      <vt:lpstr>Design  Calculations </vt:lpstr>
      <vt:lpstr>Design Float Calculations</vt:lpstr>
      <vt:lpstr>Design Float Calculations</vt:lpstr>
      <vt:lpstr>Design Sum of Forces</vt:lpstr>
      <vt:lpstr>Design Free Body Diagrams</vt:lpstr>
      <vt:lpstr>Design Load Cell</vt:lpstr>
      <vt:lpstr>Load Cells</vt:lpstr>
      <vt:lpstr>Load Cells</vt:lpstr>
      <vt:lpstr>Load Cells</vt:lpstr>
      <vt:lpstr>Design Conditioning Circuit</vt:lpstr>
      <vt:lpstr>Design The In Amp</vt:lpstr>
      <vt:lpstr>Design  Level Shifter</vt:lpstr>
      <vt:lpstr>Design  Level Shifter</vt:lpstr>
      <vt:lpstr>Design Level Shifter</vt:lpstr>
      <vt:lpstr>Design  Conditioning Circuit</vt:lpstr>
      <vt:lpstr>Testing</vt:lpstr>
      <vt:lpstr>Testing</vt:lpstr>
      <vt:lpstr>Testing</vt:lpstr>
      <vt:lpstr>Testing </vt:lpstr>
      <vt:lpstr>Testing</vt:lpstr>
      <vt:lpstr>Testing</vt:lpstr>
      <vt:lpstr>Testing</vt:lpstr>
      <vt:lpstr>Testing 3 amp circuit with chirp voltage </vt:lpstr>
      <vt:lpstr>Testing  Noisy Signals</vt:lpstr>
      <vt:lpstr>Testing</vt:lpstr>
      <vt:lpstr>Testing </vt:lpstr>
      <vt:lpstr>Testing Low Frequency Noisy Signal</vt:lpstr>
      <vt:lpstr>Analysis Can we reduce it further?</vt:lpstr>
      <vt:lpstr>Analysis</vt:lpstr>
      <vt:lpstr>Analysis</vt:lpstr>
      <vt:lpstr>Analysis</vt:lpstr>
      <vt:lpstr>Analysis</vt:lpstr>
      <vt:lpstr>Analysis</vt:lpstr>
      <vt:lpstr>Analysis</vt:lpstr>
      <vt:lpstr>Analysis</vt:lpstr>
      <vt:lpstr>Analysis</vt:lpstr>
      <vt:lpstr>Conclusion</vt:lpstr>
      <vt:lpstr>Works Cited</vt:lpstr>
    </vt:vector>
  </TitlesOfParts>
  <Company>Rochester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Guage</dc:title>
  <dc:creator>David Kuehnert (RIT Student)</dc:creator>
  <cp:lastModifiedBy>David Kuehnert (RIT Student)</cp:lastModifiedBy>
  <cp:revision>70</cp:revision>
  <dcterms:created xsi:type="dcterms:W3CDTF">2021-12-13T16:57:58Z</dcterms:created>
  <dcterms:modified xsi:type="dcterms:W3CDTF">2022-07-12T13:42:00Z</dcterms:modified>
</cp:coreProperties>
</file>