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70" r:id="rId5"/>
    <p:sldId id="263" r:id="rId6"/>
    <p:sldId id="259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73" r:id="rId24"/>
    <p:sldId id="274" r:id="rId25"/>
    <p:sldId id="284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C517B0-3E4C-42F7-AF14-5B53C17B7E02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C544BC4-25DA-4198-B9BA-9E1243C30212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24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17B0-3E4C-42F7-AF14-5B53C17B7E02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4BC4-25DA-4198-B9BA-9E1243C30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60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17B0-3E4C-42F7-AF14-5B53C17B7E02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4BC4-25DA-4198-B9BA-9E1243C30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1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17B0-3E4C-42F7-AF14-5B53C17B7E02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4BC4-25DA-4198-B9BA-9E1243C30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90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17B0-3E4C-42F7-AF14-5B53C17B7E02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4BC4-25DA-4198-B9BA-9E1243C30212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6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17B0-3E4C-42F7-AF14-5B53C17B7E02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4BC4-25DA-4198-B9BA-9E1243C30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00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17B0-3E4C-42F7-AF14-5B53C17B7E02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4BC4-25DA-4198-B9BA-9E1243C30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81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17B0-3E4C-42F7-AF14-5B53C17B7E02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4BC4-25DA-4198-B9BA-9E1243C30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62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17B0-3E4C-42F7-AF14-5B53C17B7E02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4BC4-25DA-4198-B9BA-9E1243C30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28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17B0-3E4C-42F7-AF14-5B53C17B7E02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4BC4-25DA-4198-B9BA-9E1243C30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48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17B0-3E4C-42F7-AF14-5B53C17B7E02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4BC4-25DA-4198-B9BA-9E1243C30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32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35C517B0-3E4C-42F7-AF14-5B53C17B7E02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8C544BC4-25DA-4198-B9BA-9E1243C30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49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infobase.com.br/arquitetura-empresarial-com-vistas-na-obtencao-do-alinhamento-entre-ti-e-negocio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com.uff.br/MBA/BAK/uploads/6/9/4/8/6948141/uff-2011-gestao-prof-guedes-aula-1-v1.pptx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55837" y="-88270"/>
            <a:ext cx="7842756" cy="7063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lang="pt-BR" sz="20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Prof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M. Sc. Welington Leoncio Costa – 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2019.1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</a:t>
            </a:r>
            <a:r>
              <a:rPr kumimoji="0" lang="pt-BR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welec</a:t>
            </a:r>
            <a:r>
              <a:rPr lang="pt-BR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br@gmail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.com                    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tel. 998255760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CaixaDeTexto 9"/>
          <p:cNvSpPr txBox="1">
            <a:spLocks noChangeArrowheads="1"/>
          </p:cNvSpPr>
          <p:nvPr/>
        </p:nvSpPr>
        <p:spPr bwMode="auto">
          <a:xfrm>
            <a:off x="2035585" y="449714"/>
            <a:ext cx="596028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CENTRO UNIVERSITÁRIO GERALDO DI BIASE </a:t>
            </a: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CURSO SISTEMAS DE INFORMAÇÃO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901752" y="1632781"/>
            <a:ext cx="5488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ARQUITETURA EMPRESARIAL 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esultado de imagem para ARQUITETURA EMPRESARIAL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775" y="2194560"/>
            <a:ext cx="4475313" cy="321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68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731131" y="344379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RESUMO</a:t>
            </a:r>
            <a:endParaRPr lang="pt-BR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378822" y="914400"/>
            <a:ext cx="864852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Estratégia: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no sentido geral é a definição dos grandes objetivos e linhas de 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Ação estabelecidas nos planos empresariais. (pode ser entendida como um plano)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Tática: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definição detalhada da forma de atingir os objetivos.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Operação: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ações efetivas.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OBJETIVOS DAS ESTRATÉGIAS</a:t>
            </a:r>
          </a:p>
          <a:p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1 –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Fixar a direção das ações planejadas</a:t>
            </a:r>
          </a:p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2 –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Focalizar o esforço do time que assume o papel de agente de mudanças</a:t>
            </a:r>
          </a:p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3 –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marca que define a organização</a:t>
            </a:r>
          </a:p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4 –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Elemento que provê consistência e aumenta a coerência das ações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eta para Baixo 3"/>
          <p:cNvSpPr/>
          <p:nvPr/>
        </p:nvSpPr>
        <p:spPr>
          <a:xfrm>
            <a:off x="4330013" y="1493797"/>
            <a:ext cx="470263" cy="574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Baixo 4"/>
          <p:cNvSpPr/>
          <p:nvPr/>
        </p:nvSpPr>
        <p:spPr>
          <a:xfrm>
            <a:off x="4330012" y="2358260"/>
            <a:ext cx="470263" cy="574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90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53590" y="2155372"/>
            <a:ext cx="73674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 Gestor com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pensamento estratégico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é um líder que entende o negócio como um todo. Analisa e compreende os objetivos da empresa e traça estratégias e planos de ação para atingir esses objetivos, sempre buscando alinhar os interesses de todos os envolvidos (</a:t>
            </a:r>
            <a:r>
              <a:rPr lang="pt-BR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) e direcionando seus liderados ao alcance desses objetivos.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49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095732" y="419139"/>
            <a:ext cx="69495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pt-BR" sz="2400" b="1" dirty="0" smtClean="0">
                <a:latin typeface="Arial" charset="0"/>
              </a:rPr>
              <a:t>DIAGRAMA DO PENSAMENTO ESTRATÉGICO</a:t>
            </a:r>
            <a:endParaRPr lang="pt-BR" sz="2400" b="1" dirty="0"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7784465" y="5003800"/>
            <a:ext cx="1215844" cy="1169987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000" dirty="0">
                <a:latin typeface="Verdana" pitchFamily="34" charset="0"/>
              </a:rPr>
              <a:t>SITUAÇÃO</a:t>
            </a:r>
          </a:p>
          <a:p>
            <a:pPr algn="ctr">
              <a:defRPr/>
            </a:pPr>
            <a:r>
              <a:rPr lang="pt-BR" sz="1000" dirty="0">
                <a:latin typeface="Verdana" pitchFamily="34" charset="0"/>
              </a:rPr>
              <a:t>FUTURA</a:t>
            </a:r>
          </a:p>
        </p:txBody>
      </p:sp>
      <p:sp>
        <p:nvSpPr>
          <p:cNvPr id="5" name="Oval 5"/>
          <p:cNvSpPr/>
          <p:nvPr/>
        </p:nvSpPr>
        <p:spPr>
          <a:xfrm>
            <a:off x="72391" y="1171575"/>
            <a:ext cx="1327150" cy="1292225"/>
          </a:xfrm>
          <a:prstGeom prst="ellipse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000" dirty="0">
                <a:solidFill>
                  <a:schemeClr val="tx1"/>
                </a:solidFill>
                <a:latin typeface="Verdana" pitchFamily="34" charset="0"/>
              </a:rPr>
              <a:t>SITUAÇÃO</a:t>
            </a:r>
          </a:p>
          <a:p>
            <a:pPr algn="ctr">
              <a:defRPr/>
            </a:pPr>
            <a:r>
              <a:rPr lang="pt-BR" sz="1000" dirty="0">
                <a:solidFill>
                  <a:schemeClr val="tx1"/>
                </a:solidFill>
                <a:latin typeface="Verdana" pitchFamily="34" charset="0"/>
              </a:rPr>
              <a:t>INICIAL</a:t>
            </a:r>
          </a:p>
        </p:txBody>
      </p:sp>
      <p:sp>
        <p:nvSpPr>
          <p:cNvPr id="6" name="Right Arrow 7"/>
          <p:cNvSpPr/>
          <p:nvPr/>
        </p:nvSpPr>
        <p:spPr>
          <a:xfrm>
            <a:off x="1409890" y="1649707"/>
            <a:ext cx="277664" cy="43656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Right Arrow 8"/>
          <p:cNvSpPr/>
          <p:nvPr/>
        </p:nvSpPr>
        <p:spPr>
          <a:xfrm>
            <a:off x="7552690" y="5340350"/>
            <a:ext cx="225425" cy="43656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Rectangle 9"/>
          <p:cNvSpPr/>
          <p:nvPr/>
        </p:nvSpPr>
        <p:spPr>
          <a:xfrm>
            <a:off x="1715453" y="1265237"/>
            <a:ext cx="5830887" cy="4810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7811453" y="1304925"/>
            <a:ext cx="1549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/>
              <a:t>OBJETIVOS</a:t>
            </a:r>
          </a:p>
          <a:p>
            <a:r>
              <a:rPr lang="pt-BR" sz="1000"/>
              <a:t>DO NEGÓCIO</a:t>
            </a:r>
          </a:p>
        </p:txBody>
      </p:sp>
      <p:cxnSp>
        <p:nvCxnSpPr>
          <p:cNvPr id="10" name="Straight Connector 12"/>
          <p:cNvCxnSpPr>
            <a:stCxn id="5" idx="4"/>
          </p:cNvCxnSpPr>
          <p:nvPr/>
        </p:nvCxnSpPr>
        <p:spPr>
          <a:xfrm rot="5400000">
            <a:off x="532766" y="2662237"/>
            <a:ext cx="401637" cy="476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3"/>
          <p:cNvSpPr/>
          <p:nvPr/>
        </p:nvSpPr>
        <p:spPr>
          <a:xfrm>
            <a:off x="185103" y="2870245"/>
            <a:ext cx="1298575" cy="314166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12" name="Straight Connector 14"/>
          <p:cNvCxnSpPr/>
          <p:nvPr/>
        </p:nvCxnSpPr>
        <p:spPr>
          <a:xfrm rot="5400000">
            <a:off x="8132921" y="4637881"/>
            <a:ext cx="496888" cy="63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5"/>
          <p:cNvSpPr/>
          <p:nvPr/>
        </p:nvSpPr>
        <p:spPr>
          <a:xfrm>
            <a:off x="7620952" y="1171575"/>
            <a:ext cx="1256010" cy="320516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7567242" y="1657191"/>
            <a:ext cx="1819275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800"/>
              <a:t> Financeiro - Remunerar:</a:t>
            </a:r>
          </a:p>
          <a:p>
            <a:r>
              <a:rPr lang="pt-BR" sz="800" b="0"/>
              <a:t>    - sócios e investidores</a:t>
            </a:r>
          </a:p>
          <a:p>
            <a:r>
              <a:rPr lang="pt-BR" sz="800" b="0"/>
              <a:t>    - gestores e colaboradores</a:t>
            </a:r>
          </a:p>
          <a:p>
            <a:r>
              <a:rPr lang="pt-BR" sz="800" b="0"/>
              <a:t>    - governo e entidades</a:t>
            </a:r>
          </a:p>
          <a:p>
            <a:r>
              <a:rPr lang="pt-BR" sz="800" b="0"/>
              <a:t>    - parceiros e fornecedores</a:t>
            </a:r>
            <a:br>
              <a:rPr lang="pt-BR" sz="800" b="0"/>
            </a:br>
            <a:r>
              <a:rPr lang="pt-BR" sz="800" b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pt-BR" sz="800"/>
              <a:t> Envolvidos - Atender:</a:t>
            </a:r>
            <a:br>
              <a:rPr lang="pt-BR" sz="800"/>
            </a:br>
            <a:r>
              <a:rPr lang="pt-BR" sz="800" b="0"/>
              <a:t>    - necessidades dos clientes</a:t>
            </a:r>
          </a:p>
          <a:p>
            <a:r>
              <a:rPr lang="pt-BR" sz="800" b="0"/>
              <a:t>    - necessidades do mercado</a:t>
            </a:r>
          </a:p>
          <a:p>
            <a:r>
              <a:rPr lang="pt-BR" sz="800" b="0"/>
              <a:t>    - desenv. Colaboradores</a:t>
            </a:r>
            <a:br>
              <a:rPr lang="pt-BR" sz="800" b="0"/>
            </a:br>
            <a:endParaRPr lang="pt-BR" sz="800" b="0"/>
          </a:p>
          <a:p>
            <a:pPr>
              <a:buFont typeface="Wingdings" pitchFamily="2" charset="2"/>
              <a:buChar char="ü"/>
            </a:pPr>
            <a:r>
              <a:rPr lang="pt-BR" sz="800"/>
              <a:t> Processos:</a:t>
            </a:r>
          </a:p>
          <a:p>
            <a:r>
              <a:rPr lang="pt-BR" sz="800" b="0"/>
              <a:t>    - aperfeiçoar processos</a:t>
            </a:r>
          </a:p>
          <a:p>
            <a:r>
              <a:rPr lang="pt-BR" sz="800" b="0"/>
              <a:t>    - melhorar desempenho</a:t>
            </a:r>
            <a:br>
              <a:rPr lang="pt-BR" sz="800" b="0"/>
            </a:br>
            <a:r>
              <a:rPr lang="pt-BR" sz="800" b="0"/>
              <a:t>    - reduzir custos</a:t>
            </a:r>
            <a:br>
              <a:rPr lang="pt-BR" sz="800" b="0"/>
            </a:br>
            <a:endParaRPr lang="pt-BR" sz="800" b="0"/>
          </a:p>
          <a:p>
            <a:pPr>
              <a:buFont typeface="Wingdings" pitchFamily="2" charset="2"/>
              <a:buChar char="ü"/>
            </a:pPr>
            <a:r>
              <a:rPr lang="pt-BR" sz="800"/>
              <a:t> Crescimento:</a:t>
            </a:r>
          </a:p>
          <a:p>
            <a:r>
              <a:rPr lang="pt-BR" sz="800" b="0"/>
              <a:t>    - aumentar qualidade</a:t>
            </a:r>
            <a:br>
              <a:rPr lang="pt-BR" sz="800" b="0"/>
            </a:br>
            <a:r>
              <a:rPr lang="pt-BR" sz="800" b="0"/>
              <a:t>    - aumentar faturamento:</a:t>
            </a:r>
          </a:p>
          <a:p>
            <a:r>
              <a:rPr lang="pt-BR" sz="800" b="0"/>
              <a:t>    - aumentar lucratividade</a:t>
            </a:r>
          </a:p>
        </p:txBody>
      </p:sp>
      <p:sp>
        <p:nvSpPr>
          <p:cNvPr id="15" name="TextBox 22"/>
          <p:cNvSpPr txBox="1">
            <a:spLocks noChangeArrowheads="1"/>
          </p:cNvSpPr>
          <p:nvPr/>
        </p:nvSpPr>
        <p:spPr bwMode="auto">
          <a:xfrm>
            <a:off x="25581" y="2935129"/>
            <a:ext cx="13001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1000" dirty="0" smtClean="0"/>
              <a:t>                ANÁLISES</a:t>
            </a:r>
            <a:endParaRPr lang="pt-BR" sz="1000" dirty="0"/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267653" y="3160372"/>
            <a:ext cx="138747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800" dirty="0"/>
              <a:t> </a:t>
            </a:r>
            <a:r>
              <a:rPr lang="pt-BR" sz="800" b="1" dirty="0" err="1"/>
              <a:t>Direcion</a:t>
            </a:r>
            <a:r>
              <a:rPr lang="pt-BR" sz="800" b="1" dirty="0"/>
              <a:t>. Estratégico</a:t>
            </a:r>
          </a:p>
          <a:p>
            <a:r>
              <a:rPr lang="pt-BR" sz="800" b="0" dirty="0"/>
              <a:t>- Diretrizes Estratégicas</a:t>
            </a:r>
            <a:br>
              <a:rPr lang="pt-BR" sz="800" b="0" dirty="0"/>
            </a:br>
            <a:r>
              <a:rPr lang="pt-BR" sz="800" b="0" dirty="0"/>
              <a:t>- Objetivos e Metas</a:t>
            </a:r>
            <a:br>
              <a:rPr lang="pt-BR" sz="800" b="0" dirty="0"/>
            </a:br>
            <a:r>
              <a:rPr lang="pt-BR" sz="800" b="0" dirty="0"/>
              <a:t>- Avaliações e Controles</a:t>
            </a:r>
            <a:br>
              <a:rPr lang="pt-BR" sz="800" b="0" dirty="0"/>
            </a:br>
            <a:r>
              <a:rPr lang="pt-BR" sz="800" b="0" dirty="0"/>
              <a:t>- Planos e Projetos</a:t>
            </a:r>
            <a:br>
              <a:rPr lang="pt-BR" sz="800" b="0" dirty="0"/>
            </a:br>
            <a:endParaRPr lang="pt-BR" sz="800" b="0" dirty="0"/>
          </a:p>
          <a:p>
            <a:pPr>
              <a:buFont typeface="Wingdings" pitchFamily="2" charset="2"/>
              <a:buChar char="ü"/>
            </a:pPr>
            <a:r>
              <a:rPr lang="pt-BR" sz="800" dirty="0"/>
              <a:t> </a:t>
            </a:r>
            <a:r>
              <a:rPr lang="pt-BR" sz="800" b="1" dirty="0"/>
              <a:t>Ambiente Externo</a:t>
            </a:r>
            <a:r>
              <a:rPr lang="pt-BR" sz="800" dirty="0"/>
              <a:t/>
            </a:r>
            <a:br>
              <a:rPr lang="pt-BR" sz="800" dirty="0"/>
            </a:br>
            <a:r>
              <a:rPr lang="pt-BR" sz="800" b="0" dirty="0"/>
              <a:t>- Mercado</a:t>
            </a:r>
            <a:br>
              <a:rPr lang="pt-BR" sz="800" b="0" dirty="0"/>
            </a:br>
            <a:r>
              <a:rPr lang="pt-BR" sz="800" b="0" dirty="0"/>
              <a:t>- Clientes</a:t>
            </a:r>
            <a:br>
              <a:rPr lang="pt-BR" sz="800" b="0" dirty="0"/>
            </a:br>
            <a:r>
              <a:rPr lang="pt-BR" sz="800" b="0" dirty="0"/>
              <a:t>- Concorrentes</a:t>
            </a:r>
            <a:br>
              <a:rPr lang="pt-BR" sz="800" b="0" dirty="0"/>
            </a:br>
            <a:r>
              <a:rPr lang="pt-BR" sz="800" b="0" dirty="0"/>
              <a:t>- Fornecedores</a:t>
            </a:r>
            <a:br>
              <a:rPr lang="pt-BR" sz="800" b="0" dirty="0"/>
            </a:br>
            <a:endParaRPr lang="pt-BR" sz="800" b="0" dirty="0"/>
          </a:p>
          <a:p>
            <a:pPr>
              <a:buFont typeface="Wingdings" pitchFamily="2" charset="2"/>
              <a:buChar char="ü"/>
            </a:pPr>
            <a:r>
              <a:rPr lang="pt-BR" sz="800" dirty="0"/>
              <a:t> </a:t>
            </a:r>
            <a:r>
              <a:rPr lang="pt-BR" sz="800" b="1" dirty="0"/>
              <a:t>Ambiente Interno</a:t>
            </a:r>
            <a:r>
              <a:rPr lang="pt-BR" sz="800" dirty="0"/>
              <a:t/>
            </a:r>
            <a:br>
              <a:rPr lang="pt-BR" sz="800" dirty="0"/>
            </a:br>
            <a:r>
              <a:rPr lang="pt-BR" sz="800" b="0" dirty="0"/>
              <a:t>- Institucional</a:t>
            </a:r>
            <a:r>
              <a:rPr lang="pt-BR" sz="800" dirty="0"/>
              <a:t/>
            </a:r>
            <a:br>
              <a:rPr lang="pt-BR" sz="800" dirty="0"/>
            </a:br>
            <a:r>
              <a:rPr lang="pt-BR" sz="800" b="0" dirty="0"/>
              <a:t>- Organograma</a:t>
            </a:r>
            <a:br>
              <a:rPr lang="pt-BR" sz="800" b="0" dirty="0"/>
            </a:br>
            <a:r>
              <a:rPr lang="pt-BR" sz="800" b="0" dirty="0"/>
              <a:t>- Áreas e </a:t>
            </a:r>
            <a:r>
              <a:rPr lang="pt-BR" sz="800" b="0" dirty="0" err="1"/>
              <a:t>Funcões</a:t>
            </a:r>
            <a:r>
              <a:rPr lang="pt-BR" sz="800" b="0" dirty="0"/>
              <a:t/>
            </a:r>
            <a:br>
              <a:rPr lang="pt-BR" sz="800" b="0" dirty="0"/>
            </a:br>
            <a:r>
              <a:rPr lang="pt-BR" sz="800" b="0" dirty="0"/>
              <a:t>- Processos</a:t>
            </a:r>
            <a:br>
              <a:rPr lang="pt-BR" sz="800" b="0" dirty="0"/>
            </a:br>
            <a:endParaRPr lang="pt-BR" sz="800" b="0" dirty="0"/>
          </a:p>
          <a:p>
            <a:pPr>
              <a:buFont typeface="Wingdings" pitchFamily="2" charset="2"/>
              <a:buChar char="ü"/>
            </a:pPr>
            <a:r>
              <a:rPr lang="pt-BR" sz="800" b="1" dirty="0"/>
              <a:t>  SWOT</a:t>
            </a:r>
          </a:p>
          <a:p>
            <a:r>
              <a:rPr lang="pt-BR" sz="800" b="0" dirty="0"/>
              <a:t>- Pontos Fortes</a:t>
            </a:r>
            <a:br>
              <a:rPr lang="pt-BR" sz="800" b="0" dirty="0"/>
            </a:br>
            <a:r>
              <a:rPr lang="pt-BR" sz="800" b="0" dirty="0"/>
              <a:t>- Pontos Fracos</a:t>
            </a:r>
            <a:br>
              <a:rPr lang="pt-BR" sz="800" b="0" dirty="0"/>
            </a:br>
            <a:r>
              <a:rPr lang="pt-BR" sz="800" b="0" dirty="0"/>
              <a:t>- Oportunidades</a:t>
            </a:r>
            <a:br>
              <a:rPr lang="pt-BR" sz="800" b="0" dirty="0"/>
            </a:br>
            <a:r>
              <a:rPr lang="pt-BR" sz="800" b="0" dirty="0"/>
              <a:t>- Ameaças</a:t>
            </a:r>
          </a:p>
          <a:p>
            <a:pPr>
              <a:buFont typeface="Wingdings" pitchFamily="2" charset="2"/>
              <a:buChar char="ü"/>
            </a:pPr>
            <a:endParaRPr lang="pt-BR" sz="1000" b="0" dirty="0"/>
          </a:p>
        </p:txBody>
      </p:sp>
      <p:sp>
        <p:nvSpPr>
          <p:cNvPr id="17" name="5-Point Star 4"/>
          <p:cNvSpPr/>
          <p:nvPr/>
        </p:nvSpPr>
        <p:spPr bwMode="auto">
          <a:xfrm>
            <a:off x="2644140" y="1531937"/>
            <a:ext cx="266700" cy="244475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b="0"/>
          </a:p>
        </p:txBody>
      </p:sp>
      <p:sp>
        <p:nvSpPr>
          <p:cNvPr id="18" name="Rectangle 24"/>
          <p:cNvSpPr/>
          <p:nvPr/>
        </p:nvSpPr>
        <p:spPr bwMode="auto">
          <a:xfrm>
            <a:off x="1807528" y="1384300"/>
            <a:ext cx="5632450" cy="396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ESTRATÉGIAS PARA ATINGIR OS OBJETIVOS</a:t>
            </a:r>
          </a:p>
        </p:txBody>
      </p:sp>
      <p:grpSp>
        <p:nvGrpSpPr>
          <p:cNvPr id="19" name="Group 27"/>
          <p:cNvGrpSpPr>
            <a:grpSpLocks/>
          </p:cNvGrpSpPr>
          <p:nvPr/>
        </p:nvGrpSpPr>
        <p:grpSpPr bwMode="auto">
          <a:xfrm>
            <a:off x="1882140" y="1873250"/>
            <a:ext cx="1644650" cy="833437"/>
            <a:chOff x="177" y="1967"/>
            <a:chExt cx="1143" cy="782"/>
          </a:xfrm>
        </p:grpSpPr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178" y="1967"/>
              <a:ext cx="1140" cy="1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pt-BR" sz="1000" dirty="0">
                  <a:solidFill>
                    <a:schemeClr val="bg1"/>
                  </a:solidFill>
                </a:rPr>
                <a:t>Definição do Negócio</a:t>
              </a:r>
            </a:p>
          </p:txBody>
        </p:sp>
        <p:sp>
          <p:nvSpPr>
            <p:cNvPr id="21" name="Rectangle 29"/>
            <p:cNvSpPr>
              <a:spLocks noChangeArrowheads="1"/>
            </p:cNvSpPr>
            <p:nvPr/>
          </p:nvSpPr>
          <p:spPr bwMode="auto">
            <a:xfrm>
              <a:off x="177" y="2100"/>
              <a:ext cx="1142" cy="649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pt-BR" sz="1000" dirty="0"/>
                <a:t>Visão</a:t>
              </a:r>
            </a:p>
            <a:p>
              <a:pPr>
                <a:defRPr/>
              </a:pPr>
              <a:r>
                <a:rPr lang="pt-BR" sz="1000" dirty="0"/>
                <a:t>Misssão</a:t>
              </a:r>
            </a:p>
            <a:p>
              <a:pPr>
                <a:defRPr/>
              </a:pPr>
              <a:r>
                <a:rPr lang="pt-BR" sz="1000" dirty="0"/>
                <a:t>Princípios e Valores</a:t>
              </a:r>
              <a:br>
                <a:rPr lang="pt-BR" sz="1000" dirty="0"/>
              </a:br>
              <a:r>
                <a:rPr lang="pt-BR" sz="1000" dirty="0"/>
                <a:t>FCS</a:t>
              </a:r>
            </a:p>
          </p:txBody>
        </p:sp>
      </p:grpSp>
      <p:grpSp>
        <p:nvGrpSpPr>
          <p:cNvPr id="22" name="Group 27"/>
          <p:cNvGrpSpPr>
            <a:grpSpLocks/>
          </p:cNvGrpSpPr>
          <p:nvPr/>
        </p:nvGrpSpPr>
        <p:grpSpPr bwMode="auto">
          <a:xfrm>
            <a:off x="3796665" y="1879600"/>
            <a:ext cx="1646238" cy="833437"/>
            <a:chOff x="177" y="1967"/>
            <a:chExt cx="1143" cy="782"/>
          </a:xfrm>
        </p:grpSpPr>
        <p:sp>
          <p:nvSpPr>
            <p:cNvPr id="23" name="Rectangle 33"/>
            <p:cNvSpPr>
              <a:spLocks noChangeArrowheads="1"/>
            </p:cNvSpPr>
            <p:nvPr/>
          </p:nvSpPr>
          <p:spPr bwMode="auto">
            <a:xfrm>
              <a:off x="178" y="1966"/>
              <a:ext cx="1141" cy="1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pt-BR" sz="1000" dirty="0">
                  <a:solidFill>
                    <a:schemeClr val="bg1"/>
                  </a:solidFill>
                </a:rPr>
                <a:t>Análises</a:t>
              </a:r>
            </a:p>
          </p:txBody>
        </p:sp>
        <p:sp>
          <p:nvSpPr>
            <p:cNvPr id="24" name="Rectangle 34"/>
            <p:cNvSpPr>
              <a:spLocks noChangeArrowheads="1"/>
            </p:cNvSpPr>
            <p:nvPr/>
          </p:nvSpPr>
          <p:spPr bwMode="auto">
            <a:xfrm>
              <a:off x="177" y="2100"/>
              <a:ext cx="1143" cy="649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pt-BR" sz="1000" dirty="0"/>
                <a:t>Ambiente Interno</a:t>
              </a:r>
            </a:p>
            <a:p>
              <a:pPr>
                <a:defRPr/>
              </a:pPr>
              <a:r>
                <a:rPr lang="pt-BR" sz="1000" dirty="0"/>
                <a:t>Ambiente Externo</a:t>
              </a:r>
              <a:br>
                <a:rPr lang="pt-BR" sz="1000" dirty="0"/>
              </a:br>
              <a:r>
                <a:rPr lang="pt-BR" sz="1000" dirty="0"/>
                <a:t>SWOT</a:t>
              </a:r>
              <a:br>
                <a:rPr lang="pt-BR" sz="1000" dirty="0"/>
              </a:br>
              <a:r>
                <a:rPr lang="pt-BR" sz="1000" dirty="0"/>
                <a:t>Cenários e Riscos </a:t>
              </a:r>
            </a:p>
          </p:txBody>
        </p:sp>
      </p:grpSp>
      <p:grpSp>
        <p:nvGrpSpPr>
          <p:cNvPr id="25" name="Group 27"/>
          <p:cNvGrpSpPr>
            <a:grpSpLocks/>
          </p:cNvGrpSpPr>
          <p:nvPr/>
        </p:nvGrpSpPr>
        <p:grpSpPr bwMode="auto">
          <a:xfrm>
            <a:off x="5698490" y="1873250"/>
            <a:ext cx="1646238" cy="833437"/>
            <a:chOff x="177" y="1967"/>
            <a:chExt cx="1143" cy="782"/>
          </a:xfrm>
        </p:grpSpPr>
        <p:sp>
          <p:nvSpPr>
            <p:cNvPr id="26" name="Rectangle 38"/>
            <p:cNvSpPr>
              <a:spLocks noChangeArrowheads="1"/>
            </p:cNvSpPr>
            <p:nvPr/>
          </p:nvSpPr>
          <p:spPr bwMode="auto">
            <a:xfrm>
              <a:off x="178" y="1967"/>
              <a:ext cx="1141" cy="1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pt-BR" sz="1000" dirty="0">
                  <a:solidFill>
                    <a:schemeClr val="bg1"/>
                  </a:solidFill>
                </a:rPr>
                <a:t>Objetivos</a:t>
              </a:r>
            </a:p>
          </p:txBody>
        </p:sp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177" y="2100"/>
              <a:ext cx="1143" cy="649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pt-BR" sz="1000" dirty="0"/>
                <a:t>Objetivos</a:t>
              </a:r>
              <a:br>
                <a:rPr lang="pt-BR" sz="1000" dirty="0"/>
              </a:br>
              <a:r>
                <a:rPr lang="pt-BR" sz="1000" dirty="0"/>
                <a:t>Metas</a:t>
              </a:r>
              <a:br>
                <a:rPr lang="pt-BR" sz="1000" dirty="0"/>
              </a:br>
              <a:r>
                <a:rPr lang="pt-BR" sz="1000" dirty="0"/>
                <a:t>Indicadores</a:t>
              </a:r>
              <a:br>
                <a:rPr lang="pt-BR" sz="1000" dirty="0"/>
              </a:br>
              <a:r>
                <a:rPr lang="pt-BR" sz="1000" dirty="0"/>
                <a:t>Avaliações e Controles</a:t>
              </a:r>
            </a:p>
          </p:txBody>
        </p:sp>
      </p:grpSp>
      <p:sp>
        <p:nvSpPr>
          <p:cNvPr id="28" name="Rectangle 40"/>
          <p:cNvSpPr/>
          <p:nvPr/>
        </p:nvSpPr>
        <p:spPr bwMode="auto">
          <a:xfrm>
            <a:off x="1807528" y="1384300"/>
            <a:ext cx="5632450" cy="1430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9" name="Right Arrow 41"/>
          <p:cNvSpPr/>
          <p:nvPr/>
        </p:nvSpPr>
        <p:spPr bwMode="auto">
          <a:xfrm>
            <a:off x="3544253" y="2179637"/>
            <a:ext cx="277812" cy="290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0" name="Right Arrow 42"/>
          <p:cNvSpPr/>
          <p:nvPr/>
        </p:nvSpPr>
        <p:spPr bwMode="auto">
          <a:xfrm>
            <a:off x="5458778" y="2171700"/>
            <a:ext cx="277812" cy="29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1" name="5-Point Star 46"/>
          <p:cNvSpPr/>
          <p:nvPr/>
        </p:nvSpPr>
        <p:spPr>
          <a:xfrm>
            <a:off x="2636203" y="4757737"/>
            <a:ext cx="266700" cy="246063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b="0"/>
          </a:p>
        </p:txBody>
      </p:sp>
      <p:sp>
        <p:nvSpPr>
          <p:cNvPr id="32" name="Rectangle 47"/>
          <p:cNvSpPr/>
          <p:nvPr/>
        </p:nvSpPr>
        <p:spPr>
          <a:xfrm>
            <a:off x="1801178" y="4610100"/>
            <a:ext cx="5632450" cy="39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3" name="Rectangle 51"/>
          <p:cNvSpPr/>
          <p:nvPr/>
        </p:nvSpPr>
        <p:spPr>
          <a:xfrm>
            <a:off x="1801178" y="4610100"/>
            <a:ext cx="5632450" cy="1431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4" name="5-Point Star 61"/>
          <p:cNvSpPr/>
          <p:nvPr/>
        </p:nvSpPr>
        <p:spPr>
          <a:xfrm>
            <a:off x="2636203" y="3181350"/>
            <a:ext cx="266700" cy="246062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b="0"/>
          </a:p>
        </p:txBody>
      </p:sp>
      <p:sp>
        <p:nvSpPr>
          <p:cNvPr id="35" name="Rectangle 62"/>
          <p:cNvSpPr/>
          <p:nvPr/>
        </p:nvSpPr>
        <p:spPr>
          <a:xfrm>
            <a:off x="1801178" y="3033712"/>
            <a:ext cx="5632450" cy="398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6" name="Rectangle 66"/>
          <p:cNvSpPr/>
          <p:nvPr/>
        </p:nvSpPr>
        <p:spPr>
          <a:xfrm>
            <a:off x="1801178" y="3033712"/>
            <a:ext cx="5632450" cy="1431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7" name="Down Arrow 43"/>
          <p:cNvSpPr/>
          <p:nvPr/>
        </p:nvSpPr>
        <p:spPr>
          <a:xfrm>
            <a:off x="7068503" y="2841625"/>
            <a:ext cx="304800" cy="3175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8" name="Down Arrow 75"/>
          <p:cNvSpPr/>
          <p:nvPr/>
        </p:nvSpPr>
        <p:spPr>
          <a:xfrm>
            <a:off x="1867853" y="4478337"/>
            <a:ext cx="304800" cy="3175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69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94570" y="187669"/>
            <a:ext cx="2133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b="1" dirty="0" smtClean="0">
                <a:latin typeface="Arial" charset="0"/>
              </a:rPr>
              <a:t>PROCESSOS</a:t>
            </a:r>
            <a:endParaRPr lang="pt-BR" sz="2400" b="1" dirty="0">
              <a:latin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7014" y="606170"/>
            <a:ext cx="8459787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b="0" dirty="0">
                <a:latin typeface="Arial" panose="020B0604020202020204" pitchFamily="34" charset="0"/>
                <a:cs typeface="Arial" panose="020B0604020202020204" pitchFamily="34" charset="0"/>
              </a:rPr>
              <a:t>Processo é o conjunto de atividades realizadas na geração de resultados para o cliente. É a sincronia entre insumos, atividades, </a:t>
            </a:r>
            <a:r>
              <a:rPr lang="pt-BR" b="0" dirty="0" err="1">
                <a:latin typeface="Arial" panose="020B0604020202020204" pitchFamily="34" charset="0"/>
                <a:cs typeface="Arial" panose="020B0604020202020204" pitchFamily="34" charset="0"/>
              </a:rPr>
              <a:t>infra-estrutura</a:t>
            </a:r>
            <a:r>
              <a:rPr lang="pt-BR" b="0" dirty="0">
                <a:latin typeface="Arial" panose="020B0604020202020204" pitchFamily="34" charset="0"/>
                <a:cs typeface="Arial" panose="020B0604020202020204" pitchFamily="34" charset="0"/>
              </a:rPr>
              <a:t> e referências necessárias para atingir os objetivos do negócio.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É  a ordenação específica de atividade de trabalho com um começo, um fim, entrada e saída claramente identificada.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b="0" dirty="0" smtClean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pt-BR" b="0" dirty="0" err="1">
                <a:latin typeface="Arial" panose="020B0604020202020204" pitchFamily="34" charset="0"/>
                <a:cs typeface="Arial" panose="020B0604020202020204" pitchFamily="34" charset="0"/>
              </a:rPr>
              <a:t>Macro-Processos</a:t>
            </a:r>
            <a:r>
              <a:rPr lang="pt-BR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0" dirty="0" smtClean="0">
                <a:latin typeface="Arial" panose="020B0604020202020204" pitchFamily="34" charset="0"/>
                <a:cs typeface="Arial" panose="020B0604020202020204" pitchFamily="34" charset="0"/>
              </a:rPr>
              <a:t>são </a:t>
            </a:r>
            <a:r>
              <a:rPr lang="pt-BR" b="0" dirty="0">
                <a:latin typeface="Arial" panose="020B0604020202020204" pitchFamily="34" charset="0"/>
                <a:cs typeface="Arial" panose="020B0604020202020204" pitchFamily="34" charset="0"/>
              </a:rPr>
              <a:t>os processos base da empresa, aqueles que de uma forma sistêmicas depois são decompostos em processos menores com o objetivo de colocar em ação o planejamento da empresa e suas operações.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678383" y="3243002"/>
            <a:ext cx="5011193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Mapeamento de Processos</a:t>
            </a:r>
            <a:endParaRPr lang="pt-BR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7014" y="3623741"/>
            <a:ext cx="866903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b="0" dirty="0">
                <a:latin typeface="Arial" panose="020B0604020202020204" pitchFamily="34" charset="0"/>
                <a:cs typeface="Arial" panose="020B0604020202020204" pitchFamily="34" charset="0"/>
              </a:rPr>
              <a:t>Captar as atividades relativas a determinado processo da empresa cliente, organizá-las em ordem funcional, gerando um fluxograma de atividades, havendo uma posterior descrição em relação às tarefas, responsáveis, duração, </a:t>
            </a:r>
            <a:r>
              <a:rPr lang="pt-BR" b="0" dirty="0" err="1">
                <a:latin typeface="Arial" panose="020B0604020202020204" pitchFamily="34" charset="0"/>
                <a:cs typeface="Arial" panose="020B0604020202020204" pitchFamily="34" charset="0"/>
              </a:rPr>
              <a:t>freqüência</a:t>
            </a:r>
            <a:r>
              <a:rPr lang="pt-BR" b="0" dirty="0">
                <a:latin typeface="Arial" panose="020B0604020202020204" pitchFamily="34" charset="0"/>
                <a:cs typeface="Arial" panose="020B0604020202020204" pitchFamily="34" charset="0"/>
              </a:rPr>
              <a:t> etc.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095001" y="4824070"/>
            <a:ext cx="472381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Reengenharia de Processos</a:t>
            </a:r>
            <a:endParaRPr lang="pt-BR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7014" y="5235942"/>
            <a:ext cx="866903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1600" b="0" dirty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uma empresa </a:t>
            </a:r>
            <a:r>
              <a:rPr lang="pt-BR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pt-BR" sz="1600" b="0" dirty="0">
                <a:latin typeface="Arial" panose="020B0604020202020204" pitchFamily="34" charset="0"/>
                <a:cs typeface="Arial" panose="020B0604020202020204" pitchFamily="34" charset="0"/>
              </a:rPr>
              <a:t>torne competitiva, </a:t>
            </a:r>
            <a:r>
              <a:rPr lang="pt-BR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deve utilizar </a:t>
            </a:r>
            <a:r>
              <a:rPr lang="pt-BR" sz="1600" b="0" dirty="0">
                <a:latin typeface="Arial" panose="020B0604020202020204" pitchFamily="34" charset="0"/>
                <a:cs typeface="Arial" panose="020B0604020202020204" pitchFamily="34" charset="0"/>
              </a:rPr>
              <a:t>seus métodos de execução </a:t>
            </a:r>
            <a:r>
              <a:rPr lang="pt-BR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de tarefas</a:t>
            </a:r>
            <a:r>
              <a:rPr lang="pt-BR" sz="1600" b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criar </a:t>
            </a:r>
            <a:r>
              <a:rPr lang="pt-BR" sz="1600" b="0" dirty="0">
                <a:latin typeface="Arial" panose="020B0604020202020204" pitchFamily="34" charset="0"/>
                <a:cs typeface="Arial" panose="020B0604020202020204" pitchFamily="34" charset="0"/>
              </a:rPr>
              <a:t>novos meios de </a:t>
            </a:r>
            <a:r>
              <a:rPr lang="pt-BR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comercialização, </a:t>
            </a:r>
            <a:r>
              <a:rPr lang="pt-BR" sz="1600" b="0" dirty="0">
                <a:latin typeface="Arial" panose="020B0604020202020204" pitchFamily="34" charset="0"/>
                <a:cs typeface="Arial" panose="020B0604020202020204" pitchFamily="34" charset="0"/>
              </a:rPr>
              <a:t>para que assim </a:t>
            </a:r>
            <a:r>
              <a:rPr lang="pt-BR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exista maior </a:t>
            </a:r>
            <a:r>
              <a:rPr lang="pt-BR" sz="1600" b="0" dirty="0">
                <a:latin typeface="Arial" panose="020B0604020202020204" pitchFamily="34" charset="0"/>
                <a:cs typeface="Arial" panose="020B0604020202020204" pitchFamily="34" charset="0"/>
              </a:rPr>
              <a:t>eficiência organizacional e satisfação dos </a:t>
            </a:r>
            <a:r>
              <a:rPr lang="pt-BR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clientes. </a:t>
            </a:r>
            <a:r>
              <a:rPr lang="pt-BR" sz="1600" b="0" dirty="0">
                <a:latin typeface="Arial" panose="020B0604020202020204" pitchFamily="34" charset="0"/>
                <a:cs typeface="Arial" panose="020B0604020202020204" pitchFamily="34" charset="0"/>
              </a:rPr>
              <a:t>Na Reengenharia de Processos, a empresa tem que analisar um método de trabalho observando os resultados desse processo e </a:t>
            </a:r>
            <a:r>
              <a:rPr lang="pt-BR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avaliar </a:t>
            </a:r>
            <a:r>
              <a:rPr lang="pt-BR" sz="1600" b="0" dirty="0">
                <a:latin typeface="Arial" panose="020B0604020202020204" pitchFamily="34" charset="0"/>
                <a:cs typeface="Arial" panose="020B0604020202020204" pitchFamily="34" charset="0"/>
              </a:rPr>
              <a:t>o desempenho final.</a:t>
            </a:r>
          </a:p>
        </p:txBody>
      </p:sp>
    </p:spTree>
    <p:extLst>
      <p:ext uri="{BB962C8B-B14F-4D97-AF65-F5344CB8AC3E}">
        <p14:creationId xmlns:p14="http://schemas.microsoft.com/office/powerpoint/2010/main" val="2975339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70391" y="396631"/>
            <a:ext cx="2133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PROCESSOS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7013" y="785794"/>
            <a:ext cx="87122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Processos Estratégicos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7013" y="1126325"/>
            <a:ext cx="857735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b="0" dirty="0">
                <a:latin typeface="Arial" panose="020B0604020202020204" pitchFamily="34" charset="0"/>
                <a:cs typeface="Arial" panose="020B0604020202020204" pitchFamily="34" charset="0"/>
              </a:rPr>
              <a:t>Processos de gestão que apresentam de forma integrada o aspecto futuro das decisões da empresa, refletem a filosofia dos proprietários, a sua missão, o seu propósito, objetivos, metas, a sua estratégia e os processos de acompanhamento e avaliação.</a:t>
            </a:r>
            <a:br>
              <a:rPr lang="pt-BR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0" dirty="0" smtClean="0">
                <a:latin typeface="Arial" panose="020B0604020202020204" pitchFamily="34" charset="0"/>
                <a:cs typeface="Arial" panose="020B0604020202020204" pitchFamily="34" charset="0"/>
              </a:rPr>
              <a:t>Ele </a:t>
            </a:r>
            <a:r>
              <a:rPr lang="pt-BR" b="0" dirty="0">
                <a:latin typeface="Arial" panose="020B0604020202020204" pitchFamily="34" charset="0"/>
                <a:cs typeface="Arial" panose="020B0604020202020204" pitchFamily="34" charset="0"/>
              </a:rPr>
              <a:t>é formado pelas maiores intenções e as grandes linhas de trabalho estabelecidas pelos proprietários e deixa clara  a identidade e a estratégia futura da empresa. Na sua maioria os processos estratégicos consistem de planos, avaliações e controles.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7013" y="3543253"/>
            <a:ext cx="87122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Processos Táticos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7013" y="3825609"/>
            <a:ext cx="845978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b="0" dirty="0">
                <a:latin typeface="Arial" panose="020B0604020202020204" pitchFamily="34" charset="0"/>
                <a:cs typeface="Arial" panose="020B0604020202020204" pitchFamily="34" charset="0"/>
              </a:rPr>
              <a:t>São processos formados pelas providências, tarefas e passos que devem ser trabalhados para que as metas possam ser atingidas.</a:t>
            </a:r>
            <a:br>
              <a:rPr lang="pt-BR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0" dirty="0">
                <a:latin typeface="Arial" panose="020B0604020202020204" pitchFamily="34" charset="0"/>
                <a:cs typeface="Arial" panose="020B0604020202020204" pitchFamily="34" charset="0"/>
              </a:rPr>
              <a:t>Esses processos colocam em prática as ações necessárias para atingir os objetivos definidos ao longo do planejamento estratégico, com o desdobramento das estratégias em áreas, funções, projetos e ações para execução.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27013" y="5665662"/>
            <a:ext cx="87122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Processos Operacionais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7014" y="5977546"/>
            <a:ext cx="891698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b="0" dirty="0">
                <a:latin typeface="Arial" panose="020B0604020202020204" pitchFamily="34" charset="0"/>
                <a:cs typeface="Arial" panose="020B0604020202020204" pitchFamily="34" charset="0"/>
              </a:rPr>
              <a:t>Envolvem especificamente os processos finais e o dia-a-dia das operações da empresa.</a:t>
            </a:r>
          </a:p>
        </p:txBody>
      </p:sp>
    </p:spTree>
    <p:extLst>
      <p:ext uri="{BB962C8B-B14F-4D97-AF65-F5344CB8AC3E}">
        <p14:creationId xmlns:p14="http://schemas.microsoft.com/office/powerpoint/2010/main" val="2299224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784692" y="5158581"/>
            <a:ext cx="1327150" cy="129222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000" dirty="0">
                <a:latin typeface="Verdana" pitchFamily="34" charset="0"/>
              </a:rPr>
              <a:t>SITUAÇÃO</a:t>
            </a:r>
          </a:p>
          <a:p>
            <a:pPr algn="ctr">
              <a:defRPr/>
            </a:pPr>
            <a:r>
              <a:rPr lang="pt-BR" sz="1000" dirty="0">
                <a:latin typeface="Verdana" pitchFamily="34" charset="0"/>
              </a:rPr>
              <a:t>FUTURA</a:t>
            </a:r>
          </a:p>
        </p:txBody>
      </p:sp>
      <p:sp>
        <p:nvSpPr>
          <p:cNvPr id="5" name="Oval 4"/>
          <p:cNvSpPr/>
          <p:nvPr/>
        </p:nvSpPr>
        <p:spPr>
          <a:xfrm>
            <a:off x="180862" y="1401366"/>
            <a:ext cx="1327150" cy="1292225"/>
          </a:xfrm>
          <a:prstGeom prst="ellipse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000" dirty="0">
                <a:solidFill>
                  <a:schemeClr val="tx1"/>
                </a:solidFill>
                <a:latin typeface="Verdana" pitchFamily="34" charset="0"/>
              </a:rPr>
              <a:t>SITUAÇÃO</a:t>
            </a:r>
          </a:p>
          <a:p>
            <a:pPr algn="ctr">
              <a:defRPr/>
            </a:pPr>
            <a:r>
              <a:rPr lang="pt-BR" sz="1000" dirty="0">
                <a:solidFill>
                  <a:schemeClr val="tx1"/>
                </a:solidFill>
                <a:latin typeface="Verdana" pitchFamily="34" charset="0"/>
              </a:rPr>
              <a:t>INICIAL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501367" y="1855788"/>
            <a:ext cx="265112" cy="43656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Right Arrow 6"/>
          <p:cNvSpPr/>
          <p:nvPr/>
        </p:nvSpPr>
        <p:spPr>
          <a:xfrm>
            <a:off x="7618004" y="5586413"/>
            <a:ext cx="160338" cy="43656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1780767" y="1511300"/>
            <a:ext cx="5830887" cy="4810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7876767" y="1550988"/>
            <a:ext cx="1549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/>
              <a:t>OBJETIVOS</a:t>
            </a:r>
          </a:p>
          <a:p>
            <a:r>
              <a:rPr lang="pt-BR" sz="1000"/>
              <a:t>DO NEGÓCIO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649968" y="2964657"/>
            <a:ext cx="401637" cy="476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04969" y="3187699"/>
            <a:ext cx="1296398" cy="31210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8127545" y="4883944"/>
            <a:ext cx="496888" cy="63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97379" y="1497013"/>
            <a:ext cx="1246335" cy="314166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7637462" y="1982425"/>
            <a:ext cx="1819275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800"/>
              <a:t> Financeiro - Remunerar:</a:t>
            </a:r>
          </a:p>
          <a:p>
            <a:r>
              <a:rPr lang="pt-BR" sz="800" b="0"/>
              <a:t>    - sócios e investidores</a:t>
            </a:r>
          </a:p>
          <a:p>
            <a:r>
              <a:rPr lang="pt-BR" sz="800" b="0"/>
              <a:t>    - gestores e colaboradores</a:t>
            </a:r>
          </a:p>
          <a:p>
            <a:r>
              <a:rPr lang="pt-BR" sz="800" b="0"/>
              <a:t>    - governo e entidades</a:t>
            </a:r>
          </a:p>
          <a:p>
            <a:r>
              <a:rPr lang="pt-BR" sz="800" b="0"/>
              <a:t>    - parceiros e fornecedores</a:t>
            </a:r>
            <a:br>
              <a:rPr lang="pt-BR" sz="800" b="0"/>
            </a:br>
            <a:r>
              <a:rPr lang="pt-BR" sz="800" b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pt-BR" sz="800"/>
              <a:t> Envolvidos - Atender:</a:t>
            </a:r>
            <a:br>
              <a:rPr lang="pt-BR" sz="800"/>
            </a:br>
            <a:r>
              <a:rPr lang="pt-BR" sz="800" b="0"/>
              <a:t>    - necessidades dos clientes</a:t>
            </a:r>
          </a:p>
          <a:p>
            <a:r>
              <a:rPr lang="pt-BR" sz="800" b="0"/>
              <a:t>    - necessidades do mercado</a:t>
            </a:r>
          </a:p>
          <a:p>
            <a:r>
              <a:rPr lang="pt-BR" sz="800" b="0"/>
              <a:t>    - desenv. Colaboradores</a:t>
            </a:r>
            <a:br>
              <a:rPr lang="pt-BR" sz="800" b="0"/>
            </a:br>
            <a:endParaRPr lang="pt-BR" sz="800" b="0"/>
          </a:p>
          <a:p>
            <a:pPr>
              <a:buFont typeface="Wingdings" pitchFamily="2" charset="2"/>
              <a:buChar char="ü"/>
            </a:pPr>
            <a:r>
              <a:rPr lang="pt-BR" sz="800"/>
              <a:t> Processos:</a:t>
            </a:r>
          </a:p>
          <a:p>
            <a:r>
              <a:rPr lang="pt-BR" sz="800" b="0"/>
              <a:t>    - aperfeiçoar processos</a:t>
            </a:r>
          </a:p>
          <a:p>
            <a:r>
              <a:rPr lang="pt-BR" sz="800" b="0"/>
              <a:t>    - melhorar desempenho</a:t>
            </a:r>
            <a:br>
              <a:rPr lang="pt-BR" sz="800" b="0"/>
            </a:br>
            <a:r>
              <a:rPr lang="pt-BR" sz="800" b="0"/>
              <a:t>    - reduzir custos</a:t>
            </a:r>
            <a:br>
              <a:rPr lang="pt-BR" sz="800" b="0"/>
            </a:br>
            <a:endParaRPr lang="pt-BR" sz="800" b="0"/>
          </a:p>
          <a:p>
            <a:pPr>
              <a:buFont typeface="Wingdings" pitchFamily="2" charset="2"/>
              <a:buChar char="ü"/>
            </a:pPr>
            <a:r>
              <a:rPr lang="pt-BR" sz="800"/>
              <a:t> Crescimento:</a:t>
            </a:r>
          </a:p>
          <a:p>
            <a:r>
              <a:rPr lang="pt-BR" sz="800" b="0"/>
              <a:t>    - aumentar qualidade</a:t>
            </a:r>
            <a:br>
              <a:rPr lang="pt-BR" sz="800" b="0"/>
            </a:br>
            <a:r>
              <a:rPr lang="pt-BR" sz="800" b="0"/>
              <a:t>    - aumentar faturamento:</a:t>
            </a:r>
          </a:p>
          <a:p>
            <a:r>
              <a:rPr lang="pt-BR" sz="800" b="0"/>
              <a:t>    - aumentar lucratividade</a:t>
            </a:r>
          </a:p>
        </p:txBody>
      </p:sp>
      <p:sp>
        <p:nvSpPr>
          <p:cNvPr id="15" name="TextBox 22"/>
          <p:cNvSpPr txBox="1">
            <a:spLocks noChangeArrowheads="1"/>
          </p:cNvSpPr>
          <p:nvPr/>
        </p:nvSpPr>
        <p:spPr bwMode="auto">
          <a:xfrm>
            <a:off x="258060" y="3190004"/>
            <a:ext cx="12213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1000" dirty="0"/>
              <a:t>ANÁLISES</a:t>
            </a: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204969" y="3332957"/>
            <a:ext cx="181927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800" dirty="0"/>
              <a:t> </a:t>
            </a:r>
            <a:r>
              <a:rPr lang="pt-BR" sz="800" dirty="0" err="1"/>
              <a:t>Direcion</a:t>
            </a:r>
            <a:r>
              <a:rPr lang="pt-BR" sz="800" dirty="0"/>
              <a:t>. Estratégico</a:t>
            </a:r>
          </a:p>
          <a:p>
            <a:r>
              <a:rPr lang="pt-BR" sz="800" b="0" dirty="0"/>
              <a:t>- Diretrizes Estratégicas</a:t>
            </a:r>
            <a:br>
              <a:rPr lang="pt-BR" sz="800" b="0" dirty="0"/>
            </a:br>
            <a:r>
              <a:rPr lang="pt-BR" sz="800" b="0" dirty="0"/>
              <a:t>- Objetivos e Metas</a:t>
            </a:r>
            <a:br>
              <a:rPr lang="pt-BR" sz="800" b="0" dirty="0"/>
            </a:br>
            <a:r>
              <a:rPr lang="pt-BR" sz="800" b="0" dirty="0"/>
              <a:t>- Avaliações e Controles</a:t>
            </a:r>
            <a:br>
              <a:rPr lang="pt-BR" sz="800" b="0" dirty="0"/>
            </a:br>
            <a:r>
              <a:rPr lang="pt-BR" sz="800" b="0" dirty="0"/>
              <a:t>- Planos e Projetos</a:t>
            </a:r>
            <a:br>
              <a:rPr lang="pt-BR" sz="800" b="0" dirty="0"/>
            </a:br>
            <a:endParaRPr lang="pt-BR" sz="800" b="0" dirty="0"/>
          </a:p>
          <a:p>
            <a:pPr>
              <a:buFont typeface="Wingdings" pitchFamily="2" charset="2"/>
              <a:buChar char="ü"/>
            </a:pPr>
            <a:r>
              <a:rPr lang="pt-BR" sz="800" dirty="0"/>
              <a:t> Ambiente Externo</a:t>
            </a:r>
            <a:br>
              <a:rPr lang="pt-BR" sz="800" dirty="0"/>
            </a:br>
            <a:r>
              <a:rPr lang="pt-BR" sz="800" b="0" dirty="0"/>
              <a:t>- Mercado</a:t>
            </a:r>
            <a:br>
              <a:rPr lang="pt-BR" sz="800" b="0" dirty="0"/>
            </a:br>
            <a:r>
              <a:rPr lang="pt-BR" sz="800" b="0" dirty="0"/>
              <a:t>- Clientes</a:t>
            </a:r>
            <a:br>
              <a:rPr lang="pt-BR" sz="800" b="0" dirty="0"/>
            </a:br>
            <a:r>
              <a:rPr lang="pt-BR" sz="800" b="0" dirty="0"/>
              <a:t>- Concorrentes</a:t>
            </a:r>
            <a:br>
              <a:rPr lang="pt-BR" sz="800" b="0" dirty="0"/>
            </a:br>
            <a:r>
              <a:rPr lang="pt-BR" sz="800" b="0" dirty="0"/>
              <a:t>- Fornecedores</a:t>
            </a:r>
            <a:br>
              <a:rPr lang="pt-BR" sz="800" b="0" dirty="0"/>
            </a:br>
            <a:endParaRPr lang="pt-BR" sz="800" b="0" dirty="0"/>
          </a:p>
          <a:p>
            <a:pPr>
              <a:buFont typeface="Wingdings" pitchFamily="2" charset="2"/>
              <a:buChar char="ü"/>
            </a:pPr>
            <a:r>
              <a:rPr lang="pt-BR" sz="800" dirty="0"/>
              <a:t> Ambiente Interno</a:t>
            </a:r>
            <a:br>
              <a:rPr lang="pt-BR" sz="800" dirty="0"/>
            </a:br>
            <a:r>
              <a:rPr lang="pt-BR" sz="800" b="0" dirty="0"/>
              <a:t>- Institucional</a:t>
            </a:r>
            <a:r>
              <a:rPr lang="pt-BR" sz="800" dirty="0"/>
              <a:t/>
            </a:r>
            <a:br>
              <a:rPr lang="pt-BR" sz="800" dirty="0"/>
            </a:br>
            <a:r>
              <a:rPr lang="pt-BR" sz="800" b="0" dirty="0"/>
              <a:t>- Organograma</a:t>
            </a:r>
            <a:br>
              <a:rPr lang="pt-BR" sz="800" b="0" dirty="0"/>
            </a:br>
            <a:r>
              <a:rPr lang="pt-BR" sz="800" b="0" dirty="0"/>
              <a:t>- Áreas e </a:t>
            </a:r>
            <a:r>
              <a:rPr lang="pt-BR" sz="800" b="0" dirty="0" err="1"/>
              <a:t>Funcões</a:t>
            </a:r>
            <a:r>
              <a:rPr lang="pt-BR" sz="800" b="0" dirty="0"/>
              <a:t/>
            </a:r>
            <a:br>
              <a:rPr lang="pt-BR" sz="800" b="0" dirty="0"/>
            </a:br>
            <a:r>
              <a:rPr lang="pt-BR" sz="800" b="0" dirty="0"/>
              <a:t>- Processos</a:t>
            </a:r>
            <a:br>
              <a:rPr lang="pt-BR" sz="800" b="0" dirty="0"/>
            </a:br>
            <a:endParaRPr lang="pt-BR" sz="800" b="0" dirty="0"/>
          </a:p>
          <a:p>
            <a:pPr>
              <a:buFont typeface="Wingdings" pitchFamily="2" charset="2"/>
              <a:buChar char="ü"/>
            </a:pPr>
            <a:r>
              <a:rPr lang="pt-BR" sz="800" b="0" dirty="0"/>
              <a:t> </a:t>
            </a:r>
            <a:r>
              <a:rPr lang="pt-BR" sz="800" dirty="0"/>
              <a:t> SWOT</a:t>
            </a:r>
          </a:p>
          <a:p>
            <a:r>
              <a:rPr lang="pt-BR" sz="800" b="0" dirty="0"/>
              <a:t>- Pontos Fortes</a:t>
            </a:r>
            <a:br>
              <a:rPr lang="pt-BR" sz="800" b="0" dirty="0"/>
            </a:br>
            <a:r>
              <a:rPr lang="pt-BR" sz="800" b="0" dirty="0"/>
              <a:t>- Pontos Fracos</a:t>
            </a:r>
            <a:br>
              <a:rPr lang="pt-BR" sz="800" b="0" dirty="0"/>
            </a:br>
            <a:r>
              <a:rPr lang="pt-BR" sz="800" b="0" dirty="0"/>
              <a:t>- Oportunidades</a:t>
            </a:r>
            <a:br>
              <a:rPr lang="pt-BR" sz="800" b="0" dirty="0"/>
            </a:br>
            <a:r>
              <a:rPr lang="pt-BR" sz="800" b="0" dirty="0"/>
              <a:t>- Ameaças</a:t>
            </a:r>
          </a:p>
          <a:p>
            <a:pPr>
              <a:buFont typeface="Wingdings" pitchFamily="2" charset="2"/>
              <a:buChar char="ü"/>
            </a:pPr>
            <a:endParaRPr lang="pt-BR" sz="1000" b="0" dirty="0"/>
          </a:p>
        </p:txBody>
      </p:sp>
      <p:sp>
        <p:nvSpPr>
          <p:cNvPr id="17" name="5-Point Star 17"/>
          <p:cNvSpPr/>
          <p:nvPr/>
        </p:nvSpPr>
        <p:spPr bwMode="auto">
          <a:xfrm>
            <a:off x="2709454" y="1778000"/>
            <a:ext cx="266700" cy="244475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b="0"/>
          </a:p>
        </p:txBody>
      </p:sp>
      <p:sp>
        <p:nvSpPr>
          <p:cNvPr id="18" name="Rectangle 18"/>
          <p:cNvSpPr/>
          <p:nvPr/>
        </p:nvSpPr>
        <p:spPr bwMode="auto">
          <a:xfrm>
            <a:off x="1872842" y="1630363"/>
            <a:ext cx="5632450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ESTRATÉGIAS PARA ATINGIR OS OBJETIVOS</a:t>
            </a:r>
          </a:p>
        </p:txBody>
      </p:sp>
      <p:grpSp>
        <p:nvGrpSpPr>
          <p:cNvPr id="19" name="Group 27"/>
          <p:cNvGrpSpPr>
            <a:grpSpLocks/>
          </p:cNvGrpSpPr>
          <p:nvPr/>
        </p:nvGrpSpPr>
        <p:grpSpPr bwMode="auto">
          <a:xfrm>
            <a:off x="1947454" y="2119313"/>
            <a:ext cx="1644650" cy="833437"/>
            <a:chOff x="177" y="1967"/>
            <a:chExt cx="1142" cy="782"/>
          </a:xfrm>
        </p:grpSpPr>
        <p:sp>
          <p:nvSpPr>
            <p:cNvPr id="20" name="Rectangle 29"/>
            <p:cNvSpPr>
              <a:spLocks noChangeArrowheads="1"/>
            </p:cNvSpPr>
            <p:nvPr/>
          </p:nvSpPr>
          <p:spPr bwMode="auto">
            <a:xfrm>
              <a:off x="178" y="1967"/>
              <a:ext cx="1140" cy="1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pt-BR" sz="1000" dirty="0">
                  <a:solidFill>
                    <a:schemeClr val="bg1"/>
                  </a:solidFill>
                </a:rPr>
                <a:t>Definição do Negócio</a:t>
              </a:r>
            </a:p>
          </p:txBody>
        </p:sp>
        <p:sp>
          <p:nvSpPr>
            <p:cNvPr id="21" name="Rectangle 30"/>
            <p:cNvSpPr>
              <a:spLocks noChangeArrowheads="1"/>
            </p:cNvSpPr>
            <p:nvPr/>
          </p:nvSpPr>
          <p:spPr bwMode="auto">
            <a:xfrm>
              <a:off x="177" y="2100"/>
              <a:ext cx="1142" cy="649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pt-BR" sz="1000" dirty="0"/>
                <a:t>Visão</a:t>
              </a:r>
            </a:p>
            <a:p>
              <a:pPr>
                <a:defRPr/>
              </a:pPr>
              <a:r>
                <a:rPr lang="pt-BR" sz="1000" dirty="0"/>
                <a:t>Misssão</a:t>
              </a:r>
            </a:p>
            <a:p>
              <a:pPr>
                <a:defRPr/>
              </a:pPr>
              <a:r>
                <a:rPr lang="pt-BR" sz="1000" dirty="0"/>
                <a:t>Princípios e Valores</a:t>
              </a:r>
              <a:br>
                <a:rPr lang="pt-BR" sz="1000" dirty="0"/>
              </a:br>
              <a:r>
                <a:rPr lang="pt-BR" sz="1000" dirty="0"/>
                <a:t>FCS</a:t>
              </a:r>
            </a:p>
          </p:txBody>
        </p:sp>
      </p:grpSp>
      <p:grpSp>
        <p:nvGrpSpPr>
          <p:cNvPr id="22" name="Group 27"/>
          <p:cNvGrpSpPr>
            <a:grpSpLocks/>
          </p:cNvGrpSpPr>
          <p:nvPr/>
        </p:nvGrpSpPr>
        <p:grpSpPr bwMode="auto">
          <a:xfrm>
            <a:off x="3861979" y="2125663"/>
            <a:ext cx="1646238" cy="833437"/>
            <a:chOff x="177" y="1966"/>
            <a:chExt cx="1143" cy="783"/>
          </a:xfrm>
        </p:grpSpPr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178" y="1966"/>
              <a:ext cx="1141" cy="1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pt-BR" sz="1000" dirty="0">
                  <a:solidFill>
                    <a:schemeClr val="bg1"/>
                  </a:solidFill>
                </a:rPr>
                <a:t>Análises</a:t>
              </a: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177" y="2099"/>
              <a:ext cx="1143" cy="6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pt-BR" sz="1000" dirty="0"/>
                <a:t>Ambiente Interno</a:t>
              </a:r>
            </a:p>
            <a:p>
              <a:pPr>
                <a:defRPr/>
              </a:pPr>
              <a:r>
                <a:rPr lang="pt-BR" sz="1000" dirty="0"/>
                <a:t>Ambiente Externo</a:t>
              </a:r>
              <a:br>
                <a:rPr lang="pt-BR" sz="1000" dirty="0"/>
              </a:br>
              <a:r>
                <a:rPr lang="pt-BR" sz="1000" dirty="0"/>
                <a:t>SWOT</a:t>
              </a:r>
              <a:br>
                <a:rPr lang="pt-BR" sz="1000" dirty="0"/>
              </a:br>
              <a:r>
                <a:rPr lang="pt-BR" sz="1000" dirty="0"/>
                <a:t>Cenários e Riscos </a:t>
              </a:r>
            </a:p>
          </p:txBody>
        </p:sp>
      </p:grpSp>
      <p:grpSp>
        <p:nvGrpSpPr>
          <p:cNvPr id="25" name="Group 27"/>
          <p:cNvGrpSpPr>
            <a:grpSpLocks/>
          </p:cNvGrpSpPr>
          <p:nvPr/>
        </p:nvGrpSpPr>
        <p:grpSpPr bwMode="auto">
          <a:xfrm>
            <a:off x="5763804" y="2119313"/>
            <a:ext cx="1646238" cy="833437"/>
            <a:chOff x="177" y="1967"/>
            <a:chExt cx="1143" cy="782"/>
          </a:xfrm>
        </p:grpSpPr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78" y="1967"/>
              <a:ext cx="1141" cy="1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pt-BR" sz="1000" dirty="0">
                  <a:solidFill>
                    <a:schemeClr val="bg1"/>
                  </a:solidFill>
                </a:rPr>
                <a:t>Objetivos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77" y="2100"/>
              <a:ext cx="1143" cy="649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pt-BR" sz="1000" dirty="0"/>
                <a:t>Objetivos</a:t>
              </a:r>
              <a:br>
                <a:rPr lang="pt-BR" sz="1000" dirty="0"/>
              </a:br>
              <a:r>
                <a:rPr lang="pt-BR" sz="1000" dirty="0"/>
                <a:t>Metas</a:t>
              </a:r>
              <a:br>
                <a:rPr lang="pt-BR" sz="1000" dirty="0"/>
              </a:br>
              <a:r>
                <a:rPr lang="pt-BR" sz="1000" dirty="0"/>
                <a:t>Indicadores</a:t>
              </a:r>
              <a:br>
                <a:rPr lang="pt-BR" sz="1000" dirty="0"/>
              </a:br>
              <a:r>
                <a:rPr lang="pt-BR" sz="1000" dirty="0"/>
                <a:t>Avaliações e Controles</a:t>
              </a:r>
            </a:p>
          </p:txBody>
        </p:sp>
      </p:grpSp>
      <p:sp>
        <p:nvSpPr>
          <p:cNvPr id="28" name="Rectangle 22"/>
          <p:cNvSpPr/>
          <p:nvPr/>
        </p:nvSpPr>
        <p:spPr bwMode="auto">
          <a:xfrm>
            <a:off x="1872842" y="1630363"/>
            <a:ext cx="5632450" cy="1430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9" name="Right Arrow 23"/>
          <p:cNvSpPr/>
          <p:nvPr/>
        </p:nvSpPr>
        <p:spPr bwMode="auto">
          <a:xfrm>
            <a:off x="3609567" y="2425700"/>
            <a:ext cx="277812" cy="290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0" name="Right Arrow 24"/>
          <p:cNvSpPr/>
          <p:nvPr/>
        </p:nvSpPr>
        <p:spPr bwMode="auto">
          <a:xfrm>
            <a:off x="5524092" y="2417763"/>
            <a:ext cx="277812" cy="29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1" name="5-Point Star 31"/>
          <p:cNvSpPr/>
          <p:nvPr/>
        </p:nvSpPr>
        <p:spPr>
          <a:xfrm>
            <a:off x="2701517" y="5003800"/>
            <a:ext cx="266700" cy="246063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b="0"/>
          </a:p>
        </p:txBody>
      </p:sp>
      <p:sp>
        <p:nvSpPr>
          <p:cNvPr id="32" name="Rectangle 32"/>
          <p:cNvSpPr/>
          <p:nvPr/>
        </p:nvSpPr>
        <p:spPr>
          <a:xfrm>
            <a:off x="1866492" y="4856163"/>
            <a:ext cx="5632450" cy="39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3" name="Rectangle 33"/>
          <p:cNvSpPr/>
          <p:nvPr/>
        </p:nvSpPr>
        <p:spPr>
          <a:xfrm>
            <a:off x="1866492" y="4856163"/>
            <a:ext cx="5632450" cy="1431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4" name="5-Point Star 34"/>
          <p:cNvSpPr/>
          <p:nvPr/>
        </p:nvSpPr>
        <p:spPr>
          <a:xfrm>
            <a:off x="2701517" y="3427413"/>
            <a:ext cx="266700" cy="246062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b="0"/>
          </a:p>
        </p:txBody>
      </p:sp>
      <p:sp>
        <p:nvSpPr>
          <p:cNvPr id="35" name="Rectangle 35"/>
          <p:cNvSpPr/>
          <p:nvPr/>
        </p:nvSpPr>
        <p:spPr>
          <a:xfrm>
            <a:off x="1866492" y="3279775"/>
            <a:ext cx="5632450" cy="398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PROCESSOS PARA ATINGIR OS OBJETIVOS</a:t>
            </a:r>
          </a:p>
        </p:txBody>
      </p:sp>
      <p:sp>
        <p:nvSpPr>
          <p:cNvPr id="36" name="Rectangle 36"/>
          <p:cNvSpPr/>
          <p:nvPr/>
        </p:nvSpPr>
        <p:spPr>
          <a:xfrm>
            <a:off x="1866492" y="3279775"/>
            <a:ext cx="5632450" cy="1431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7" name="Down Arrow 37"/>
          <p:cNvSpPr/>
          <p:nvPr/>
        </p:nvSpPr>
        <p:spPr>
          <a:xfrm>
            <a:off x="7133817" y="3087688"/>
            <a:ext cx="304800" cy="3175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8" name="Down Arrow 38"/>
          <p:cNvSpPr/>
          <p:nvPr/>
        </p:nvSpPr>
        <p:spPr>
          <a:xfrm>
            <a:off x="1933167" y="4724400"/>
            <a:ext cx="304800" cy="3175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pSp>
        <p:nvGrpSpPr>
          <p:cNvPr id="39" name="Group 27"/>
          <p:cNvGrpSpPr>
            <a:grpSpLocks/>
          </p:cNvGrpSpPr>
          <p:nvPr/>
        </p:nvGrpSpPr>
        <p:grpSpPr bwMode="auto">
          <a:xfrm>
            <a:off x="1953804" y="3783013"/>
            <a:ext cx="1644650" cy="833437"/>
            <a:chOff x="177" y="1967"/>
            <a:chExt cx="1142" cy="782"/>
          </a:xfrm>
        </p:grpSpPr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178" y="1967"/>
              <a:ext cx="1140" cy="1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pt-BR" sz="1000" dirty="0">
                  <a:solidFill>
                    <a:schemeClr val="bg1"/>
                  </a:solidFill>
                </a:rPr>
                <a:t>Operacionais</a:t>
              </a: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177" y="2100"/>
              <a:ext cx="1142" cy="649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pt-BR" sz="1000" dirty="0"/>
                <a:t>Recursos Financeiros</a:t>
              </a:r>
            </a:p>
            <a:p>
              <a:pPr>
                <a:defRPr/>
              </a:pPr>
              <a:r>
                <a:rPr lang="pt-BR" sz="1000" dirty="0"/>
                <a:t>Recursos Materiais</a:t>
              </a:r>
              <a:br>
                <a:rPr lang="pt-BR" sz="1000" dirty="0"/>
              </a:br>
              <a:r>
                <a:rPr lang="pt-BR" sz="1000" dirty="0"/>
                <a:t>Recursos Humanos</a:t>
              </a:r>
              <a:br>
                <a:rPr lang="pt-BR" sz="1000" dirty="0"/>
              </a:br>
              <a:r>
                <a:rPr lang="pt-BR" sz="1000" dirty="0"/>
                <a:t>Tecnologia</a:t>
              </a:r>
            </a:p>
          </p:txBody>
        </p:sp>
      </p:grpSp>
      <p:grpSp>
        <p:nvGrpSpPr>
          <p:cNvPr id="42" name="Group 27"/>
          <p:cNvGrpSpPr>
            <a:grpSpLocks/>
          </p:cNvGrpSpPr>
          <p:nvPr/>
        </p:nvGrpSpPr>
        <p:grpSpPr bwMode="auto">
          <a:xfrm>
            <a:off x="3868329" y="3787775"/>
            <a:ext cx="1646238" cy="835025"/>
            <a:chOff x="177" y="1966"/>
            <a:chExt cx="1143" cy="783"/>
          </a:xfrm>
        </p:grpSpPr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178" y="1966"/>
              <a:ext cx="1141" cy="1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pt-BR" sz="1000" dirty="0">
                  <a:solidFill>
                    <a:schemeClr val="bg1"/>
                  </a:solidFill>
                </a:rPr>
                <a:t>Táticos</a:t>
              </a:r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177" y="2098"/>
              <a:ext cx="1143" cy="65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pt-BR" sz="1000" dirty="0"/>
                <a:t>Processos</a:t>
              </a:r>
            </a:p>
            <a:p>
              <a:pPr>
                <a:defRPr/>
              </a:pPr>
              <a:r>
                <a:rPr lang="pt-BR" sz="1000" dirty="0"/>
                <a:t>Áreas e Funcões</a:t>
              </a:r>
              <a:br>
                <a:rPr lang="pt-BR" sz="1000" dirty="0"/>
              </a:br>
              <a:r>
                <a:rPr lang="pt-BR" sz="1000" dirty="0"/>
                <a:t>Projetos</a:t>
              </a:r>
            </a:p>
            <a:p>
              <a:pPr>
                <a:defRPr/>
              </a:pPr>
              <a:r>
                <a:rPr lang="pt-BR" sz="1000" dirty="0"/>
                <a:t>Ações</a:t>
              </a:r>
            </a:p>
          </p:txBody>
        </p:sp>
      </p:grpSp>
      <p:grpSp>
        <p:nvGrpSpPr>
          <p:cNvPr id="45" name="Group 27"/>
          <p:cNvGrpSpPr>
            <a:grpSpLocks/>
          </p:cNvGrpSpPr>
          <p:nvPr/>
        </p:nvGrpSpPr>
        <p:grpSpPr bwMode="auto">
          <a:xfrm>
            <a:off x="5770154" y="3783013"/>
            <a:ext cx="1646238" cy="833437"/>
            <a:chOff x="177" y="1967"/>
            <a:chExt cx="1143" cy="782"/>
          </a:xfrm>
        </p:grpSpPr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178" y="1967"/>
              <a:ext cx="1141" cy="1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pt-BR" sz="1000" dirty="0">
                  <a:solidFill>
                    <a:schemeClr val="bg1"/>
                  </a:solidFill>
                </a:rPr>
                <a:t>Estratégicos</a:t>
              </a:r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177" y="2100"/>
              <a:ext cx="1143" cy="649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pt-BR" sz="1000" dirty="0"/>
                <a:t>Diretrizes</a:t>
              </a:r>
              <a:br>
                <a:rPr lang="pt-BR" sz="1000" dirty="0"/>
              </a:br>
              <a:r>
                <a:rPr lang="pt-BR" sz="1000" dirty="0"/>
                <a:t>Objetivos e Metas</a:t>
              </a:r>
              <a:br>
                <a:rPr lang="pt-BR" sz="1000" dirty="0"/>
              </a:br>
              <a:r>
                <a:rPr lang="pt-BR" sz="1000" dirty="0"/>
                <a:t>Estratégias</a:t>
              </a:r>
              <a:br>
                <a:rPr lang="pt-BR" sz="1000" dirty="0"/>
              </a:br>
              <a:r>
                <a:rPr lang="pt-BR" sz="1000" dirty="0"/>
                <a:t>Controles</a:t>
              </a:r>
            </a:p>
          </p:txBody>
        </p:sp>
      </p:grpSp>
      <p:sp>
        <p:nvSpPr>
          <p:cNvPr id="48" name="Right Arrow 49"/>
          <p:cNvSpPr/>
          <p:nvPr/>
        </p:nvSpPr>
        <p:spPr bwMode="auto">
          <a:xfrm rot="10800000">
            <a:off x="5451067" y="4054475"/>
            <a:ext cx="314325" cy="331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9" name="Right Arrow 50"/>
          <p:cNvSpPr/>
          <p:nvPr/>
        </p:nvSpPr>
        <p:spPr bwMode="auto">
          <a:xfrm rot="10800000">
            <a:off x="3563529" y="4062413"/>
            <a:ext cx="314325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2785199" y="626715"/>
            <a:ext cx="43486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400" b="1" dirty="0">
                <a:latin typeface="Arial" charset="0"/>
              </a:rPr>
              <a:t>DIAGRAMA DO </a:t>
            </a:r>
            <a:r>
              <a:rPr lang="pt-BR" sz="2400" b="1" dirty="0" smtClean="0">
                <a:latin typeface="Arial" charset="0"/>
              </a:rPr>
              <a:t>PROCESSO</a:t>
            </a:r>
            <a:endParaRPr lang="pt-BR" sz="24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942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03848" y="720272"/>
            <a:ext cx="8720137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CC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b="1">
                <a:solidFill>
                  <a:schemeClr val="tx1"/>
                </a:solidFill>
                <a:cs typeface="Arial" panose="020B0604020202020204" pitchFamily="34" charset="0"/>
              </a:rPr>
              <a:t>GERENCIAMENTO DE PROCESSO </a:t>
            </a:r>
          </a:p>
          <a:p>
            <a:pPr>
              <a:spcBef>
                <a:spcPct val="0"/>
              </a:spcBef>
              <a:buFontTx/>
              <a:buNone/>
            </a:pPr>
            <a:endParaRPr lang="pt-BR" altLang="pt-BR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>
                <a:solidFill>
                  <a:schemeClr val="tx1"/>
                </a:solidFill>
                <a:cs typeface="Arial" panose="020B0604020202020204" pitchFamily="34" charset="0"/>
              </a:rPr>
              <a:t>É a seleção dos insumos, operações,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>
                <a:solidFill>
                  <a:schemeClr val="tx1"/>
                </a:solidFill>
                <a:cs typeface="Arial" panose="020B0604020202020204" pitchFamily="34" charset="0"/>
              </a:rPr>
              <a:t>fluxos e métodos que são transformados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>
                <a:solidFill>
                  <a:schemeClr val="tx1"/>
                </a:solidFill>
                <a:cs typeface="Arial" panose="020B0604020202020204" pitchFamily="34" charset="0"/>
              </a:rPr>
              <a:t>em resultados. </a:t>
            </a:r>
          </a:p>
          <a:p>
            <a:pPr>
              <a:spcBef>
                <a:spcPct val="0"/>
              </a:spcBef>
              <a:buFontTx/>
              <a:buNone/>
            </a:pPr>
            <a:endParaRPr lang="pt-BR" altLang="pt-BR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>
                <a:solidFill>
                  <a:schemeClr val="tx1"/>
                </a:solidFill>
                <a:cs typeface="Arial" panose="020B0604020202020204" pitchFamily="34" charset="0"/>
              </a:rPr>
              <a:t>As decisões envolvendo processos lidam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>
                <a:solidFill>
                  <a:schemeClr val="tx1"/>
                </a:solidFill>
                <a:cs typeface="Arial" panose="020B0604020202020204" pitchFamily="34" charset="0"/>
              </a:rPr>
              <a:t>com a combinação apropriada de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>
                <a:solidFill>
                  <a:schemeClr val="tx1"/>
                </a:solidFill>
                <a:cs typeface="Arial" panose="020B0604020202020204" pitchFamily="34" charset="0"/>
              </a:rPr>
              <a:t>aptidões humanas e equipamentos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>
                <a:solidFill>
                  <a:schemeClr val="tx1"/>
                </a:solidFill>
                <a:cs typeface="Arial" panose="020B0604020202020204" pitchFamily="34" charset="0"/>
              </a:rPr>
              <a:t>e devem levar em consideração as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>
                <a:solidFill>
                  <a:schemeClr val="tx1"/>
                </a:solidFill>
                <a:cs typeface="Arial" panose="020B0604020202020204" pitchFamily="34" charset="0"/>
              </a:rPr>
              <a:t>prioridades competitivas da organização.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pt-BR" altLang="pt-BR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633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-105955" y="622663"/>
            <a:ext cx="909320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CC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900" b="1">
                <a:solidFill>
                  <a:schemeClr val="tx1"/>
                </a:solidFill>
                <a:cs typeface="Arial" panose="020B0604020202020204" pitchFamily="34" charset="0"/>
              </a:rPr>
              <a:t>OBJETIVO DO MAPEAMENTO</a:t>
            </a:r>
            <a:endParaRPr lang="pt-BR" altLang="pt-BR" sz="36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70283" y="2146663"/>
            <a:ext cx="8340725" cy="35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CC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b="1">
                <a:solidFill>
                  <a:schemeClr val="tx1"/>
                </a:solidFill>
                <a:cs typeface="Arial" panose="020B0604020202020204" pitchFamily="34" charset="0"/>
              </a:rPr>
              <a:t>Otimização da produção e ou serviço, a partir  de tecnologias e informações na busca de melhorias, tendo em vista alcançar ou superar padrões referenciais de desempenho (benchmarks) para satisfação dos clientes internos e externos.. </a:t>
            </a:r>
          </a:p>
        </p:txBody>
      </p:sp>
    </p:spTree>
    <p:extLst>
      <p:ext uri="{BB962C8B-B14F-4D97-AF65-F5344CB8AC3E}">
        <p14:creationId xmlns:p14="http://schemas.microsoft.com/office/powerpoint/2010/main" val="4210437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03350" y="588963"/>
            <a:ext cx="67842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ETAPAS DO MAPEAMENTO DE PROCESSOS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27088" y="1657350"/>
            <a:ext cx="7754046" cy="52014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1 – Descrição das atividades:</a:t>
            </a:r>
          </a:p>
          <a:p>
            <a:pPr>
              <a:defRPr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   - Descrever passo a passo as atividades do processo.</a:t>
            </a:r>
          </a:p>
          <a:p>
            <a:pPr>
              <a:defRPr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2 – Fluxograma:</a:t>
            </a:r>
          </a:p>
          <a:p>
            <a:pPr>
              <a:defRPr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- Elaborar fluxograma  identificando relação das principais</a:t>
            </a:r>
          </a:p>
          <a:p>
            <a:pPr>
              <a:defRPr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atividades do processo.</a:t>
            </a:r>
          </a:p>
          <a:p>
            <a:pPr>
              <a:defRPr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3 – Inter-relacionamento com outros processos:</a:t>
            </a:r>
          </a:p>
          <a:p>
            <a:pPr>
              <a:defRPr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- Entradas: Compras         </a:t>
            </a:r>
          </a:p>
          <a:p>
            <a:pPr>
              <a:defRPr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- Saídas: Vendas</a:t>
            </a:r>
          </a:p>
          <a:p>
            <a:pPr>
              <a:defRPr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432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00113" y="549276"/>
            <a:ext cx="756461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4 – Entradas do processo:</a:t>
            </a:r>
          </a:p>
          <a:p>
            <a:pPr>
              <a:defRPr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 -  Descrever a origem do processo: (fornecedores de....)</a:t>
            </a:r>
          </a:p>
          <a:p>
            <a:pPr>
              <a:defRPr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 Ex.: Açougue, padaria, Supermercado, etc.</a:t>
            </a:r>
          </a:p>
          <a:p>
            <a:pPr>
              <a:defRPr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   - Descrever o produto ou informação.</a:t>
            </a:r>
          </a:p>
          <a:p>
            <a:pPr>
              <a:defRPr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 Ex.: Carnes e derivados, Legumes, Cereais, etc.</a:t>
            </a:r>
          </a:p>
          <a:p>
            <a:pPr>
              <a:defRPr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5 – Saídas do processo:</a:t>
            </a:r>
          </a:p>
          <a:p>
            <a:pPr>
              <a:defRPr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a) Processo ou destino (clientes). Ex. Garçom</a:t>
            </a:r>
          </a:p>
          <a:p>
            <a:pPr>
              <a:defRPr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b) Produto ou informação. Ex.: Comanda, refeição ou   </a:t>
            </a:r>
          </a:p>
          <a:p>
            <a:pPr>
              <a:defRPr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 bebida.</a:t>
            </a:r>
          </a:p>
          <a:p>
            <a:pPr>
              <a:defRPr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6 – Objetivo do processo: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Descrever com clareza o objetivo do processo</a:t>
            </a:r>
          </a:p>
          <a:p>
            <a:pPr>
              <a:defRPr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13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821577" y="431074"/>
            <a:ext cx="3987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ARQUITETURA EMPRESARIAL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21287" y="1084216"/>
            <a:ext cx="808426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 palavra ARQUITETURA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vem do grego e significa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estrutura principal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Portanto, podemos definir </a:t>
            </a:r>
            <a:r>
              <a:rPr lang="pt-BR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arquitetura empresarial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maneira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em que 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grandes estruturas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definem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seu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negócio,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modelam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 etapas de 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captura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ao longo do 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processo produtivo,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para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entregar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maior 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</a:p>
          <a:p>
            <a:pPr algn="just">
              <a:lnSpc>
                <a:spcPct val="150000"/>
              </a:lnSpc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percebido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possível ao 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cliente final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Normalmente, a estrutura da Arquitetura Empresarial é dividida em 5 níveis: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1. Missão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2. Visão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3. Estratégia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4. Ações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5. Operações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/>
              <a:t>                                                                                                                                            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517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27088" y="363538"/>
            <a:ext cx="7993062" cy="64944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7 – Acompanhamento do processo:</a:t>
            </a:r>
          </a:p>
          <a:p>
            <a:pPr>
              <a:defRPr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  <a:defRPr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Monitoração ou medição. </a:t>
            </a:r>
          </a:p>
          <a:p>
            <a:pPr>
              <a:defRPr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Ex.: Qualidade, Tempo, Consumo de Energia, Higiene, Controle de Desperdício.</a:t>
            </a:r>
          </a:p>
          <a:p>
            <a:pPr marL="457200" indent="-457200">
              <a:defRPr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defRPr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- Indicador. Ex.: Nível de Satisfação, Tempo de preparação, etc.</a:t>
            </a:r>
          </a:p>
          <a:p>
            <a:pPr>
              <a:defRPr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8 – Forma de apresentação de resultados:</a:t>
            </a:r>
          </a:p>
          <a:p>
            <a:pPr>
              <a:defRPr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-  Gráficos e Relatórios</a:t>
            </a:r>
          </a:p>
          <a:p>
            <a:pPr>
              <a:defRPr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9 – Periodicidade do processo:</a:t>
            </a:r>
          </a:p>
          <a:p>
            <a:pPr>
              <a:defRPr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 - Diariamente, por pedido.</a:t>
            </a:r>
          </a:p>
          <a:p>
            <a:pPr>
              <a:defRPr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10 – Técnica estatística utilizada:</a:t>
            </a:r>
          </a:p>
          <a:p>
            <a:pPr>
              <a:defRPr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- Tabela de distribuição de frequência e Carta de controle</a:t>
            </a:r>
          </a:p>
          <a:p>
            <a:pPr>
              <a:defRPr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91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01674" y="549275"/>
            <a:ext cx="8102691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11 – Recursos de 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infraestrutura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necessários: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- Instalações físicas: Cozinha c/ ..... M², Frigorífico, etc...</a:t>
            </a:r>
          </a:p>
          <a:p>
            <a:pPr>
              <a:lnSpc>
                <a:spcPct val="150000"/>
              </a:lnSpc>
              <a:defRPr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- Equipamentos: Fogão, Freezer, Geladeira, Balança,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12 – Apoio necessário:</a:t>
            </a:r>
          </a:p>
          <a:p>
            <a:pPr>
              <a:defRPr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Ex.: Auxiliar de  Serviços Gerais, Dedetização, etc.</a:t>
            </a:r>
          </a:p>
          <a:p>
            <a:pPr>
              <a:defRPr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13 – Função/Responsabilidade e autoridades:</a:t>
            </a:r>
          </a:p>
          <a:p>
            <a:pPr>
              <a:defRPr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  <a:defRPr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Função: </a:t>
            </a:r>
          </a:p>
          <a:p>
            <a:pPr>
              <a:defRPr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Garçom, Chefe de cozinha,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artender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, ajudante....</a:t>
            </a:r>
          </a:p>
          <a:p>
            <a:pPr>
              <a:defRPr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  <a:defRPr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Responsabilidade/Autoridade: </a:t>
            </a:r>
          </a:p>
          <a:p>
            <a:pPr>
              <a:defRPr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Atender, preparar alimentos/bebidas e servir</a:t>
            </a:r>
          </a:p>
          <a:p>
            <a:pPr>
              <a:defRPr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pPr>
              <a:defRPr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984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57646" y="2255747"/>
            <a:ext cx="77413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defRPr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14 – Qual o tipo de ambiente de trabalho requerido:</a:t>
            </a:r>
          </a:p>
          <a:p>
            <a:pPr>
              <a:defRPr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 - Amplo, arejado, seguro, Higienizado, etc.</a:t>
            </a:r>
          </a:p>
          <a:p>
            <a:pPr>
              <a:defRPr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15 – Documentos necessários para o processo :</a:t>
            </a:r>
          </a:p>
          <a:p>
            <a:pPr>
              <a:defRPr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  - Comanda, Nota Fiscal/Ticket</a:t>
            </a:r>
          </a:p>
        </p:txBody>
      </p:sp>
    </p:spTree>
    <p:extLst>
      <p:ext uri="{BB962C8B-B14F-4D97-AF65-F5344CB8AC3E}">
        <p14:creationId xmlns:p14="http://schemas.microsoft.com/office/powerpoint/2010/main" val="3402442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cesso1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503" y="3365500"/>
            <a:ext cx="8804366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63729" y="503178"/>
            <a:ext cx="817347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b="0" dirty="0"/>
              <a:t/>
            </a:r>
            <a:br>
              <a:rPr lang="pt-BR" b="0" dirty="0"/>
            </a:b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EXEMPLO:  </a:t>
            </a:r>
            <a:r>
              <a:rPr lang="pt-BR" b="0" dirty="0">
                <a:latin typeface="Arial" panose="020B0604020202020204" pitchFamily="34" charset="0"/>
                <a:cs typeface="Arial" panose="020B0604020202020204" pitchFamily="34" charset="0"/>
              </a:rPr>
              <a:t>mapa do processo "almoçar no restaurante" com os respectivos atores.</a:t>
            </a:r>
          </a:p>
          <a:p>
            <a:pPr algn="just"/>
            <a:r>
              <a:rPr lang="pt-BR" b="0" dirty="0">
                <a:latin typeface="Arial" panose="020B0604020202020204" pitchFamily="34" charset="0"/>
                <a:cs typeface="Arial" panose="020B0604020202020204" pitchFamily="34" charset="0"/>
              </a:rPr>
              <a:t>No exemplo abaixo podemos verificar os </a:t>
            </a:r>
            <a:r>
              <a:rPr lang="pt-BR" b="0" dirty="0" err="1">
                <a:latin typeface="Arial" panose="020B0604020202020204" pitchFamily="34" charset="0"/>
                <a:cs typeface="Arial" panose="020B0604020202020204" pitchFamily="34" charset="0"/>
              </a:rPr>
              <a:t>subprocessos</a:t>
            </a:r>
            <a:r>
              <a:rPr lang="pt-BR" b="0" dirty="0">
                <a:latin typeface="Arial" panose="020B0604020202020204" pitchFamily="34" charset="0"/>
                <a:cs typeface="Arial" panose="020B0604020202020204" pitchFamily="34" charset="0"/>
              </a:rPr>
              <a:t> internos e externos ao restaurante. </a:t>
            </a:r>
            <a:endParaRPr lang="pt-BR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b="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0" dirty="0">
                <a:latin typeface="Arial" panose="020B0604020202020204" pitchFamily="34" charset="0"/>
                <a:cs typeface="Arial" panose="020B0604020202020204" pitchFamily="34" charset="0"/>
              </a:rPr>
              <a:t>O ator cliente, responsável pelo </a:t>
            </a:r>
            <a:r>
              <a:rPr lang="pt-BR" b="0" dirty="0" err="1">
                <a:latin typeface="Arial" panose="020B0604020202020204" pitchFamily="34" charset="0"/>
                <a:cs typeface="Arial" panose="020B0604020202020204" pitchFamily="34" charset="0"/>
              </a:rPr>
              <a:t>subprocesso</a:t>
            </a:r>
            <a:r>
              <a:rPr lang="pt-BR" b="0" dirty="0">
                <a:latin typeface="Arial" panose="020B0604020202020204" pitchFamily="34" charset="0"/>
                <a:cs typeface="Arial" panose="020B0604020202020204" pitchFamily="34" charset="0"/>
              </a:rPr>
              <a:t> externo e os atores garçom, cozinha e caixa, responsáveis pelos </a:t>
            </a:r>
            <a:r>
              <a:rPr lang="pt-BR" b="0" dirty="0" err="1">
                <a:latin typeface="Arial" panose="020B0604020202020204" pitchFamily="34" charset="0"/>
                <a:cs typeface="Arial" panose="020B0604020202020204" pitchFamily="34" charset="0"/>
              </a:rPr>
              <a:t>subprocessos</a:t>
            </a:r>
            <a:r>
              <a:rPr lang="pt-BR" b="0" dirty="0">
                <a:latin typeface="Arial" panose="020B0604020202020204" pitchFamily="34" charset="0"/>
                <a:cs typeface="Arial" panose="020B0604020202020204" pitchFamily="34" charset="0"/>
              </a:rPr>
              <a:t> internos</a:t>
            </a:r>
            <a:r>
              <a:rPr lang="pt-BR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pt-BR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b="0" dirty="0">
                <a:latin typeface="Arial" panose="020B0604020202020204" pitchFamily="34" charset="0"/>
                <a:cs typeface="Arial" panose="020B0604020202020204" pitchFamily="34" charset="0"/>
              </a:rPr>
              <a:t>Cada quadro representa uma atividade praticada pelo respectivo ator.</a:t>
            </a:r>
          </a:p>
        </p:txBody>
      </p:sp>
    </p:spTree>
    <p:extLst>
      <p:ext uri="{BB962C8B-B14F-4D97-AF65-F5344CB8AC3E}">
        <p14:creationId xmlns:p14="http://schemas.microsoft.com/office/powerpoint/2010/main" val="3355753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74765" y="978771"/>
            <a:ext cx="80467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pt-BR" altLang="pt-BR" dirty="0">
                <a:solidFill>
                  <a:srgbClr val="FFFFFF"/>
                </a:solidFill>
                <a:cs typeface="Arial" panose="020B0604020202020204" pitchFamily="34" charset="0"/>
              </a:rPr>
              <a:t> </a:t>
            </a:r>
            <a:r>
              <a:rPr lang="pt-BR" alt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EXERCÍCIO DE MAPEAMENTO DE PROCESSO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pt-BR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pt-BR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Bar e Restaurante – Compra e venda de refeições e bebidas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pt-BR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pt-BR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Trabalho em duplas, valendo 1,5 pontos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pt-BR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pt-BR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Data de entrega do formulário preenchido: </a:t>
            </a:r>
            <a:r>
              <a:rPr lang="pt-BR" alt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29/03/2019.</a:t>
            </a:r>
            <a:endParaRPr lang="pt-BR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pt-BR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Obs.: slides e formulário, disponíveis na sala do NEAD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04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72937" y="61082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  <a:endParaRPr lang="pt-BR" alt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92332" y="2886892"/>
            <a:ext cx="836022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GUEDES, L. G.  UFF - Gestão Empresarial, Arquitetura de Negócios, Modelos e processos. Disponível em </a:t>
            </a:r>
            <a:r>
              <a:rPr lang="pt-BR" sz="1600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www.telecom.uff.br/MBA/BAK/.../6</a:t>
            </a:r>
            <a:r>
              <a:rPr lang="pt-BR" sz="1600" u="sng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/.../uff-2011-gestao-prof-guedes-aula-1-v1.pptx. Acesso em  11/10/2018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COSTA, W. L., Material Didático em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ppt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., elaborado em 2018 e 2019.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980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821577" y="431074"/>
            <a:ext cx="3987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ARQUITETURA EMPRESARIAL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21287" y="1423851"/>
            <a:ext cx="816120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AutoNum type="arabicPeriod"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Missão: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razão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ser do negócio, o que ele pretende oferecer para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lvl="0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sociedade;</a:t>
            </a:r>
          </a:p>
          <a:p>
            <a:pPr lvl="0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Visão: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aonde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 quer chegar com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 negócio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em longo prazo,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geralmente</a:t>
            </a:r>
          </a:p>
          <a:p>
            <a:pPr lvl="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anos (a 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Visão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de futuro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lvl="0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Estratégias: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maneiras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identificar e criar vantagens competitivas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</a:p>
          <a:p>
            <a:pPr lvl="0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sustentáveis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para construir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esse futuro;</a:t>
            </a:r>
          </a:p>
          <a:p>
            <a:pPr lvl="0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Ações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: como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 lideranças vão organizar as pessoas e definir projetos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</a:p>
          <a:p>
            <a:pPr lvl="0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forma prática, apoiados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cultura; e</a:t>
            </a:r>
          </a:p>
          <a:p>
            <a:pPr lvl="0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Operações: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permite que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os elementos da ação empresarial, produtos, 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processos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pessoas e tecnologia,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possam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agregar valor a todas as etapas do 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processo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geração de bens 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serviços.</a:t>
            </a:r>
          </a:p>
          <a:p>
            <a:pPr lvl="0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/>
              <a:t>                                                                                                                                            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658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15537" y="1857103"/>
            <a:ext cx="4267200" cy="381000"/>
          </a:xfrm>
          <a:prstGeom prst="rect">
            <a:avLst/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>
            <a:noFill/>
          </a:ln>
          <a:effectLst>
            <a:outerShdw dist="35921" dir="2700000" sy="50000" rotWithShape="0">
              <a:srgbClr val="875B0D"/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rgbClr val="B2B2B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pt-BR" altLang="pt-BR" sz="1800" b="1">
                <a:solidFill>
                  <a:srgbClr val="000099"/>
                </a:solidFill>
                <a:latin typeface="Arial" panose="020B0604020202020204" pitchFamily="34" charset="0"/>
              </a:rPr>
              <a:t>CARACTERÍSTICAS DA MISSÃO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635137" y="1857103"/>
            <a:ext cx="4267200" cy="381000"/>
          </a:xfrm>
          <a:prstGeom prst="rect">
            <a:avLst/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>
            <a:noFill/>
          </a:ln>
          <a:effectLst>
            <a:outerShdw dist="35921" dir="2700000" sy="50000" rotWithShape="0">
              <a:srgbClr val="875B0D"/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rgbClr val="B2B2B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pt-BR" altLang="pt-BR" sz="1800" b="1">
                <a:solidFill>
                  <a:srgbClr val="000099"/>
                </a:solidFill>
                <a:latin typeface="Arial" panose="020B0604020202020204" pitchFamily="34" charset="0"/>
              </a:rPr>
              <a:t>CARACTERÍSTICAS DA VISÃO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15537" y="2390503"/>
            <a:ext cx="4191000" cy="3657600"/>
          </a:xfrm>
          <a:prstGeom prst="rect">
            <a:avLst/>
          </a:prstGeom>
          <a:noFill/>
          <a:ln>
            <a:noFill/>
          </a:ln>
          <a:effectLst>
            <a:outerShdw dist="35921" dir="2700000" sy="50000" rotWithShape="0">
              <a:srgbClr val="875B0D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67647"/>
                    </a:gs>
                    <a:gs pos="50000">
                      <a:srgbClr val="FFFF99"/>
                    </a:gs>
                    <a:gs pos="100000">
                      <a:srgbClr val="767647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B2B2B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spcBef>
                <a:spcPct val="20000"/>
              </a:spcBef>
              <a:buClr>
                <a:srgbClr val="6699FF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476250" indent="-285750">
              <a:spcBef>
                <a:spcPct val="20000"/>
              </a:spcBef>
              <a:buClr>
                <a:srgbClr val="6699FF"/>
              </a:buClr>
              <a:buChar char="–"/>
              <a:defRPr kumimoji="1" sz="28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99FF"/>
              </a:buClr>
              <a:buSzPct val="60000"/>
              <a:buFont typeface="Monotype Sorts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6699FF"/>
              </a:buClr>
              <a:buChar char="–"/>
              <a:defRPr kumimoji="1" sz="28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6699FF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100000"/>
              </a:spcBef>
              <a:buClr>
                <a:srgbClr val="FF6600"/>
              </a:buClr>
              <a:buSzTx/>
              <a:buFont typeface="Wingdings" panose="05000000000000000000" pitchFamily="2" charset="2"/>
              <a:buChar char="Ø"/>
            </a:pPr>
            <a:r>
              <a:rPr lang="pt-BR" altLang="pt-BR" sz="1800" b="1">
                <a:latin typeface="Arial" panose="020B0604020202020204" pitchFamily="34" charset="0"/>
              </a:rPr>
              <a:t>Identifica o negócio</a:t>
            </a:r>
          </a:p>
          <a:p>
            <a:pPr>
              <a:lnSpc>
                <a:spcPct val="90000"/>
              </a:lnSpc>
              <a:spcBef>
                <a:spcPct val="100000"/>
              </a:spcBef>
              <a:buClr>
                <a:srgbClr val="FF6600"/>
              </a:buClr>
              <a:buSzTx/>
              <a:buFont typeface="Wingdings" panose="05000000000000000000" pitchFamily="2" charset="2"/>
              <a:buChar char="Ø"/>
            </a:pPr>
            <a:r>
              <a:rPr lang="pt-BR" altLang="pt-BR" sz="1800" b="1">
                <a:latin typeface="Arial" panose="020B0604020202020204" pitchFamily="34" charset="0"/>
              </a:rPr>
              <a:t>É a partida</a:t>
            </a:r>
          </a:p>
          <a:p>
            <a:pPr>
              <a:lnSpc>
                <a:spcPct val="90000"/>
              </a:lnSpc>
              <a:spcBef>
                <a:spcPct val="100000"/>
              </a:spcBef>
              <a:buClr>
                <a:srgbClr val="FF6600"/>
              </a:buClr>
              <a:buSzTx/>
              <a:buFont typeface="Wingdings" panose="05000000000000000000" pitchFamily="2" charset="2"/>
              <a:buChar char="Ø"/>
            </a:pPr>
            <a:r>
              <a:rPr lang="pt-BR" altLang="pt-BR" sz="1800" b="1">
                <a:latin typeface="Arial" panose="020B0604020202020204" pitchFamily="34" charset="0"/>
              </a:rPr>
              <a:t>Identifica quem somos</a:t>
            </a:r>
          </a:p>
          <a:p>
            <a:pPr>
              <a:lnSpc>
                <a:spcPct val="90000"/>
              </a:lnSpc>
              <a:spcBef>
                <a:spcPct val="100000"/>
              </a:spcBef>
              <a:buClr>
                <a:srgbClr val="FF6600"/>
              </a:buClr>
              <a:buSzTx/>
              <a:buFont typeface="Wingdings" panose="05000000000000000000" pitchFamily="2" charset="2"/>
              <a:buChar char="Ø"/>
            </a:pPr>
            <a:r>
              <a:rPr lang="pt-BR" altLang="pt-BR" sz="1800" b="1">
                <a:latin typeface="Arial" panose="020B0604020202020204" pitchFamily="34" charset="0"/>
              </a:rPr>
              <a:t>Dá rumo à empresa</a:t>
            </a:r>
          </a:p>
          <a:p>
            <a:pPr>
              <a:lnSpc>
                <a:spcPct val="90000"/>
              </a:lnSpc>
              <a:spcBef>
                <a:spcPct val="100000"/>
              </a:spcBef>
              <a:buClr>
                <a:srgbClr val="FF6600"/>
              </a:buClr>
              <a:buSzTx/>
              <a:buFont typeface="Wingdings" panose="05000000000000000000" pitchFamily="2" charset="2"/>
              <a:buChar char="Ø"/>
            </a:pPr>
            <a:r>
              <a:rPr lang="pt-BR" altLang="pt-BR" sz="1800" b="1">
                <a:latin typeface="Arial" panose="020B0604020202020204" pitchFamily="34" charset="0"/>
              </a:rPr>
              <a:t>É motivadora</a:t>
            </a:r>
          </a:p>
          <a:p>
            <a:pPr>
              <a:lnSpc>
                <a:spcPct val="90000"/>
              </a:lnSpc>
              <a:spcBef>
                <a:spcPct val="100000"/>
              </a:spcBef>
              <a:buClr>
                <a:srgbClr val="FF6600"/>
              </a:buClr>
              <a:buSzTx/>
              <a:buFont typeface="Wingdings" panose="05000000000000000000" pitchFamily="2" charset="2"/>
              <a:buChar char="Ø"/>
            </a:pPr>
            <a:r>
              <a:rPr lang="pt-BR" altLang="pt-BR" sz="1800" b="1">
                <a:latin typeface="Arial" panose="020B0604020202020204" pitchFamily="34" charset="0"/>
              </a:rPr>
              <a:t>Foco do presente para o futuro</a:t>
            </a:r>
          </a:p>
          <a:p>
            <a:pPr>
              <a:lnSpc>
                <a:spcPct val="90000"/>
              </a:lnSpc>
              <a:spcBef>
                <a:spcPct val="100000"/>
              </a:spcBef>
              <a:buClr>
                <a:srgbClr val="FF6600"/>
              </a:buClr>
              <a:buSzTx/>
              <a:buFont typeface="Wingdings" panose="05000000000000000000" pitchFamily="2" charset="2"/>
              <a:buChar char="Ø"/>
            </a:pPr>
            <a:r>
              <a:rPr lang="pt-BR" altLang="pt-BR" sz="1800" b="1">
                <a:latin typeface="Arial" panose="020B0604020202020204" pitchFamily="34" charset="0"/>
              </a:rPr>
              <a:t>É estável no tempo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616087" y="2390503"/>
            <a:ext cx="4419600" cy="3657600"/>
          </a:xfrm>
          <a:prstGeom prst="rect">
            <a:avLst/>
          </a:prstGeom>
          <a:noFill/>
          <a:ln>
            <a:noFill/>
          </a:ln>
          <a:effectLst>
            <a:outerShdw dist="35921" dir="2700000" sy="50000" rotWithShape="0">
              <a:srgbClr val="875B0D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67647"/>
                    </a:gs>
                    <a:gs pos="50000">
                      <a:srgbClr val="FFFF99"/>
                    </a:gs>
                    <a:gs pos="100000">
                      <a:srgbClr val="767647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B2B2B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spcBef>
                <a:spcPct val="20000"/>
              </a:spcBef>
              <a:buClr>
                <a:srgbClr val="6699FF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476250" indent="-285750">
              <a:spcBef>
                <a:spcPct val="20000"/>
              </a:spcBef>
              <a:buClr>
                <a:srgbClr val="6699FF"/>
              </a:buClr>
              <a:buChar char="–"/>
              <a:defRPr kumimoji="1" sz="28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99FF"/>
              </a:buClr>
              <a:buSzPct val="60000"/>
              <a:buFont typeface="Monotype Sorts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6699FF"/>
              </a:buClr>
              <a:buChar char="–"/>
              <a:defRPr kumimoji="1" sz="28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6699FF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100000"/>
              </a:spcBef>
              <a:buClr>
                <a:srgbClr val="FF6600"/>
              </a:buClr>
              <a:buSzTx/>
              <a:buFont typeface="Wingdings" panose="05000000000000000000" pitchFamily="2" charset="2"/>
              <a:buChar char="Ø"/>
            </a:pPr>
            <a:r>
              <a:rPr lang="pt-BR" altLang="pt-BR" sz="1800" b="1">
                <a:latin typeface="Arial" panose="020B0604020202020204" pitchFamily="34" charset="0"/>
              </a:rPr>
              <a:t>É o que se sonha para o negócio</a:t>
            </a:r>
          </a:p>
          <a:p>
            <a:pPr>
              <a:lnSpc>
                <a:spcPct val="90000"/>
              </a:lnSpc>
              <a:spcBef>
                <a:spcPct val="100000"/>
              </a:spcBef>
              <a:buClr>
                <a:srgbClr val="FF6600"/>
              </a:buClr>
              <a:buSzTx/>
              <a:buFont typeface="Wingdings" panose="05000000000000000000" pitchFamily="2" charset="2"/>
              <a:buChar char="Ø"/>
            </a:pPr>
            <a:r>
              <a:rPr lang="pt-BR" altLang="pt-BR" sz="1800" b="1">
                <a:latin typeface="Arial" panose="020B0604020202020204" pitchFamily="34" charset="0"/>
              </a:rPr>
              <a:t>É inspiradora</a:t>
            </a:r>
          </a:p>
          <a:p>
            <a:pPr>
              <a:lnSpc>
                <a:spcPct val="90000"/>
              </a:lnSpc>
              <a:spcBef>
                <a:spcPct val="100000"/>
              </a:spcBef>
              <a:buClr>
                <a:srgbClr val="FF6600"/>
              </a:buClr>
              <a:buSzTx/>
              <a:buFont typeface="Wingdings" panose="05000000000000000000" pitchFamily="2" charset="2"/>
              <a:buChar char="Ø"/>
            </a:pPr>
            <a:r>
              <a:rPr lang="pt-BR" altLang="pt-BR" sz="1800" b="1">
                <a:latin typeface="Arial" panose="020B0604020202020204" pitchFamily="34" charset="0"/>
              </a:rPr>
              <a:t>Focalizada no futuro</a:t>
            </a:r>
          </a:p>
          <a:p>
            <a:pPr>
              <a:lnSpc>
                <a:spcPct val="90000"/>
              </a:lnSpc>
              <a:spcBef>
                <a:spcPct val="100000"/>
              </a:spcBef>
              <a:buClr>
                <a:srgbClr val="FF6600"/>
              </a:buClr>
              <a:buSzTx/>
              <a:buFont typeface="Wingdings" panose="05000000000000000000" pitchFamily="2" charset="2"/>
              <a:buChar char="Ø"/>
            </a:pPr>
            <a:r>
              <a:rPr lang="pt-BR" altLang="pt-BR" sz="1800" b="1">
                <a:latin typeface="Arial" panose="020B0604020202020204" pitchFamily="34" charset="0"/>
              </a:rPr>
              <a:t>É aonde vamos</a:t>
            </a:r>
          </a:p>
          <a:p>
            <a:pPr>
              <a:lnSpc>
                <a:spcPct val="90000"/>
              </a:lnSpc>
              <a:spcBef>
                <a:spcPct val="100000"/>
              </a:spcBef>
              <a:buClr>
                <a:srgbClr val="FF6600"/>
              </a:buClr>
              <a:buSzTx/>
              <a:buFont typeface="Wingdings" panose="05000000000000000000" pitchFamily="2" charset="2"/>
              <a:buChar char="Ø"/>
            </a:pPr>
            <a:r>
              <a:rPr lang="pt-BR" altLang="pt-BR" sz="1800" b="1">
                <a:latin typeface="Arial" panose="020B0604020202020204" pitchFamily="34" charset="0"/>
              </a:rPr>
              <a:t>Projeta quem desejamos ser</a:t>
            </a:r>
          </a:p>
          <a:p>
            <a:pPr>
              <a:lnSpc>
                <a:spcPct val="90000"/>
              </a:lnSpc>
              <a:spcBef>
                <a:spcPct val="100000"/>
              </a:spcBef>
              <a:buClr>
                <a:srgbClr val="FF6600"/>
              </a:buClr>
              <a:buSzTx/>
              <a:buFont typeface="Wingdings" panose="05000000000000000000" pitchFamily="2" charset="2"/>
              <a:buChar char="Ø"/>
            </a:pPr>
            <a:r>
              <a:rPr lang="pt-BR" altLang="pt-BR" sz="1800" b="1">
                <a:latin typeface="Arial" panose="020B0604020202020204" pitchFamily="34" charset="0"/>
              </a:rPr>
              <a:t>Energiza a empresa</a:t>
            </a:r>
          </a:p>
          <a:p>
            <a:pPr>
              <a:lnSpc>
                <a:spcPct val="90000"/>
              </a:lnSpc>
              <a:spcBef>
                <a:spcPct val="100000"/>
              </a:spcBef>
              <a:buClr>
                <a:srgbClr val="FF6600"/>
              </a:buClr>
              <a:buSzTx/>
              <a:buFont typeface="Wingdings" panose="05000000000000000000" pitchFamily="2" charset="2"/>
              <a:buChar char="Ø"/>
            </a:pPr>
            <a:r>
              <a:rPr lang="pt-BR" altLang="pt-BR" sz="1800" b="1">
                <a:latin typeface="Arial" panose="020B0604020202020204" pitchFamily="34" charset="0"/>
              </a:rPr>
              <a:t>É mutável conforme os desafios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401192" y="990685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DIFERENÇAS ENTRE MISSÃO E VISÃO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68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79" y="2492284"/>
            <a:ext cx="7687829" cy="2471601"/>
          </a:xfrm>
          <a:prstGeom prst="rect">
            <a:avLst/>
          </a:prstGeom>
          <a:ln w="76200">
            <a:solidFill>
              <a:srgbClr val="00B050"/>
            </a:solidFill>
          </a:ln>
        </p:spPr>
      </p:pic>
      <p:sp>
        <p:nvSpPr>
          <p:cNvPr id="3" name="CaixaDeTexto 2"/>
          <p:cNvSpPr txBox="1"/>
          <p:nvPr/>
        </p:nvSpPr>
        <p:spPr>
          <a:xfrm>
            <a:off x="2296089" y="1123405"/>
            <a:ext cx="474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ARQUITETURA EMPRESARIAL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78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506583"/>
            <a:ext cx="8667750" cy="44196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338251" y="522514"/>
            <a:ext cx="4607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PROBLEMAS DAS ORGANIZAÇÕES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78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74" y="1559923"/>
            <a:ext cx="8315325" cy="44958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387439" y="592574"/>
            <a:ext cx="4160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PROBLEMAS DAS ORGANIZAÇÕES</a:t>
            </a:r>
          </a:p>
        </p:txBody>
      </p:sp>
    </p:spTree>
    <p:extLst>
      <p:ext uri="{BB962C8B-B14F-4D97-AF65-F5344CB8AC3E}">
        <p14:creationId xmlns:p14="http://schemas.microsoft.com/office/powerpoint/2010/main" val="236479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602287" y="370506"/>
            <a:ext cx="1809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13954" y="751344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efinição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 como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recursos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serão alocados para se atingir determinado </a:t>
            </a:r>
            <a:r>
              <a:rPr lang="pt-BR" sz="1600" u="sng" dirty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Usada originalmente na área militar, esta palavra hoje é bastante usada na área de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negócios. A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palavra vem do grego antigo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stratègós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(de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stratos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"exército", e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ago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"liderança" ou "comando" tendo significado inicialmente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"a arte do general"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 designava o comandante militar, à época de democracia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ateniense.</a:t>
            </a:r>
          </a:p>
          <a:p>
            <a:pPr algn="just">
              <a:lnSpc>
                <a:spcPct val="150000"/>
              </a:lnSpc>
            </a:pPr>
            <a:endParaRPr 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partir da área militar, a estratégia passou a fazer parte nos negócios, sendo o conjunto de objetivos da empresa e a forma de alcançá-los. Muitos estrategistas econômico-comerciais, se utilizam dos conhecimentos oriundos da área militar.</a:t>
            </a:r>
          </a:p>
        </p:txBody>
      </p:sp>
      <p:sp>
        <p:nvSpPr>
          <p:cNvPr id="4" name="Retângulo 3"/>
          <p:cNvSpPr/>
          <p:nvPr/>
        </p:nvSpPr>
        <p:spPr>
          <a:xfrm>
            <a:off x="613954" y="5020717"/>
            <a:ext cx="8125097" cy="1524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Considera-se que apenas fazer o que outros fazem, mas com maior eficácia operacional, não é propriamente ter uma estratégia. Está implícito no conceito que, para ter uma estratégia, precisamos atuar de forma diferente, com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inteligência e planejamento.</a:t>
            </a:r>
          </a:p>
        </p:txBody>
      </p:sp>
      <p:sp>
        <p:nvSpPr>
          <p:cNvPr id="5" name="Retângulo 4"/>
          <p:cNvSpPr/>
          <p:nvPr/>
        </p:nvSpPr>
        <p:spPr>
          <a:xfrm>
            <a:off x="2510064" y="4494433"/>
            <a:ext cx="3993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INTELIGÊNCIA E PLANEJAMENTO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69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794046" y="407977"/>
            <a:ext cx="4063954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ESTRATÉGIA EMPRESARIAL</a:t>
            </a:r>
            <a:endParaRPr lang="pt-BR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57188" y="891449"/>
            <a:ext cx="831655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sz="1600" b="0" dirty="0">
                <a:latin typeface="Arial" panose="020B0604020202020204" pitchFamily="34" charset="0"/>
                <a:cs typeface="Arial" panose="020B0604020202020204" pitchFamily="34" charset="0"/>
              </a:rPr>
              <a:t>A estratégia começa com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uma visão de futuro para a empresa </a:t>
            </a:r>
            <a:r>
              <a:rPr lang="pt-BR" sz="1600" b="0" dirty="0">
                <a:latin typeface="Arial" panose="020B0604020202020204" pitchFamily="34" charset="0"/>
                <a:cs typeface="Arial" panose="020B0604020202020204" pitchFamily="34" charset="0"/>
              </a:rPr>
              <a:t>e implica na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definição clara de seu campo de atuação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(missão), </a:t>
            </a:r>
            <a:r>
              <a:rPr lang="pt-BR" sz="1600" b="0" dirty="0">
                <a:latin typeface="Arial" panose="020B0604020202020204" pitchFamily="34" charset="0"/>
                <a:cs typeface="Arial" panose="020B0604020202020204" pitchFamily="34" charset="0"/>
              </a:rPr>
              <a:t>na habilidade de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previsão de possíveis reações às ações empreendidas</a:t>
            </a:r>
            <a:r>
              <a:rPr lang="pt-BR" sz="16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(riscos e cenários) </a:t>
            </a:r>
            <a:r>
              <a:rPr lang="pt-BR" sz="1600" b="0" dirty="0">
                <a:latin typeface="Arial" panose="020B0604020202020204" pitchFamily="34" charset="0"/>
                <a:cs typeface="Arial" panose="020B0604020202020204" pitchFamily="34" charset="0"/>
              </a:rPr>
              <a:t>e no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direcionamento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(planos e projetos)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0" dirty="0">
                <a:latin typeface="Arial" panose="020B0604020202020204" pitchFamily="34" charset="0"/>
                <a:cs typeface="Arial" panose="020B0604020202020204" pitchFamily="34" charset="0"/>
              </a:rPr>
              <a:t>que a levará ao crescimento.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1600" b="0" dirty="0">
                <a:latin typeface="Arial" panose="020B0604020202020204" pitchFamily="34" charset="0"/>
                <a:cs typeface="Arial" panose="020B0604020202020204" pitchFamily="34" charset="0"/>
              </a:rPr>
              <a:t>definição de objetivos, em si, não implica em uma estratégia.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Os objetivos representam os fins</a:t>
            </a:r>
            <a:r>
              <a:rPr lang="pt-BR" sz="1600" b="0" dirty="0">
                <a:latin typeface="Arial" panose="020B0604020202020204" pitchFamily="34" charset="0"/>
                <a:cs typeface="Arial" panose="020B0604020202020204" pitchFamily="34" charset="0"/>
              </a:rPr>
              <a:t> que a empresa está tentando alcançar, enquanto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 estratégia é o meio para alcançar esses fins.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60208" y="3346958"/>
            <a:ext cx="633426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DESENVOLVIMENTO ESTRATÉGICO EMPRESARIAL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7188" y="3851011"/>
            <a:ext cx="831655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1600" b="0" dirty="0">
                <a:latin typeface="Arial" panose="020B0604020202020204" pitchFamily="34" charset="0"/>
                <a:cs typeface="Arial" panose="020B0604020202020204" pitchFamily="34" charset="0"/>
              </a:rPr>
              <a:t>O desenvolvimento de estratégias tem sido tradicionalmente abordado como um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processo formal de planejamento</a:t>
            </a:r>
            <a:r>
              <a:rPr lang="pt-BR" sz="1600" b="0" dirty="0">
                <a:latin typeface="Arial" panose="020B0604020202020204" pitchFamily="34" charset="0"/>
                <a:cs typeface="Arial" panose="020B0604020202020204" pitchFamily="34" charset="0"/>
              </a:rPr>
              <a:t>, envolvendo, em geral, duas </a:t>
            </a:r>
            <a:r>
              <a:rPr lang="pt-BR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etapas: </a:t>
            </a:r>
            <a:r>
              <a:rPr lang="pt-BR" sz="1600" b="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6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6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1600" b="0" dirty="0">
                <a:latin typeface="Arial" panose="020B0604020202020204" pitchFamily="34" charset="0"/>
                <a:cs typeface="Arial" panose="020B0604020202020204" pitchFamily="34" charset="0"/>
              </a:rPr>
              <a:t>. A primeira engloba a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definição do negócio</a:t>
            </a:r>
            <a:r>
              <a:rPr lang="pt-BR" sz="1600" b="0" dirty="0">
                <a:latin typeface="Arial" panose="020B0604020202020204" pitchFamily="34" charset="0"/>
                <a:cs typeface="Arial" panose="020B0604020202020204" pitchFamily="34" charset="0"/>
              </a:rPr>
              <a:t> bem como a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explicitação da missão</a:t>
            </a:r>
            <a:r>
              <a:rPr lang="pt-BR" sz="1600" b="0" dirty="0">
                <a:latin typeface="Arial" panose="020B0604020202020204" pitchFamily="34" charset="0"/>
                <a:cs typeface="Arial" panose="020B0604020202020204" pitchFamily="34" charset="0"/>
              </a:rPr>
              <a:t> da organização e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seus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princípios e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valores</a:t>
            </a:r>
            <a:r>
              <a:rPr lang="pt-BR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16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1600" b="0" dirty="0">
                <a:latin typeface="Arial" panose="020B0604020202020204" pitchFamily="34" charset="0"/>
                <a:cs typeface="Arial" panose="020B0604020202020204" pitchFamily="34" charset="0"/>
              </a:rPr>
              <a:t>. A segunda é constituída das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análises dos ambientes interno e externo</a:t>
            </a:r>
            <a:r>
              <a:rPr lang="pt-BR" sz="1600" b="0" dirty="0">
                <a:latin typeface="Arial" panose="020B0604020202020204" pitchFamily="34" charset="0"/>
                <a:cs typeface="Arial" panose="020B0604020202020204" pitchFamily="34" charset="0"/>
              </a:rPr>
              <a:t> à empresa, a determinação </a:t>
            </a:r>
            <a:r>
              <a:rPr lang="pt-BR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objetivos com seus respectivos indicadores de acompanhamento, desempenho e resultados</a:t>
            </a:r>
            <a:r>
              <a:rPr lang="pt-BR" sz="1600" b="0" dirty="0">
                <a:latin typeface="Arial" panose="020B0604020202020204" pitchFamily="34" charset="0"/>
                <a:cs typeface="Arial" panose="020B0604020202020204" pitchFamily="34" charset="0"/>
              </a:rPr>
              <a:t> e 	a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formulação das estratégias</a:t>
            </a:r>
            <a:r>
              <a:rPr lang="pt-BR" sz="1600" b="0" dirty="0">
                <a:latin typeface="Arial" panose="020B0604020202020204" pitchFamily="34" charset="0"/>
                <a:cs typeface="Arial" panose="020B0604020202020204" pitchFamily="34" charset="0"/>
              </a:rPr>
              <a:t> correspondentes para alcançá-los.</a:t>
            </a:r>
          </a:p>
        </p:txBody>
      </p:sp>
    </p:spTree>
    <p:extLst>
      <p:ext uri="{BB962C8B-B14F-4D97-AF65-F5344CB8AC3E}">
        <p14:creationId xmlns:p14="http://schemas.microsoft.com/office/powerpoint/2010/main" val="275374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Base</Template>
  <TotalTime>300</TotalTime>
  <Words>1436</Words>
  <Application>Microsoft Office PowerPoint</Application>
  <PresentationFormat>Apresentação na tela (4:3)</PresentationFormat>
  <Paragraphs>314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Corbel</vt:lpstr>
      <vt:lpstr>Verdana</vt:lpstr>
      <vt:lpstr>Wingdings</vt:lpstr>
      <vt:lpstr>Base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Welington Leoncio</dc:creator>
  <cp:lastModifiedBy>Welington Leoncio</cp:lastModifiedBy>
  <cp:revision>37</cp:revision>
  <dcterms:created xsi:type="dcterms:W3CDTF">2019-02-04T23:21:36Z</dcterms:created>
  <dcterms:modified xsi:type="dcterms:W3CDTF">2019-03-12T21:46:33Z</dcterms:modified>
</cp:coreProperties>
</file>