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173" r:id="rId3"/>
    <p:sldId id="3200" r:id="rId5"/>
    <p:sldId id="3178" r:id="rId6"/>
    <p:sldId id="3174" r:id="rId7"/>
    <p:sldId id="3201" r:id="rId8"/>
    <p:sldId id="3175" r:id="rId9"/>
    <p:sldId id="3141" r:id="rId10"/>
    <p:sldId id="3116" r:id="rId11"/>
    <p:sldId id="3140" r:id="rId12"/>
    <p:sldId id="3158" r:id="rId13"/>
    <p:sldId id="3176" r:id="rId14"/>
    <p:sldId id="3257" r:id="rId15"/>
    <p:sldId id="3157" r:id="rId16"/>
    <p:sldId id="3225" r:id="rId17"/>
    <p:sldId id="3227" r:id="rId18"/>
    <p:sldId id="3228" r:id="rId19"/>
    <p:sldId id="3229" r:id="rId20"/>
    <p:sldId id="3230" r:id="rId21"/>
    <p:sldId id="3243" r:id="rId22"/>
    <p:sldId id="3244" r:id="rId23"/>
    <p:sldId id="3256" r:id="rId24"/>
    <p:sldId id="3177" r:id="rId25"/>
    <p:sldId id="3107" r:id="rId26"/>
    <p:sldId id="3159" r:id="rId27"/>
    <p:sldId id="3179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  <a:srgbClr val="CD3822"/>
    <a:srgbClr val="1D2029"/>
    <a:srgbClr val="AE0304"/>
    <a:srgbClr val="F0A12C"/>
    <a:srgbClr val="1CB7F1"/>
    <a:srgbClr val="FBBF09"/>
    <a:srgbClr val="0170C1"/>
    <a:srgbClr val="006AB6"/>
    <a:srgbClr val="8E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>
        <p:scale>
          <a:sx n="33" d="100"/>
          <a:sy n="33" d="100"/>
        </p:scale>
        <p:origin x="-1062" y="-2070"/>
      </p:cViewPr>
      <p:guideLst>
        <p:guide orient="horz" pos="374"/>
        <p:guide orient="horz" pos="4203"/>
        <p:guide pos="4044"/>
        <p:guide pos="606"/>
        <p:guide pos="7568"/>
        <p:guide pos="422"/>
        <p:guide pos="145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2666807" y="3372426"/>
            <a:ext cx="7525137" cy="154657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9600" dirty="0" smtClean="0">
                <a:solidFill>
                  <a:schemeClr val="accent1"/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  <a:cs typeface="Arial" panose="020B0604020202020204" pitchFamily="34" charset="0"/>
              </a:rPr>
              <a:t>我们结婚啦！</a:t>
            </a:r>
            <a:endParaRPr lang="zh-CN" altLang="en-US" sz="9600" dirty="0">
              <a:solidFill>
                <a:schemeClr val="accent1"/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9948" y="4912469"/>
            <a:ext cx="5138855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 GET MARRIED!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5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-26794" y="-1845"/>
            <a:ext cx="12884748" cy="346277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0">
            <a:noFill/>
            <a:prstDash val="solid"/>
            <a:miter lim="800000"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grpSp>
        <p:nvGrpSpPr>
          <p:cNvPr id="127" name="Group 35"/>
          <p:cNvGrpSpPr/>
          <p:nvPr/>
        </p:nvGrpSpPr>
        <p:grpSpPr bwMode="auto">
          <a:xfrm>
            <a:off x="2179955" y="4330700"/>
            <a:ext cx="2172335" cy="2382520"/>
            <a:chOff x="0" y="0"/>
            <a:chExt cx="2100" cy="1097"/>
          </a:xfrm>
        </p:grpSpPr>
        <p:sp>
          <p:nvSpPr>
            <p:cNvPr id="132" name="Rectangle 36"/>
            <p:cNvSpPr/>
            <p:nvPr/>
          </p:nvSpPr>
          <p:spPr bwMode="auto">
            <a:xfrm>
              <a:off x="0" y="0"/>
              <a:ext cx="20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择偶标准高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Rectangle 37"/>
            <p:cNvSpPr/>
            <p:nvPr/>
          </p:nvSpPr>
          <p:spPr bwMode="auto">
            <a:xfrm>
              <a:off x="12" y="310"/>
              <a:ext cx="208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>
                <a:lnSpc>
                  <a:spcPct val="130000"/>
                </a:lnSpc>
              </a:pPr>
              <a:r>
                <a:rPr 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中意网提供筛选功能，帮助您及时找到合适您要求的对象</a:t>
              </a:r>
              <a:endPara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Group 35"/>
          <p:cNvGrpSpPr/>
          <p:nvPr/>
        </p:nvGrpSpPr>
        <p:grpSpPr bwMode="auto">
          <a:xfrm>
            <a:off x="5152390" y="4330700"/>
            <a:ext cx="2526030" cy="2382520"/>
            <a:chOff x="0" y="0"/>
            <a:chExt cx="2100" cy="1097"/>
          </a:xfrm>
        </p:grpSpPr>
        <p:sp>
          <p:nvSpPr>
            <p:cNvPr id="85" name="Rectangle 36"/>
            <p:cNvSpPr/>
            <p:nvPr/>
          </p:nvSpPr>
          <p:spPr bwMode="auto">
            <a:xfrm>
              <a:off x="0" y="0"/>
              <a:ext cx="20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不善于表达不主动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37"/>
            <p:cNvSpPr/>
            <p:nvPr/>
          </p:nvSpPr>
          <p:spPr bwMode="auto">
            <a:xfrm>
              <a:off x="12" y="310"/>
              <a:ext cx="208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>
                <a:lnSpc>
                  <a:spcPct val="130000"/>
                </a:lnSpc>
              </a:pPr>
              <a:r>
                <a:rPr 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中意网提供交流功能，让您避免面对面时的尴尬</a:t>
              </a:r>
              <a:endPara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35"/>
          <p:cNvGrpSpPr/>
          <p:nvPr/>
        </p:nvGrpSpPr>
        <p:grpSpPr bwMode="auto">
          <a:xfrm>
            <a:off x="8506460" y="4330700"/>
            <a:ext cx="3007360" cy="2382520"/>
            <a:chOff x="0" y="0"/>
            <a:chExt cx="2100" cy="1097"/>
          </a:xfrm>
        </p:grpSpPr>
        <p:sp>
          <p:nvSpPr>
            <p:cNvPr id="88" name="Rectangle 36"/>
            <p:cNvSpPr/>
            <p:nvPr/>
          </p:nvSpPr>
          <p:spPr bwMode="auto">
            <a:xfrm>
              <a:off x="0" y="0"/>
              <a:ext cx="20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死守在家中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不出门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37"/>
            <p:cNvSpPr/>
            <p:nvPr/>
          </p:nvSpPr>
          <p:spPr bwMode="auto">
            <a:xfrm>
              <a:off x="12" y="310"/>
              <a:ext cx="2088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just">
                <a:lnSpc>
                  <a:spcPct val="130000"/>
                </a:lnSpc>
              </a:pPr>
              <a:r>
                <a:rPr 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足不出户，在中意网上寻觅红颜知己</a:t>
              </a:r>
              <a:endParaRPr 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Content Placeholder 2"/>
          <p:cNvSpPr txBox="1"/>
          <p:nvPr/>
        </p:nvSpPr>
        <p:spPr>
          <a:xfrm>
            <a:off x="4352290" y="3629025"/>
            <a:ext cx="4154170" cy="58674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8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中意为您的幸福竭诚服务</a:t>
            </a:r>
            <a:endParaRPr lang="zh-CN" sz="28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8050530" y="319278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模块介绍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41666" y="1205443"/>
            <a:ext cx="8907663" cy="3957867"/>
            <a:chOff x="1447800" y="2628900"/>
            <a:chExt cx="5745163" cy="2552700"/>
          </a:xfrm>
        </p:grpSpPr>
        <p:sp>
          <p:nvSpPr>
            <p:cNvPr id="6184" name="Freeform 40"/>
            <p:cNvSpPr/>
            <p:nvPr/>
          </p:nvSpPr>
          <p:spPr bwMode="auto">
            <a:xfrm>
              <a:off x="1447800" y="2713037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rgbClr val="2B2939"/>
            </a:solidFill>
            <a:ln w="9525">
              <a:noFill/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endParaRPr lang="en-US"/>
            </a:p>
          </p:txBody>
        </p:sp>
        <p:sp>
          <p:nvSpPr>
            <p:cNvPr id="6" name="Freeform 40"/>
            <p:cNvSpPr/>
            <p:nvPr/>
          </p:nvSpPr>
          <p:spPr bwMode="auto">
            <a:xfrm>
              <a:off x="1447800" y="2628900"/>
              <a:ext cx="5745163" cy="2468563"/>
            </a:xfrm>
            <a:custGeom>
              <a:avLst/>
              <a:gdLst/>
              <a:ahLst/>
              <a:cxnLst>
                <a:cxn ang="0">
                  <a:pos x="1532" y="272"/>
                </a:cxn>
                <a:cxn ang="0">
                  <a:pos x="984" y="0"/>
                </a:cxn>
                <a:cxn ang="0">
                  <a:pos x="984" y="162"/>
                </a:cxn>
                <a:cxn ang="0">
                  <a:pos x="0" y="658"/>
                </a:cxn>
                <a:cxn ang="0">
                  <a:pos x="984" y="388"/>
                </a:cxn>
                <a:cxn ang="0">
                  <a:pos x="984" y="385"/>
                </a:cxn>
                <a:cxn ang="0">
                  <a:pos x="984" y="533"/>
                </a:cxn>
                <a:cxn ang="0">
                  <a:pos x="1532" y="272"/>
                </a:cxn>
              </a:cxnLst>
              <a:rect l="0" t="0" r="r" b="b"/>
              <a:pathLst>
                <a:path w="1532" h="658">
                  <a:moveTo>
                    <a:pt x="1532" y="272"/>
                  </a:moveTo>
                  <a:cubicBezTo>
                    <a:pt x="984" y="0"/>
                    <a:pt x="984" y="0"/>
                    <a:pt x="984" y="0"/>
                  </a:cubicBezTo>
                  <a:cubicBezTo>
                    <a:pt x="984" y="162"/>
                    <a:pt x="984" y="162"/>
                    <a:pt x="984" y="162"/>
                  </a:cubicBezTo>
                  <a:cubicBezTo>
                    <a:pt x="914" y="167"/>
                    <a:pt x="243" y="222"/>
                    <a:pt x="0" y="658"/>
                  </a:cubicBezTo>
                  <a:cubicBezTo>
                    <a:pt x="0" y="658"/>
                    <a:pt x="302" y="350"/>
                    <a:pt x="984" y="388"/>
                  </a:cubicBezTo>
                  <a:cubicBezTo>
                    <a:pt x="984" y="385"/>
                    <a:pt x="984" y="385"/>
                    <a:pt x="984" y="385"/>
                  </a:cubicBezTo>
                  <a:cubicBezTo>
                    <a:pt x="984" y="533"/>
                    <a:pt x="984" y="533"/>
                    <a:pt x="984" y="533"/>
                  </a:cubicBezTo>
                  <a:lnTo>
                    <a:pt x="1532" y="2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6435" tIns="48218" rIns="96435" bIns="48218" numCol="1" anchor="t" anchorCtr="0" compatLnSpc="1"/>
            <a:lstStyle/>
            <a:p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75273" y="3544317"/>
            <a:ext cx="539560" cy="539560"/>
            <a:chOff x="3237545" y="4561747"/>
            <a:chExt cx="1146960" cy="1146960"/>
          </a:xfrm>
        </p:grpSpPr>
        <p:sp>
          <p:nvSpPr>
            <p:cNvPr id="25" name="圆角矩形 24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8507" y="2827288"/>
            <a:ext cx="802042" cy="802042"/>
            <a:chOff x="3237545" y="4561747"/>
            <a:chExt cx="1146960" cy="1146960"/>
          </a:xfrm>
        </p:grpSpPr>
        <p:sp>
          <p:nvSpPr>
            <p:cNvPr id="30" name="圆角矩形 29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2101" y="2284058"/>
            <a:ext cx="1141668" cy="1141668"/>
            <a:chOff x="3237545" y="4561747"/>
            <a:chExt cx="1146960" cy="1146960"/>
          </a:xfrm>
        </p:grpSpPr>
        <p:sp>
          <p:nvSpPr>
            <p:cNvPr id="33" name="圆角矩形 32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351015" y="4675219"/>
              <a:ext cx="920024" cy="920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2B2939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rgbClr val="2B293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170"/>
          <p:cNvSpPr txBox="1"/>
          <p:nvPr/>
        </p:nvSpPr>
        <p:spPr>
          <a:xfrm>
            <a:off x="732155" y="1286510"/>
            <a:ext cx="3446145" cy="11106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>
              <a:lnSpc>
                <a:spcPct val="150000"/>
              </a:lnSpc>
            </a:pPr>
            <a:r>
              <a:rPr lang="zh-CN" sz="4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注册登录</a:t>
            </a:r>
            <a:endParaRPr lang="en-US" altLang="zh-CN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-295910" y="2628900"/>
            <a:ext cx="3470910" cy="91567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千里之行，始于足下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从这里开始你人生赢家之路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170"/>
          <p:cNvSpPr txBox="1"/>
          <p:nvPr/>
        </p:nvSpPr>
        <p:spPr>
          <a:xfrm>
            <a:off x="1941894" y="4256063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主页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41"/>
          <p:cNvSpPr txBox="1"/>
          <p:nvPr/>
        </p:nvSpPr>
        <p:spPr>
          <a:xfrm>
            <a:off x="1063103" y="5550691"/>
            <a:ext cx="2651792" cy="50038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扬帆起航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4039934" y="428918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4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搜索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41"/>
          <p:cNvSpPr txBox="1"/>
          <p:nvPr/>
        </p:nvSpPr>
        <p:spPr>
          <a:xfrm>
            <a:off x="3436733" y="1176176"/>
            <a:ext cx="2651792" cy="133159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众里寻他千百度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蓦然回首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那人却在灯火阑珊处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6088380" y="4427220"/>
            <a:ext cx="3863975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>
              <a:lnSpc>
                <a:spcPct val="120000"/>
              </a:lnSpc>
            </a:pPr>
            <a:r>
              <a:rPr lang="zh-CN" sz="4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用户信息显示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41"/>
          <p:cNvSpPr txBox="1"/>
          <p:nvPr/>
        </p:nvSpPr>
        <p:spPr>
          <a:xfrm>
            <a:off x="6088380" y="5550535"/>
            <a:ext cx="3609340" cy="91567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了解你的中意之人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能让你事半功倍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9003030" y="268605"/>
            <a:ext cx="3863975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>
              <a:lnSpc>
                <a:spcPct val="120000"/>
              </a:lnSpc>
            </a:pPr>
            <a:r>
              <a:rPr lang="zh-CN" sz="4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打个招呼</a:t>
            </a:r>
            <a:endParaRPr lang="zh-CN" altLang="en-US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41"/>
          <p:cNvSpPr txBox="1"/>
          <p:nvPr/>
        </p:nvSpPr>
        <p:spPr>
          <a:xfrm>
            <a:off x="9257665" y="1176020"/>
            <a:ext cx="3609340" cy="91567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来打个招呼吧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好的初印象能让你更容易得到青睐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Box 170"/>
          <p:cNvSpPr txBox="1"/>
          <p:nvPr/>
        </p:nvSpPr>
        <p:spPr>
          <a:xfrm>
            <a:off x="8874760" y="3145155"/>
            <a:ext cx="3893185" cy="11106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 algn="r">
              <a:lnSpc>
                <a:spcPct val="150000"/>
              </a:lnSpc>
            </a:pPr>
            <a:r>
              <a:rPr lang="zh-CN" sz="4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个人资料编辑</a:t>
            </a:r>
            <a:endParaRPr lang="zh-CN" sz="4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1"/>
          <p:cNvSpPr txBox="1"/>
          <p:nvPr/>
        </p:nvSpPr>
        <p:spPr>
          <a:xfrm>
            <a:off x="10116298" y="4255609"/>
            <a:ext cx="2651792" cy="1331595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p>
            <a:pPr algn="l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完善你的资料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更加容易找到你的良伴</a:t>
            </a: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sz="1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70" grpId="0"/>
      <p:bldP spid="69" grpId="0"/>
      <p:bldP spid="16" grpId="0"/>
      <p:bldP spid="3" grpId="0"/>
      <p:bldP spid="49" grpId="0"/>
      <p:bldP spid="48" grpId="0"/>
      <p:bldP spid="55" grpId="0"/>
      <p:bldP spid="54" grpId="0"/>
      <p:bldP spid="51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07670"/>
            <a:ext cx="9149715" cy="666813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94435"/>
            <a:ext cx="9149080" cy="610298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注册信息，中意欢迎您的到来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0" grpId="0" animBg="1"/>
      <p:bldP spid="40" grpId="1" animBg="1"/>
      <p:bldP spid="26629" grpId="0" animBg="1"/>
      <p:bldP spid="26629" grpId="1" animBg="1"/>
      <p:bldP spid="26643" grpId="0"/>
      <p:bldP spid="26644" grpId="0"/>
      <p:bldP spid="41" grpId="0" animBg="1"/>
      <p:bldP spid="41" grpId="1" animBg="1"/>
      <p:bldP spid="7" grpId="0" animBg="1"/>
      <p:bldP spid="26" grpId="0" animBg="1"/>
      <p:bldP spid="2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696595"/>
            <a:ext cx="8133080" cy="597725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登录中意，开启旅程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935" y="407670"/>
            <a:ext cx="7966075" cy="3885565"/>
          </a:xfrm>
          <a:prstGeom prst="rect">
            <a:avLst/>
          </a:prstGeom>
        </p:spPr>
      </p:pic>
      <p:pic>
        <p:nvPicPr>
          <p:cNvPr id="2" name="图片 1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" y="2700655"/>
            <a:ext cx="7898130" cy="4126230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主页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成功登录中意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18.png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5460" y="407670"/>
            <a:ext cx="8136255" cy="6202045"/>
          </a:xfrm>
          <a:prstGeom prst="rect">
            <a:avLst/>
          </a:prstGeom>
        </p:spPr>
      </p:pic>
      <p:pic>
        <p:nvPicPr>
          <p:cNvPr id="2" name="图片 1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407670"/>
            <a:ext cx="8136255" cy="620204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搜索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寻觅中意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万花丛中必有你一朵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22.png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460" y="580390"/>
            <a:ext cx="8136255" cy="578929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中意人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弱水三千取一瓢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23.png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460" y="436245"/>
            <a:ext cx="8136255" cy="6172200"/>
          </a:xfrm>
          <a:prstGeom prst="rect">
            <a:avLst/>
          </a:prstGeom>
        </p:spPr>
      </p:pic>
      <p:pic>
        <p:nvPicPr>
          <p:cNvPr id="2" name="图片 1" descr="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436245"/>
            <a:ext cx="8136890" cy="6171565"/>
          </a:xfrm>
          <a:prstGeom prst="rect">
            <a:avLst/>
          </a:prstGeom>
        </p:spPr>
      </p:pic>
      <p:pic>
        <p:nvPicPr>
          <p:cNvPr id="3" name="图片 2" descr="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" y="436245"/>
            <a:ext cx="8136890" cy="617156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千里姻缘一线牵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460" y="228600"/>
            <a:ext cx="8136255" cy="6443980"/>
          </a:xfrm>
          <a:prstGeom prst="rect">
            <a:avLst/>
          </a:prstGeom>
        </p:spPr>
      </p:pic>
      <p:pic>
        <p:nvPicPr>
          <p:cNvPr id="2" name="图片 1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228600"/>
            <a:ext cx="8135620" cy="6443980"/>
          </a:xfrm>
          <a:prstGeom prst="rect">
            <a:avLst/>
          </a:prstGeom>
        </p:spPr>
      </p:pic>
      <p:pic>
        <p:nvPicPr>
          <p:cNvPr id="3" name="图片 2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407670"/>
            <a:ext cx="8135620" cy="6264275"/>
          </a:xfrm>
          <a:prstGeom prst="rect">
            <a:avLst/>
          </a:prstGeom>
        </p:spPr>
      </p:pic>
      <p:pic>
        <p:nvPicPr>
          <p:cNvPr id="8" name="图片 7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60" y="659765"/>
            <a:ext cx="7997190" cy="6011545"/>
          </a:xfrm>
          <a:prstGeom prst="rect">
            <a:avLst/>
          </a:prstGeom>
        </p:spPr>
      </p:pic>
      <p:pic>
        <p:nvPicPr>
          <p:cNvPr id="10" name="图片 9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60" y="421640"/>
            <a:ext cx="8136255" cy="6235700"/>
          </a:xfrm>
          <a:prstGeom prst="rect">
            <a:avLst/>
          </a:prstGeom>
        </p:spPr>
      </p:pic>
      <p:pic>
        <p:nvPicPr>
          <p:cNvPr id="11" name="图片 10" descr="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0" y="565785"/>
            <a:ext cx="8477250" cy="609155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个人资料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我在这里，你又在哪里？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_c269fa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5" y="2661920"/>
            <a:ext cx="6029960" cy="190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13.png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460" y="407670"/>
            <a:ext cx="8136255" cy="6201410"/>
          </a:xfrm>
          <a:prstGeom prst="rect">
            <a:avLst/>
          </a:prstGeom>
        </p:spPr>
      </p:pic>
      <p:pic>
        <p:nvPicPr>
          <p:cNvPr id="2" name="图片 1" descr="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256540"/>
            <a:ext cx="8136890" cy="6351905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盛世美颜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看到我你心动吗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5"/>
          <p:cNvSpPr/>
          <p:nvPr/>
        </p:nvSpPr>
        <p:spPr bwMode="auto">
          <a:xfrm>
            <a:off x="961943" y="781360"/>
            <a:ext cx="6350136" cy="6350136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34920" y="4683209"/>
            <a:ext cx="12910252" cy="2476823"/>
            <a:chOff x="-25400" y="3026721"/>
            <a:chExt cx="9181757" cy="2131431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 bwMode="auto">
            <a:xfrm>
              <a:off x="-25400" y="3044983"/>
              <a:ext cx="2797200" cy="2113169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 b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 b="1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4920" y="4820172"/>
            <a:ext cx="12910252" cy="2476822"/>
            <a:chOff x="-25400" y="3026721"/>
            <a:chExt cx="9181757" cy="2131430"/>
          </a:xfrm>
          <a:solidFill>
            <a:srgbClr val="926757"/>
          </a:solidFill>
        </p:grpSpPr>
        <p:sp>
          <p:nvSpPr>
            <p:cNvPr id="16" name="Right Triangle 15"/>
            <p:cNvSpPr/>
            <p:nvPr/>
          </p:nvSpPr>
          <p:spPr bwMode="auto">
            <a:xfrm>
              <a:off x="-25400" y="3044983"/>
              <a:ext cx="2797200" cy="2113168"/>
            </a:xfrm>
            <a:prstGeom prst="rt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8572" tIns="64286" rIns="128572" bIns="64286" numCol="1" rtlCol="0" anchor="t" anchorCtr="0" compatLnSpc="1"/>
            <a:lstStyle/>
            <a:p>
              <a:pPr algn="ctr" defTabSz="1285240"/>
              <a:endParaRPr lang="en-US" sz="7875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4155" y="3026721"/>
              <a:ext cx="9180512" cy="2124819"/>
            </a:xfrm>
            <a:custGeom>
              <a:avLst/>
              <a:gdLst>
                <a:gd name="T0" fmla="*/ 4609 w 4609"/>
                <a:gd name="T1" fmla="*/ 0 h 1044"/>
                <a:gd name="T2" fmla="*/ 4609 w 4609"/>
                <a:gd name="T3" fmla="*/ 1044 h 1044"/>
                <a:gd name="T4" fmla="*/ 0 w 4609"/>
                <a:gd name="T5" fmla="*/ 1044 h 1044"/>
                <a:gd name="T6" fmla="*/ 0 w 4609"/>
                <a:gd name="T7" fmla="*/ 788 h 1044"/>
                <a:gd name="T8" fmla="*/ 4609 w 4609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9" h="1044">
                  <a:moveTo>
                    <a:pt x="4609" y="0"/>
                  </a:moveTo>
                  <a:lnTo>
                    <a:pt x="4609" y="1044"/>
                  </a:lnTo>
                  <a:lnTo>
                    <a:pt x="0" y="1044"/>
                  </a:lnTo>
                  <a:lnTo>
                    <a:pt x="0" y="788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 3" descr="C:\Users\lenovo\Desktop\项目\展示用图片\15.png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8135" y="1061085"/>
            <a:ext cx="8136255" cy="4735195"/>
          </a:xfrm>
          <a:prstGeom prst="rect">
            <a:avLst/>
          </a:prstGeom>
        </p:spPr>
      </p:pic>
      <p:pic>
        <p:nvPicPr>
          <p:cNvPr id="2" name="图片 1" descr="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" y="889635"/>
            <a:ext cx="8135620" cy="4906645"/>
          </a:xfrm>
          <a:prstGeom prst="rect">
            <a:avLst/>
          </a:prstGeom>
        </p:spPr>
      </p:pic>
      <p:pic>
        <p:nvPicPr>
          <p:cNvPr id="3" name="图片 2" descr="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" y="889635"/>
            <a:ext cx="8136255" cy="490410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889635"/>
            <a:ext cx="8274050" cy="4903470"/>
          </a:xfrm>
          <a:prstGeom prst="rect">
            <a:avLst/>
          </a:prstGeom>
        </p:spPr>
      </p:pic>
      <p:sp>
        <p:nvSpPr>
          <p:cNvPr id="26629" name="Oval 5"/>
          <p:cNvSpPr/>
          <p:nvPr/>
        </p:nvSpPr>
        <p:spPr bwMode="auto">
          <a:xfrm>
            <a:off x="10272219" y="580361"/>
            <a:ext cx="2012904" cy="2012904"/>
          </a:xfrm>
          <a:prstGeom prst="ellipse">
            <a:avLst/>
          </a:prstGeom>
          <a:solidFill>
            <a:schemeClr val="accent1">
              <a:alpha val="84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/>
          <p:nvPr/>
        </p:nvSpPr>
        <p:spPr bwMode="auto">
          <a:xfrm>
            <a:off x="10286275" y="828031"/>
            <a:ext cx="848952" cy="18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>
              <a:lnSpc>
                <a:spcPct val="80000"/>
              </a:lnSpc>
            </a:pPr>
            <a:endParaRPr lang="en-US" sz="10545" dirty="0">
              <a:solidFill>
                <a:srgbClr val="FFFFFF"/>
              </a:solidFill>
              <a:latin typeface="Agency FB" panose="020B0503020202020204" pitchFamily="34" charset="0"/>
              <a:ea typeface="MS PGothic" panose="020B0600070205080204" charset="-128"/>
              <a:cs typeface="Bebas Neue" charset="0"/>
              <a:sym typeface="Bebas Neue" charset="0"/>
            </a:endParaRPr>
          </a:p>
        </p:txBody>
      </p:sp>
      <p:sp>
        <p:nvSpPr>
          <p:cNvPr id="41" name="Oval 5"/>
          <p:cNvSpPr/>
          <p:nvPr/>
        </p:nvSpPr>
        <p:spPr bwMode="auto">
          <a:xfrm>
            <a:off x="10130803" y="436459"/>
            <a:ext cx="2297712" cy="2297712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Rectangle 20"/>
          <p:cNvSpPr/>
          <p:nvPr/>
        </p:nvSpPr>
        <p:spPr bwMode="auto">
          <a:xfrm>
            <a:off x="10344754" y="1194664"/>
            <a:ext cx="1891890" cy="111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静候佳音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4418" y="2593545"/>
            <a:ext cx="4079292" cy="4079292"/>
            <a:chOff x="5461762" y="1830802"/>
            <a:chExt cx="2901188" cy="2901188"/>
          </a:xfrm>
          <a:solidFill>
            <a:srgbClr val="1D2029"/>
          </a:solidFill>
        </p:grpSpPr>
        <p:sp>
          <p:nvSpPr>
            <p:cNvPr id="39" name="Oval 5"/>
            <p:cNvSpPr/>
            <p:nvPr/>
          </p:nvSpPr>
          <p:spPr bwMode="auto">
            <a:xfrm>
              <a:off x="5508104" y="1858811"/>
              <a:ext cx="2828153" cy="2828153"/>
            </a:xfrm>
            <a:prstGeom prst="ellipse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Oval 5"/>
            <p:cNvSpPr/>
            <p:nvPr/>
          </p:nvSpPr>
          <p:spPr bwMode="auto">
            <a:xfrm>
              <a:off x="5461762" y="1830802"/>
              <a:ext cx="2901188" cy="290118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>
                <a:noFill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29061" y="3732563"/>
            <a:ext cx="3411220" cy="2061211"/>
            <a:chOff x="5910651" y="2927949"/>
            <a:chExt cx="2426056" cy="1465931"/>
          </a:xfrm>
        </p:grpSpPr>
        <p:sp>
          <p:nvSpPr>
            <p:cNvPr id="26646" name="Rectangle 22"/>
            <p:cNvSpPr/>
            <p:nvPr/>
          </p:nvSpPr>
          <p:spPr bwMode="auto">
            <a:xfrm>
              <a:off x="5910651" y="2927949"/>
              <a:ext cx="2425604" cy="69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47" name="Rectangle 23"/>
            <p:cNvSpPr/>
            <p:nvPr/>
          </p:nvSpPr>
          <p:spPr bwMode="auto">
            <a:xfrm>
              <a:off x="5982006" y="2928401"/>
              <a:ext cx="2354701" cy="146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等待一个英雄带走</a:t>
              </a:r>
              <a:endParaRPr 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9208238" y="2953654"/>
            <a:ext cx="917413" cy="779020"/>
          </a:xfrm>
          <a:custGeom>
            <a:avLst/>
            <a:gdLst>
              <a:gd name="T0" fmla="*/ 76 w 174"/>
              <a:gd name="T1" fmla="*/ 50 h 148"/>
              <a:gd name="T2" fmla="*/ 118 w 174"/>
              <a:gd name="T3" fmla="*/ 77 h 148"/>
              <a:gd name="T4" fmla="*/ 128 w 174"/>
              <a:gd name="T5" fmla="*/ 75 h 148"/>
              <a:gd name="T6" fmla="*/ 172 w 174"/>
              <a:gd name="T7" fmla="*/ 13 h 148"/>
              <a:gd name="T8" fmla="*/ 170 w 174"/>
              <a:gd name="T9" fmla="*/ 2 h 148"/>
              <a:gd name="T10" fmla="*/ 159 w 174"/>
              <a:gd name="T11" fmla="*/ 4 h 148"/>
              <a:gd name="T12" fmla="*/ 120 w 174"/>
              <a:gd name="T13" fmla="*/ 60 h 148"/>
              <a:gd name="T14" fmla="*/ 78 w 174"/>
              <a:gd name="T15" fmla="*/ 33 h 148"/>
              <a:gd name="T16" fmla="*/ 72 w 174"/>
              <a:gd name="T17" fmla="*/ 32 h 148"/>
              <a:gd name="T18" fmla="*/ 67 w 174"/>
              <a:gd name="T19" fmla="*/ 35 h 148"/>
              <a:gd name="T20" fmla="*/ 3 w 174"/>
              <a:gd name="T21" fmla="*/ 136 h 148"/>
              <a:gd name="T22" fmla="*/ 5 w 174"/>
              <a:gd name="T23" fmla="*/ 147 h 148"/>
              <a:gd name="T24" fmla="*/ 9 w 174"/>
              <a:gd name="T25" fmla="*/ 148 h 148"/>
              <a:gd name="T26" fmla="*/ 16 w 174"/>
              <a:gd name="T27" fmla="*/ 145 h 148"/>
              <a:gd name="T28" fmla="*/ 76 w 174"/>
              <a:gd name="T29" fmla="*/ 50 h 148"/>
              <a:gd name="T30" fmla="*/ 160 w 174"/>
              <a:gd name="T31" fmla="*/ 88 h 148"/>
              <a:gd name="T32" fmla="*/ 122 w 174"/>
              <a:gd name="T33" fmla="*/ 123 h 148"/>
              <a:gd name="T34" fmla="*/ 77 w 174"/>
              <a:gd name="T35" fmla="*/ 88 h 148"/>
              <a:gd name="T36" fmla="*/ 74 w 174"/>
              <a:gd name="T37" fmla="*/ 86 h 148"/>
              <a:gd name="T38" fmla="*/ 68 w 174"/>
              <a:gd name="T39" fmla="*/ 85 h 148"/>
              <a:gd name="T40" fmla="*/ 59 w 174"/>
              <a:gd name="T41" fmla="*/ 99 h 148"/>
              <a:gd name="T42" fmla="*/ 68 w 174"/>
              <a:gd name="T43" fmla="*/ 101 h 148"/>
              <a:gd name="T44" fmla="*/ 117 w 174"/>
              <a:gd name="T45" fmla="*/ 139 h 148"/>
              <a:gd name="T46" fmla="*/ 122 w 174"/>
              <a:gd name="T47" fmla="*/ 140 h 148"/>
              <a:gd name="T48" fmla="*/ 127 w 174"/>
              <a:gd name="T49" fmla="*/ 138 h 148"/>
              <a:gd name="T50" fmla="*/ 170 w 174"/>
              <a:gd name="T51" fmla="*/ 100 h 148"/>
              <a:gd name="T52" fmla="*/ 171 w 174"/>
              <a:gd name="T53" fmla="*/ 89 h 148"/>
              <a:gd name="T54" fmla="*/ 160 w 174"/>
              <a:gd name="T55" fmla="*/ 88 h 148"/>
              <a:gd name="T56" fmla="*/ 7 w 174"/>
              <a:gd name="T57" fmla="*/ 86 h 148"/>
              <a:gd name="T58" fmla="*/ 19 w 174"/>
              <a:gd name="T59" fmla="*/ 89 h 148"/>
              <a:gd name="T60" fmla="*/ 28 w 174"/>
              <a:gd name="T61" fmla="*/ 75 h 148"/>
              <a:gd name="T62" fmla="*/ 11 w 174"/>
              <a:gd name="T63" fmla="*/ 71 h 148"/>
              <a:gd name="T64" fmla="*/ 2 w 174"/>
              <a:gd name="T65" fmla="*/ 76 h 148"/>
              <a:gd name="T66" fmla="*/ 7 w 174"/>
              <a:gd name="T67" fmla="*/ 8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48">
                <a:moveTo>
                  <a:pt x="76" y="50"/>
                </a:moveTo>
                <a:cubicBezTo>
                  <a:pt x="118" y="77"/>
                  <a:pt x="118" y="77"/>
                  <a:pt x="118" y="77"/>
                </a:cubicBezTo>
                <a:cubicBezTo>
                  <a:pt x="121" y="79"/>
                  <a:pt x="126" y="78"/>
                  <a:pt x="128" y="75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4" y="9"/>
                  <a:pt x="173" y="5"/>
                  <a:pt x="170" y="2"/>
                </a:cubicBezTo>
                <a:cubicBezTo>
                  <a:pt x="166" y="0"/>
                  <a:pt x="161" y="1"/>
                  <a:pt x="159" y="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78" y="33"/>
                  <a:pt x="78" y="33"/>
                  <a:pt x="78" y="33"/>
                </a:cubicBezTo>
                <a:cubicBezTo>
                  <a:pt x="76" y="32"/>
                  <a:pt x="74" y="31"/>
                  <a:pt x="72" y="32"/>
                </a:cubicBezTo>
                <a:cubicBezTo>
                  <a:pt x="70" y="32"/>
                  <a:pt x="68" y="34"/>
                  <a:pt x="67" y="35"/>
                </a:cubicBezTo>
                <a:cubicBezTo>
                  <a:pt x="3" y="136"/>
                  <a:pt x="3" y="136"/>
                  <a:pt x="3" y="136"/>
                </a:cubicBezTo>
                <a:cubicBezTo>
                  <a:pt x="0" y="140"/>
                  <a:pt x="1" y="145"/>
                  <a:pt x="5" y="147"/>
                </a:cubicBezTo>
                <a:cubicBezTo>
                  <a:pt x="6" y="148"/>
                  <a:pt x="8" y="148"/>
                  <a:pt x="9" y="148"/>
                </a:cubicBezTo>
                <a:cubicBezTo>
                  <a:pt x="12" y="148"/>
                  <a:pt x="14" y="147"/>
                  <a:pt x="16" y="145"/>
                </a:cubicBezTo>
                <a:cubicBezTo>
                  <a:pt x="76" y="50"/>
                  <a:pt x="76" y="50"/>
                  <a:pt x="76" y="50"/>
                </a:cubicBezTo>
                <a:close/>
                <a:moveTo>
                  <a:pt x="160" y="88"/>
                </a:moveTo>
                <a:cubicBezTo>
                  <a:pt x="122" y="123"/>
                  <a:pt x="122" y="123"/>
                  <a:pt x="122" y="123"/>
                </a:cubicBezTo>
                <a:cubicBezTo>
                  <a:pt x="77" y="88"/>
                  <a:pt x="77" y="88"/>
                  <a:pt x="77" y="88"/>
                </a:cubicBezTo>
                <a:cubicBezTo>
                  <a:pt x="76" y="87"/>
                  <a:pt x="75" y="87"/>
                  <a:pt x="74" y="86"/>
                </a:cubicBezTo>
                <a:cubicBezTo>
                  <a:pt x="68" y="85"/>
                  <a:pt x="68" y="85"/>
                  <a:pt x="68" y="85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9" y="140"/>
                  <a:pt x="120" y="140"/>
                  <a:pt x="122" y="140"/>
                </a:cubicBezTo>
                <a:cubicBezTo>
                  <a:pt x="124" y="140"/>
                  <a:pt x="126" y="140"/>
                  <a:pt x="127" y="138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4" y="97"/>
                  <a:pt x="174" y="92"/>
                  <a:pt x="171" y="89"/>
                </a:cubicBezTo>
                <a:cubicBezTo>
                  <a:pt x="168" y="85"/>
                  <a:pt x="163" y="85"/>
                  <a:pt x="160" y="88"/>
                </a:cubicBezTo>
                <a:close/>
                <a:moveTo>
                  <a:pt x="7" y="86"/>
                </a:moveTo>
                <a:cubicBezTo>
                  <a:pt x="19" y="89"/>
                  <a:pt x="19" y="89"/>
                  <a:pt x="19" y="89"/>
                </a:cubicBezTo>
                <a:cubicBezTo>
                  <a:pt x="28" y="75"/>
                  <a:pt x="28" y="75"/>
                  <a:pt x="28" y="75"/>
                </a:cubicBezTo>
                <a:cubicBezTo>
                  <a:pt x="11" y="71"/>
                  <a:pt x="11" y="71"/>
                  <a:pt x="11" y="71"/>
                </a:cubicBezTo>
                <a:cubicBezTo>
                  <a:pt x="7" y="70"/>
                  <a:pt x="3" y="72"/>
                  <a:pt x="2" y="76"/>
                </a:cubicBezTo>
                <a:cubicBezTo>
                  <a:pt x="1" y="81"/>
                  <a:pt x="3" y="85"/>
                  <a:pt x="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en-US"/>
          </a:p>
        </p:txBody>
      </p:sp>
      <p:sp>
        <p:nvSpPr>
          <p:cNvPr id="40" name="Oval 5"/>
          <p:cNvSpPr/>
          <p:nvPr/>
        </p:nvSpPr>
        <p:spPr bwMode="auto">
          <a:xfrm>
            <a:off x="7967771" y="696722"/>
            <a:ext cx="888594" cy="888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5"/>
          <p:cNvSpPr/>
          <p:nvPr/>
        </p:nvSpPr>
        <p:spPr bwMode="auto">
          <a:xfrm>
            <a:off x="7340109" y="407985"/>
            <a:ext cx="373377" cy="373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0" grpId="0" bldLvl="0" animBg="1"/>
      <p:bldP spid="40" grpId="1" bldLvl="0" animBg="1"/>
      <p:bldP spid="26629" grpId="0" bldLvl="0" animBg="1"/>
      <p:bldP spid="26629" grpId="1" bldLvl="0" animBg="1"/>
      <p:bldP spid="26643" grpId="0"/>
      <p:bldP spid="26644" grpId="0"/>
      <p:bldP spid="41" grpId="0" bldLvl="0" animBg="1"/>
      <p:bldP spid="41" grpId="1" bldLvl="0" animBg="1"/>
      <p:bldP spid="7" grpId="0" bldLvl="0" animBg="1"/>
      <p:bldP spid="26" grpId="0" bldLvl="0" animBg="1"/>
      <p:bldP spid="26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8026400" y="3293745"/>
            <a:ext cx="207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网站优势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7317" y="1990607"/>
            <a:ext cx="4434189" cy="5175051"/>
            <a:chOff x="-36513" y="1887493"/>
            <a:chExt cx="4204499" cy="4906984"/>
          </a:xfrm>
        </p:grpSpPr>
        <p:sp>
          <p:nvSpPr>
            <p:cNvPr id="6" name="Line 29"/>
            <p:cNvSpPr>
              <a:spLocks noChangeShapeType="1"/>
            </p:cNvSpPr>
            <p:nvPr/>
          </p:nvSpPr>
          <p:spPr bwMode="gray">
            <a:xfrm flipH="1">
              <a:off x="2814" y="6365566"/>
              <a:ext cx="3036678" cy="24621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gray">
            <a:xfrm flipH="1">
              <a:off x="2814" y="3739251"/>
              <a:ext cx="656579" cy="2872533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gray">
            <a:xfrm flipH="1">
              <a:off x="2814" y="3511842"/>
              <a:ext cx="1793624" cy="3099940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gray">
            <a:xfrm flipH="1">
              <a:off x="2814" y="5375568"/>
              <a:ext cx="3118750" cy="1236215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gray">
            <a:xfrm flipH="1">
              <a:off x="2814" y="1887493"/>
              <a:ext cx="2010772" cy="4724290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gray">
            <a:xfrm flipH="1">
              <a:off x="2814" y="3316921"/>
              <a:ext cx="2487819" cy="3294862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gray">
            <a:xfrm flipH="1">
              <a:off x="2814" y="4681373"/>
              <a:ext cx="3065745" cy="1930410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gray">
            <a:xfrm flipH="1">
              <a:off x="2814" y="5808158"/>
              <a:ext cx="4165172" cy="803625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gray">
            <a:xfrm flipH="1">
              <a:off x="-36513" y="4250234"/>
              <a:ext cx="2708447" cy="2544243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AutoShape 31"/>
          <p:cNvSpPr>
            <a:spLocks noChangeArrowheads="1"/>
          </p:cNvSpPr>
          <p:nvPr/>
        </p:nvSpPr>
        <p:spPr bwMode="gray">
          <a:xfrm>
            <a:off x="1895767" y="3467468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gray">
          <a:xfrm>
            <a:off x="2773948" y="4289748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gray">
          <a:xfrm>
            <a:off x="3307710" y="5497925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52" y="4799758"/>
            <a:ext cx="2479621" cy="2432893"/>
            <a:chOff x="2617" y="4551130"/>
            <a:chExt cx="2351177" cy="2306870"/>
          </a:xfrm>
          <a:solidFill>
            <a:srgbClr val="0170C1"/>
          </a:solidFill>
        </p:grpSpPr>
        <p:sp>
          <p:nvSpPr>
            <p:cNvPr id="34" name="Arc 43"/>
            <p:cNvSpPr/>
            <p:nvPr/>
          </p:nvSpPr>
          <p:spPr bwMode="gray">
            <a:xfrm>
              <a:off x="2617" y="4551130"/>
              <a:ext cx="2351177" cy="23068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rgbClr val="E8E8E6"/>
              </a:solidFill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gray">
            <a:xfrm>
              <a:off x="102992" y="5646057"/>
              <a:ext cx="1401860" cy="7879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2400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gray">
          <a:xfrm>
            <a:off x="4349988" y="5681857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AutoShape 55"/>
          <p:cNvSpPr>
            <a:spLocks noChangeArrowheads="1"/>
          </p:cNvSpPr>
          <p:nvPr/>
        </p:nvSpPr>
        <p:spPr bwMode="gray">
          <a:xfrm>
            <a:off x="1930029" y="1381109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gray">
          <a:xfrm>
            <a:off x="2481822" y="2931903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BBF09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8" name="AutoShape 57"/>
          <p:cNvSpPr>
            <a:spLocks noChangeArrowheads="1"/>
          </p:cNvSpPr>
          <p:nvPr/>
        </p:nvSpPr>
        <p:spPr bwMode="gray">
          <a:xfrm>
            <a:off x="3158041" y="4421386"/>
            <a:ext cx="746545" cy="74654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9" name="AutoShape 58"/>
          <p:cNvSpPr>
            <a:spLocks noChangeArrowheads="1"/>
          </p:cNvSpPr>
          <p:nvPr/>
        </p:nvSpPr>
        <p:spPr bwMode="gray">
          <a:xfrm>
            <a:off x="669559" y="3682054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gray">
          <a:xfrm>
            <a:off x="3233777" y="6597907"/>
            <a:ext cx="259668" cy="259668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7715" y="970280"/>
            <a:ext cx="9389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随着单身人口的增多，不再局限于女性的“单身经济”逐渐兴起，为经济发展和转型提供了更多可能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中国近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亿单身人士都是我们的潜在用户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我们当顺应潮流，吃下这第一只螃蟹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6445" y="3267075"/>
            <a:ext cx="812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拥有全面详细的用户个人资料，人性化为用户提供合适服务</a:t>
            </a:r>
            <a:endParaRPr lang="zh-CN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60670" y="4775200"/>
            <a:ext cx="7171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GB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在拥有一定用户量后，开放会员模式，为用户提供更加细化周到的服务，同时可以筛选用户净化网站，为真心想要交友恋爱的人提供良好的环境，提高用户体验</a:t>
            </a:r>
            <a:endParaRPr lang="zh-CN" altLang="en-GB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提供中介服务，婚姻中介盈利可视可观，且我们拥有用户第一手资料，相比其他中介有极大的优势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2099310" y="284480"/>
            <a:ext cx="2863850" cy="68580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潜在用户量大</a:t>
            </a:r>
            <a:endParaRPr lang="zh-CN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3677285" y="2505710"/>
            <a:ext cx="3554730" cy="58737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用户信息详细</a:t>
            </a:r>
            <a:endParaRPr lang="zh-CN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576445" y="3942080"/>
            <a:ext cx="3474085" cy="685800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未来盈利可视可观</a:t>
            </a:r>
            <a:endParaRPr lang="zh-CN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9" grpId="0"/>
      <p:bldP spid="41" grpId="0"/>
      <p:bldP spid="42" grpId="0"/>
      <p:bldP spid="31" grpId="0"/>
      <p:bldP spid="35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6"/>
          <p:cNvSpPr>
            <a:spLocks noChangeArrowheads="1"/>
          </p:cNvSpPr>
          <p:nvPr/>
        </p:nvSpPr>
        <p:spPr bwMode="auto">
          <a:xfrm>
            <a:off x="795" y="-3100"/>
            <a:ext cx="3465407" cy="7235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6847" y="730161"/>
            <a:ext cx="3524000" cy="3524001"/>
            <a:chOff x="1736053" y="730160"/>
            <a:chExt cx="3524000" cy="3524001"/>
          </a:xfrm>
        </p:grpSpPr>
        <p:sp>
          <p:nvSpPr>
            <p:cNvPr id="14341" name="椭圆 7"/>
            <p:cNvSpPr>
              <a:spLocks noChangeArrowheads="1"/>
            </p:cNvSpPr>
            <p:nvPr/>
          </p:nvSpPr>
          <p:spPr bwMode="auto">
            <a:xfrm>
              <a:off x="1736053" y="730160"/>
              <a:ext cx="3524000" cy="3524001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bevel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3" name="椭圆 9"/>
            <p:cNvSpPr>
              <a:spLocks noChangeAspect="1" noChangeArrowheads="1"/>
            </p:cNvSpPr>
            <p:nvPr/>
          </p:nvSpPr>
          <p:spPr bwMode="auto">
            <a:xfrm>
              <a:off x="1903464" y="897571"/>
              <a:ext cx="3189178" cy="3187505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78924" y="4681060"/>
            <a:ext cx="1752793" cy="1751119"/>
            <a:chOff x="2578129" y="4681059"/>
            <a:chExt cx="1752793" cy="1751119"/>
          </a:xfrm>
        </p:grpSpPr>
        <p:sp>
          <p:nvSpPr>
            <p:cNvPr id="14342" name="椭圆 8"/>
            <p:cNvSpPr>
              <a:spLocks noChangeArrowheads="1"/>
            </p:cNvSpPr>
            <p:nvPr/>
          </p:nvSpPr>
          <p:spPr bwMode="auto">
            <a:xfrm>
              <a:off x="2578129" y="4681059"/>
              <a:ext cx="1752793" cy="1751119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4" name="椭圆 10"/>
            <p:cNvSpPr>
              <a:spLocks noChangeArrowheads="1"/>
            </p:cNvSpPr>
            <p:nvPr/>
          </p:nvSpPr>
          <p:spPr bwMode="auto">
            <a:xfrm>
              <a:off x="2715406" y="4816662"/>
              <a:ext cx="1478239" cy="1478238"/>
            </a:xfrm>
            <a:prstGeom prst="ellipse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" name="Rectangle 1"/>
          <p:cNvSpPr/>
          <p:nvPr/>
        </p:nvSpPr>
        <p:spPr bwMode="auto">
          <a:xfrm>
            <a:off x="6357620" y="1887855"/>
            <a:ext cx="482092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0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中意网等候你的到来</a:t>
            </a:r>
            <a:endParaRPr lang="zh-CN" sz="4000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logo_c269fa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25" y="3799205"/>
            <a:ext cx="6029960" cy="190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2666172" y="2440246"/>
            <a:ext cx="7525137" cy="154657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9600" dirty="0" smtClean="0">
                <a:solidFill>
                  <a:schemeClr val="accent1"/>
                </a:solidFill>
                <a:latin typeface="叶根友毛笔行书2.0版" panose="02010601030101010101" pitchFamily="2" charset="-122"/>
                <a:ea typeface="叶根友毛笔行书2.0版" panose="02010601030101010101" pitchFamily="2" charset="-122"/>
                <a:cs typeface="Arial" panose="020B0604020202020204" pitchFamily="34" charset="0"/>
              </a:rPr>
              <a:t>我们结婚啦！</a:t>
            </a:r>
            <a:endParaRPr lang="zh-CN" altLang="en-US" sz="9600" dirty="0">
              <a:solidFill>
                <a:schemeClr val="accent1"/>
              </a:solidFill>
              <a:latin typeface="叶根友毛笔行书2.0版" panose="02010601030101010101" pitchFamily="2" charset="-122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9313" y="4244449"/>
            <a:ext cx="5138855" cy="7454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中意网</a:t>
            </a:r>
            <a:endParaRPr lang="zh-CN" altLang="en-US" sz="44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15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147" y="448"/>
            <a:ext cx="12856810" cy="7231757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离页连接符 1"/>
          <p:cNvSpPr/>
          <p:nvPr/>
        </p:nvSpPr>
        <p:spPr>
          <a:xfrm rot="16200000">
            <a:off x="1975353" y="-1973765"/>
            <a:ext cx="7231756" cy="11180171"/>
          </a:xfrm>
          <a:prstGeom prst="flowChartOffpageConnector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61893" y="2505905"/>
            <a:ext cx="14020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成员介绍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1893" y="3171413"/>
            <a:ext cx="14020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网站前景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61893" y="3836922"/>
            <a:ext cx="14020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模块介绍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61893" y="4502431"/>
            <a:ext cx="1402080" cy="4603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网站优势</a:t>
            </a: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Box 153"/>
          <p:cNvSpPr txBox="1"/>
          <p:nvPr/>
        </p:nvSpPr>
        <p:spPr>
          <a:xfrm>
            <a:off x="1402457" y="2095754"/>
            <a:ext cx="2041174" cy="3041144"/>
          </a:xfrm>
          <a:prstGeom prst="rect">
            <a:avLst/>
          </a:prstGeom>
          <a:noFill/>
        </p:spPr>
        <p:txBody>
          <a:bodyPr vert="eaVert" wrap="square" lIns="96380" tIns="48189" rIns="96380" bIns="4818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</a:t>
            </a:r>
            <a:r>
              <a:rPr lang="en-US" altLang="zh-CN" sz="8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8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录</a:t>
            </a:r>
            <a:endParaRPr lang="en-US" altLang="zh-CN" sz="8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bldLvl="0" animBg="1"/>
      <p:bldP spid="23" grpId="0" bldLvl="0" animBg="1"/>
      <p:bldP spid="25" grpId="0" bldLvl="0" animBg="1"/>
      <p:bldP spid="26" grpId="0" bldLvl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8029575" y="3293745"/>
            <a:ext cx="2066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成员介绍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01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98364" y="3546890"/>
            <a:ext cx="1411813" cy="1411813"/>
            <a:chOff x="6920031" y="3363156"/>
            <a:chExt cx="1338773" cy="1338773"/>
          </a:xfrm>
        </p:grpSpPr>
        <p:sp>
          <p:nvSpPr>
            <p:cNvPr id="8" name="Oval 7"/>
            <p:cNvSpPr/>
            <p:nvPr/>
          </p:nvSpPr>
          <p:spPr>
            <a:xfrm>
              <a:off x="6920031" y="3363156"/>
              <a:ext cx="1338773" cy="133877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57245" y="3796320"/>
              <a:ext cx="464344" cy="465138"/>
              <a:chOff x="7287419" y="3505994"/>
              <a:chExt cx="464344" cy="465138"/>
            </a:xfrm>
            <a:solidFill>
              <a:schemeClr val="bg2"/>
            </a:solidFill>
          </p:grpSpPr>
          <p:sp>
            <p:nvSpPr>
              <p:cNvPr id="22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3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4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5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6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27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429376" y="2707173"/>
            <a:ext cx="1411813" cy="1411813"/>
            <a:chOff x="6096000" y="2566881"/>
            <a:chExt cx="1338773" cy="1338773"/>
          </a:xfrm>
        </p:grpSpPr>
        <p:sp>
          <p:nvSpPr>
            <p:cNvPr id="7" name="Oval 6"/>
            <p:cNvSpPr/>
            <p:nvPr/>
          </p:nvSpPr>
          <p:spPr>
            <a:xfrm>
              <a:off x="6096000" y="2566881"/>
              <a:ext cx="1338773" cy="1338773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551978" y="3004095"/>
              <a:ext cx="434975" cy="464344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9" name="AutoShape 78"/>
              <p:cNvSpPr/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0" name="AutoShape 79"/>
              <p:cNvSpPr/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1" name="AutoShape 80"/>
              <p:cNvSpPr/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600935" y="1873754"/>
            <a:ext cx="2067036" cy="2067036"/>
            <a:chOff x="4362154" y="1776581"/>
            <a:chExt cx="1960098" cy="1960098"/>
          </a:xfrm>
        </p:grpSpPr>
        <p:sp>
          <p:nvSpPr>
            <p:cNvPr id="6" name="Oval 5"/>
            <p:cNvSpPr/>
            <p:nvPr/>
          </p:nvSpPr>
          <p:spPr>
            <a:xfrm>
              <a:off x="4362154" y="1776581"/>
              <a:ext cx="1960098" cy="196009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4899621" y="2488223"/>
              <a:ext cx="904951" cy="528990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29" tIns="48214" rIns="96429" bIns="48214" numCol="1" anchor="t" anchorCtr="0" compatLnSpc="1"/>
            <a:lstStyle/>
            <a:p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77" y="4640692"/>
            <a:ext cx="1879123" cy="1879123"/>
            <a:chOff x="6096000" y="4400370"/>
            <a:chExt cx="1781907" cy="1781907"/>
          </a:xfrm>
        </p:grpSpPr>
        <p:sp>
          <p:nvSpPr>
            <p:cNvPr id="9" name="Oval 8"/>
            <p:cNvSpPr/>
            <p:nvPr/>
          </p:nvSpPr>
          <p:spPr>
            <a:xfrm>
              <a:off x="6096000" y="4400370"/>
              <a:ext cx="1781907" cy="1781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612822" y="4917650"/>
              <a:ext cx="632375" cy="747345"/>
              <a:chOff x="1325323" y="3586519"/>
              <a:chExt cx="632375" cy="747345"/>
            </a:xfrm>
            <a:solidFill>
              <a:schemeClr val="bg2"/>
            </a:solidFill>
          </p:grpSpPr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1325323" y="3586519"/>
                <a:ext cx="632375" cy="747345"/>
              </a:xfrm>
              <a:custGeom>
                <a:avLst/>
                <a:gdLst>
                  <a:gd name="T0" fmla="*/ 215 w 221"/>
                  <a:gd name="T1" fmla="*/ 212 h 243"/>
                  <a:gd name="T2" fmla="*/ 174 w 221"/>
                  <a:gd name="T3" fmla="*/ 157 h 243"/>
                  <a:gd name="T4" fmla="*/ 179 w 221"/>
                  <a:gd name="T5" fmla="*/ 37 h 243"/>
                  <a:gd name="T6" fmla="*/ 105 w 221"/>
                  <a:gd name="T7" fmla="*/ 0 h 243"/>
                  <a:gd name="T8" fmla="*/ 49 w 221"/>
                  <a:gd name="T9" fmla="*/ 19 h 243"/>
                  <a:gd name="T10" fmla="*/ 31 w 221"/>
                  <a:gd name="T11" fmla="*/ 151 h 243"/>
                  <a:gd name="T12" fmla="*/ 105 w 221"/>
                  <a:gd name="T13" fmla="*/ 188 h 243"/>
                  <a:gd name="T14" fmla="*/ 143 w 221"/>
                  <a:gd name="T15" fmla="*/ 180 h 243"/>
                  <a:gd name="T16" fmla="*/ 185 w 221"/>
                  <a:gd name="T17" fmla="*/ 235 h 243"/>
                  <a:gd name="T18" fmla="*/ 200 w 221"/>
                  <a:gd name="T19" fmla="*/ 243 h 243"/>
                  <a:gd name="T20" fmla="*/ 200 w 221"/>
                  <a:gd name="T21" fmla="*/ 243 h 243"/>
                  <a:gd name="T22" fmla="*/ 211 w 221"/>
                  <a:gd name="T23" fmla="*/ 239 h 243"/>
                  <a:gd name="T24" fmla="*/ 215 w 221"/>
                  <a:gd name="T25" fmla="*/ 212 h 243"/>
                  <a:gd name="T26" fmla="*/ 144 w 221"/>
                  <a:gd name="T27" fmla="*/ 146 h 243"/>
                  <a:gd name="T28" fmla="*/ 105 w 221"/>
                  <a:gd name="T29" fmla="*/ 159 h 243"/>
                  <a:gd name="T30" fmla="*/ 54 w 221"/>
                  <a:gd name="T31" fmla="*/ 133 h 243"/>
                  <a:gd name="T32" fmla="*/ 66 w 221"/>
                  <a:gd name="T33" fmla="*/ 42 h 243"/>
                  <a:gd name="T34" fmla="*/ 105 w 221"/>
                  <a:gd name="T35" fmla="*/ 29 h 243"/>
                  <a:gd name="T36" fmla="*/ 156 w 221"/>
                  <a:gd name="T37" fmla="*/ 54 h 243"/>
                  <a:gd name="T38" fmla="*/ 144 w 221"/>
                  <a:gd name="T39" fmla="*/ 14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1" h="243">
                    <a:moveTo>
                      <a:pt x="215" y="212"/>
                    </a:moveTo>
                    <a:cubicBezTo>
                      <a:pt x="174" y="157"/>
                      <a:pt x="174" y="157"/>
                      <a:pt x="174" y="157"/>
                    </a:cubicBezTo>
                    <a:cubicBezTo>
                      <a:pt x="204" y="124"/>
                      <a:pt x="206" y="73"/>
                      <a:pt x="179" y="37"/>
                    </a:cubicBezTo>
                    <a:cubicBezTo>
                      <a:pt x="161" y="13"/>
                      <a:pt x="134" y="0"/>
                      <a:pt x="105" y="0"/>
                    </a:cubicBezTo>
                    <a:cubicBezTo>
                      <a:pt x="85" y="0"/>
                      <a:pt x="65" y="7"/>
                      <a:pt x="49" y="19"/>
                    </a:cubicBezTo>
                    <a:cubicBezTo>
                      <a:pt x="8" y="51"/>
                      <a:pt x="0" y="110"/>
                      <a:pt x="31" y="151"/>
                    </a:cubicBezTo>
                    <a:cubicBezTo>
                      <a:pt x="49" y="174"/>
                      <a:pt x="76" y="188"/>
                      <a:pt x="105" y="188"/>
                    </a:cubicBezTo>
                    <a:cubicBezTo>
                      <a:pt x="118" y="188"/>
                      <a:pt x="131" y="185"/>
                      <a:pt x="143" y="180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189" y="240"/>
                      <a:pt x="194" y="243"/>
                      <a:pt x="200" y="243"/>
                    </a:cubicBezTo>
                    <a:cubicBezTo>
                      <a:pt x="200" y="243"/>
                      <a:pt x="200" y="243"/>
                      <a:pt x="200" y="243"/>
                    </a:cubicBezTo>
                    <a:cubicBezTo>
                      <a:pt x="204" y="243"/>
                      <a:pt x="208" y="241"/>
                      <a:pt x="211" y="239"/>
                    </a:cubicBezTo>
                    <a:cubicBezTo>
                      <a:pt x="220" y="232"/>
                      <a:pt x="221" y="220"/>
                      <a:pt x="215" y="212"/>
                    </a:cubicBezTo>
                    <a:close/>
                    <a:moveTo>
                      <a:pt x="144" y="146"/>
                    </a:moveTo>
                    <a:cubicBezTo>
                      <a:pt x="133" y="154"/>
                      <a:pt x="119" y="159"/>
                      <a:pt x="105" y="159"/>
                    </a:cubicBezTo>
                    <a:cubicBezTo>
                      <a:pt x="85" y="159"/>
                      <a:pt x="66" y="150"/>
                      <a:pt x="54" y="133"/>
                    </a:cubicBezTo>
                    <a:cubicBezTo>
                      <a:pt x="33" y="105"/>
                      <a:pt x="38" y="64"/>
                      <a:pt x="66" y="42"/>
                    </a:cubicBezTo>
                    <a:cubicBezTo>
                      <a:pt x="78" y="33"/>
                      <a:pt x="91" y="29"/>
                      <a:pt x="105" y="29"/>
                    </a:cubicBezTo>
                    <a:cubicBezTo>
                      <a:pt x="125" y="29"/>
                      <a:pt x="144" y="38"/>
                      <a:pt x="156" y="54"/>
                    </a:cubicBezTo>
                    <a:cubicBezTo>
                      <a:pt x="178" y="83"/>
                      <a:pt x="172" y="124"/>
                      <a:pt x="144" y="1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29" tIns="48214" rIns="96429" bIns="48214" numCol="1" anchor="t" anchorCtr="0" compatLnSpc="1"/>
              <a:lstStyle/>
              <a:p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1503405" y="3752885"/>
                <a:ext cx="248347" cy="223554"/>
              </a:xfrm>
              <a:custGeom>
                <a:avLst/>
                <a:gdLst>
                  <a:gd name="T0" fmla="*/ 86 w 87"/>
                  <a:gd name="T1" fmla="*/ 33 h 73"/>
                  <a:gd name="T2" fmla="*/ 45 w 87"/>
                  <a:gd name="T3" fmla="*/ 1 h 73"/>
                  <a:gd name="T4" fmla="*/ 40 w 87"/>
                  <a:gd name="T5" fmla="*/ 1 h 73"/>
                  <a:gd name="T6" fmla="*/ 24 w 87"/>
                  <a:gd name="T7" fmla="*/ 14 h 73"/>
                  <a:gd name="T8" fmla="*/ 24 w 87"/>
                  <a:gd name="T9" fmla="*/ 1 h 73"/>
                  <a:gd name="T10" fmla="*/ 15 w 87"/>
                  <a:gd name="T11" fmla="*/ 1 h 73"/>
                  <a:gd name="T12" fmla="*/ 15 w 87"/>
                  <a:gd name="T13" fmla="*/ 22 h 73"/>
                  <a:gd name="T14" fmla="*/ 8 w 87"/>
                  <a:gd name="T15" fmla="*/ 27 h 73"/>
                  <a:gd name="T16" fmla="*/ 1 w 87"/>
                  <a:gd name="T17" fmla="*/ 33 h 73"/>
                  <a:gd name="T18" fmla="*/ 1 w 87"/>
                  <a:gd name="T19" fmla="*/ 35 h 73"/>
                  <a:gd name="T20" fmla="*/ 8 w 87"/>
                  <a:gd name="T21" fmla="*/ 35 h 73"/>
                  <a:gd name="T22" fmla="*/ 8 w 87"/>
                  <a:gd name="T23" fmla="*/ 73 h 73"/>
                  <a:gd name="T24" fmla="*/ 32 w 87"/>
                  <a:gd name="T25" fmla="*/ 73 h 73"/>
                  <a:gd name="T26" fmla="*/ 32 w 87"/>
                  <a:gd name="T27" fmla="*/ 72 h 73"/>
                  <a:gd name="T28" fmla="*/ 32 w 87"/>
                  <a:gd name="T29" fmla="*/ 55 h 73"/>
                  <a:gd name="T30" fmla="*/ 41 w 87"/>
                  <a:gd name="T31" fmla="*/ 42 h 73"/>
                  <a:gd name="T32" fmla="*/ 52 w 87"/>
                  <a:gd name="T33" fmla="*/ 54 h 73"/>
                  <a:gd name="T34" fmla="*/ 52 w 87"/>
                  <a:gd name="T35" fmla="*/ 73 h 73"/>
                  <a:gd name="T36" fmla="*/ 77 w 87"/>
                  <a:gd name="T37" fmla="*/ 73 h 73"/>
                  <a:gd name="T38" fmla="*/ 77 w 87"/>
                  <a:gd name="T39" fmla="*/ 35 h 73"/>
                  <a:gd name="T40" fmla="*/ 85 w 87"/>
                  <a:gd name="T41" fmla="*/ 35 h 73"/>
                  <a:gd name="T42" fmla="*/ 86 w 87"/>
                  <a:gd name="T43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73">
                    <a:moveTo>
                      <a:pt x="86" y="33"/>
                    </a:moveTo>
                    <a:cubicBezTo>
                      <a:pt x="45" y="1"/>
                      <a:pt x="45" y="1"/>
                      <a:pt x="45" y="1"/>
                    </a:cubicBezTo>
                    <a:cubicBezTo>
                      <a:pt x="44" y="0"/>
                      <a:pt x="41" y="0"/>
                      <a:pt x="40" y="1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5"/>
                      <a:pt x="1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42"/>
                      <a:pt x="41" y="42"/>
                    </a:cubicBezTo>
                    <a:cubicBezTo>
                      <a:pt x="51" y="42"/>
                      <a:pt x="52" y="54"/>
                      <a:pt x="52" y="54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7" y="35"/>
                      <a:pt x="87" y="34"/>
                      <a:pt x="86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29" tIns="48214" rIns="96429" bIns="48214" numCol="1" anchor="t" anchorCtr="0" compatLnSpc="1"/>
              <a:lstStyle/>
              <a:p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148576" y="3535895"/>
            <a:ext cx="1411813" cy="1411813"/>
            <a:chOff x="3933196" y="3337676"/>
            <a:chExt cx="1338773" cy="1338773"/>
          </a:xfrm>
        </p:grpSpPr>
        <p:sp>
          <p:nvSpPr>
            <p:cNvPr id="5" name="Oval 4"/>
            <p:cNvSpPr/>
            <p:nvPr/>
          </p:nvSpPr>
          <p:spPr>
            <a:xfrm>
              <a:off x="3933196" y="3337676"/>
              <a:ext cx="1338773" cy="1338773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70013" y="3811402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33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4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5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499671" y="4811474"/>
            <a:ext cx="1060716" cy="1060716"/>
            <a:chOff x="4266129" y="4562318"/>
            <a:chExt cx="1005840" cy="1005840"/>
          </a:xfrm>
        </p:grpSpPr>
        <p:sp>
          <p:nvSpPr>
            <p:cNvPr id="4" name="Oval 3"/>
            <p:cNvSpPr/>
            <p:nvPr/>
          </p:nvSpPr>
          <p:spPr>
            <a:xfrm>
              <a:off x="4266129" y="4562318"/>
              <a:ext cx="1005840" cy="100584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6877" y="4882511"/>
              <a:ext cx="464344" cy="362744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37" name="AutoShape 140"/>
              <p:cNvSpPr/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8" name="AutoShape 141"/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9" name="AutoShape 142"/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0" name="AutoShape 143"/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1" name="AutoShape 144"/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2" name="AutoShape 145"/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43" name="AutoShape 146"/>
              <p:cNvSpPr/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/>
                <a:endParaRPr lang="en-US" sz="158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sp>
        <p:nvSpPr>
          <p:cNvPr id="70" name="TextBox 170"/>
          <p:cNvSpPr txBox="1"/>
          <p:nvPr/>
        </p:nvSpPr>
        <p:spPr>
          <a:xfrm>
            <a:off x="1187514" y="4272573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邬达林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170"/>
          <p:cNvSpPr txBox="1"/>
          <p:nvPr/>
        </p:nvSpPr>
        <p:spPr>
          <a:xfrm>
            <a:off x="1593279" y="1562076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余匡伟</a:t>
            </a:r>
            <a:endParaRPr lang="zh-CN" sz="4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170"/>
          <p:cNvSpPr txBox="1"/>
          <p:nvPr/>
        </p:nvSpPr>
        <p:spPr>
          <a:xfrm>
            <a:off x="9561944" y="3733183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杨凯勇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170"/>
          <p:cNvSpPr txBox="1"/>
          <p:nvPr/>
        </p:nvSpPr>
        <p:spPr>
          <a:xfrm>
            <a:off x="7973491" y="1799618"/>
            <a:ext cx="2430227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邵融</a:t>
            </a:r>
            <a:endParaRPr lang="en-US" altLang="zh-CN" sz="4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extBox 170"/>
          <p:cNvSpPr txBox="1"/>
          <p:nvPr/>
        </p:nvSpPr>
        <p:spPr>
          <a:xfrm>
            <a:off x="4324985" y="3588385"/>
            <a:ext cx="3434715" cy="90741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</a:t>
            </a: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四人组</a:t>
            </a:r>
            <a:endParaRPr lang="zh-CN" altLang="en-US" sz="4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6" grpId="0"/>
      <p:bldP spid="8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7969885" y="3293745"/>
            <a:ext cx="2185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网站前景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latin typeface="Agency FB" panose="020B0503020202020204" pitchFamily="34" charset="0"/>
              </a:rPr>
              <a:t>02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3391" y="1285805"/>
            <a:ext cx="11552149" cy="5334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1028775" y="1744117"/>
            <a:ext cx="7992888" cy="4464496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9137261" y="2245876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/>
          <p:nvPr/>
        </p:nvSpPr>
        <p:spPr>
          <a:xfrm>
            <a:off x="10050780" y="1461770"/>
            <a:ext cx="1301750" cy="62865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中意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9043670" y="2439670"/>
            <a:ext cx="2804160" cy="231838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源自广东话，意为“喜欢”。其在粤语中的正字为“锺意”，但因语言发展因素之影响，在普通话中已演变为“中意”。东阳义乌台州一带，口语化的爱就是用“中意”的词汇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137261" y="5347335"/>
            <a:ext cx="2617146" cy="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94" y="4715474"/>
            <a:ext cx="12857163" cy="2516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32339" y="4561847"/>
            <a:ext cx="307252" cy="3072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90929" y="4561847"/>
            <a:ext cx="307252" cy="3072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54790" y="4561847"/>
            <a:ext cx="307252" cy="3072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4007" y="1565059"/>
            <a:ext cx="10674027" cy="2793907"/>
            <a:chOff x="894415" y="1483855"/>
            <a:chExt cx="10121809" cy="2649365"/>
          </a:xfrm>
        </p:grpSpPr>
        <p:sp>
          <p:nvSpPr>
            <p:cNvPr id="4" name="Oval 3"/>
            <p:cNvSpPr/>
            <p:nvPr/>
          </p:nvSpPr>
          <p:spPr>
            <a:xfrm>
              <a:off x="10101824" y="2729424"/>
              <a:ext cx="914400" cy="9144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643389" y="2578091"/>
              <a:ext cx="1217066" cy="121706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598927" y="2295670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25685" y="2729423"/>
              <a:ext cx="914400" cy="9144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267250" y="2578090"/>
              <a:ext cx="1217066" cy="1217066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22788" y="2295669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52850" y="2729424"/>
              <a:ext cx="914400" cy="9144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94415" y="2578091"/>
              <a:ext cx="1217066" cy="1217066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49953" y="2351313"/>
              <a:ext cx="1781907" cy="1781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59822" y="2683701"/>
              <a:ext cx="1005840" cy="1005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29898" y="2683701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176615" y="3002513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9" tIns="48214" rIns="96429" bIns="48214" numCol="1" anchor="t" anchorCtr="0" compatLnSpc="1"/>
            <a:lstStyle/>
            <a:p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7550112" y="3002513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29" tIns="48214" rIns="96429" bIns="48214" numCol="1" anchor="t" anchorCtr="0" compatLnSpc="1"/>
            <a:lstStyle/>
            <a:p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 noChangeAspect="1" noChangeArrowheads="1"/>
            </p:cNvSpPr>
            <p:nvPr/>
          </p:nvSpPr>
          <p:spPr bwMode="auto">
            <a:xfrm>
              <a:off x="5945027" y="2832647"/>
              <a:ext cx="423005" cy="383365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1105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AutoShape 19"/>
            <p:cNvSpPr>
              <a:spLocks noChangeAspect="1"/>
            </p:cNvSpPr>
            <p:nvPr/>
          </p:nvSpPr>
          <p:spPr bwMode="auto">
            <a:xfrm>
              <a:off x="9319630" y="2848657"/>
              <a:ext cx="393506" cy="39360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3560" tIns="53560" rIns="53560" bIns="53560" anchor="ctr"/>
            <a:lstStyle/>
            <a:p>
              <a:pPr defTabSz="481965">
                <a:defRPr/>
              </a:pPr>
              <a:endParaRPr lang="es-ES" sz="379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32" name="Freeform 31"/>
            <p:cNvSpPr>
              <a:spLocks noChangeAspect="1" noChangeArrowheads="1"/>
            </p:cNvSpPr>
            <p:nvPr/>
          </p:nvSpPr>
          <p:spPr bwMode="auto">
            <a:xfrm>
              <a:off x="2550053" y="2830913"/>
              <a:ext cx="371709" cy="44488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530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1765" y="3333053"/>
              <a:ext cx="1350017" cy="646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单身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15991" y="3275849"/>
              <a:ext cx="1782962" cy="646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32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潜在用户</a:t>
              </a:r>
              <a:endParaRPr lang="zh-CN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3182" y="3333053"/>
              <a:ext cx="1007394" cy="646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</a:t>
              </a:r>
              <a:endParaRPr 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7" name="Straight Connector 36"/>
            <p:cNvCxnSpPr>
              <a:stCxn id="17" idx="0"/>
              <a:endCxn id="38" idx="4"/>
            </p:cNvCxnSpPr>
            <p:nvPr/>
          </p:nvCxnSpPr>
          <p:spPr>
            <a:xfrm flipV="1">
              <a:off x="4362742" y="2240783"/>
              <a:ext cx="1" cy="44291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984891" y="1485080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65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354967" y="148385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/>
            <p:cNvCxnSpPr>
              <a:stCxn id="18" idx="0"/>
              <a:endCxn id="41" idx="4"/>
            </p:cNvCxnSpPr>
            <p:nvPr/>
          </p:nvCxnSpPr>
          <p:spPr>
            <a:xfrm flipV="1">
              <a:off x="7732818" y="2239558"/>
              <a:ext cx="1" cy="44414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27413" y="1742325"/>
              <a:ext cx="670657" cy="350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TITLE</a:t>
              </a:r>
              <a:endParaRPr lang="zh-CN" altLang="en-US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97488" y="1742325"/>
              <a:ext cx="670657" cy="350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TITLE</a:t>
              </a:r>
              <a:endParaRPr lang="zh-CN" altLang="en-US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276568" y="5224196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现在很多人都自嘲是单身狗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86955" y="4869180"/>
            <a:ext cx="490537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民政局数据显示，中国已经有近2亿的单身男女，独自一个人居住生活的就有5800万人，独居人口已近由1990年的6%上涨到2013年的14.6%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2661078221,711157618&amp;fm=173&amp;s=9634EC225F5158CA1E6B5D710300F078&amp;w=639&amp;h=360&amp;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790" y="911860"/>
            <a:ext cx="8117205" cy="4573270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596265" y="1701800"/>
            <a:ext cx="4088130" cy="337439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现如今社会越来越开放了，然而更多的人却选择单身生活。随着现代社会生活节奏的不断加快，人们的生活压力工作压力不断加大。比如，在一线城市人们面临居高不下的房价和繁重的工作压力，很多年轻人不是“不愿”而是“不敢”为自己人生的下一步做出打算。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361950" y="269875"/>
            <a:ext cx="3428365" cy="64198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中国单身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亿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96265" y="1492885"/>
            <a:ext cx="4191635" cy="4247515"/>
          </a:xfrm>
          <a:prstGeom prst="rect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lIns="189833" tIns="113900" rIns="189833" bIns="1139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单身已经不仅仅是个人的问题，更是已经成为了一种社会现象。很多人出于对于婚姻的恐惧而单身，也有些人选择单身则是为了逃避责任。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5883"/>
      </a:accent1>
      <a:accent2>
        <a:srgbClr val="FEC5DE"/>
      </a:accent2>
      <a:accent3>
        <a:srgbClr val="F95883"/>
      </a:accent3>
      <a:accent4>
        <a:srgbClr val="FEC5DE"/>
      </a:accent4>
      <a:accent5>
        <a:srgbClr val="F95883"/>
      </a:accent5>
      <a:accent6>
        <a:srgbClr val="FEC5DE"/>
      </a:accent6>
      <a:hlink>
        <a:srgbClr val="F95883"/>
      </a:hlink>
      <a:folHlink>
        <a:srgbClr val="FEC5D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>自定义</PresentationFormat>
  <Paragraphs>189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叶根友毛笔行书2.0版</vt:lpstr>
      <vt:lpstr>微软雅黑</vt:lpstr>
      <vt:lpstr>Agency FB</vt:lpstr>
      <vt:lpstr>Franklin Gothic Medium</vt:lpstr>
      <vt:lpstr>Gill Sans</vt:lpstr>
      <vt:lpstr>Arial</vt:lpstr>
      <vt:lpstr>Franklin Gothic Book</vt:lpstr>
      <vt:lpstr>Segoe UI Emoji</vt:lpstr>
      <vt:lpstr>Arial Narrow</vt:lpstr>
      <vt:lpstr>Arial Unicode MS</vt:lpstr>
      <vt:lpstr>Calibri Light</vt:lpstr>
      <vt:lpstr>ヒラギノ角ゴ ProN W3</vt:lpstr>
      <vt:lpstr>MS PGothic</vt:lpstr>
      <vt:lpstr>Bebas Neue</vt:lpstr>
      <vt:lpstr>冬青黑体简体中文 W3</vt:lpstr>
      <vt:lpstr>Yu Gothic UI</vt:lpstr>
      <vt:lpstr>Segoe Print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结婚啦</dc:title>
  <dc:creator/>
  <cp:keywords>第一PPT模板网-WWW.1PPT.COM</cp:keywords>
  <cp:lastModifiedBy>古月繁霜</cp:lastModifiedBy>
  <cp:revision>41</cp:revision>
  <dcterms:created xsi:type="dcterms:W3CDTF">2016-10-17T14:00:00Z</dcterms:created>
  <dcterms:modified xsi:type="dcterms:W3CDTF">2018-04-28T05:33:00Z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