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8" r:id="rId3"/>
    <p:sldId id="259" r:id="rId4"/>
    <p:sldId id="260" r:id="rId5"/>
    <p:sldId id="264" r:id="rId6"/>
    <p:sldId id="263" r:id="rId7"/>
    <p:sldId id="272" r:id="rId8"/>
    <p:sldId id="277" r:id="rId9"/>
    <p:sldId id="265" r:id="rId10"/>
    <p:sldId id="278" r:id="rId11"/>
    <p:sldId id="268" r:id="rId12"/>
    <p:sldId id="269" r:id="rId13"/>
    <p:sldId id="270" r:id="rId14"/>
    <p:sldId id="271" r:id="rId15"/>
    <p:sldId id="273" r:id="rId16"/>
    <p:sldId id="274" r:id="rId17"/>
    <p:sldId id="267" r:id="rId18"/>
    <p:sldId id="256" r:id="rId19"/>
    <p:sldId id="275" r:id="rId20"/>
    <p:sldId id="261" r:id="rId21"/>
    <p:sldId id="276" r:id="rId22"/>
    <p:sldId id="279" r:id="rId23"/>
    <p:sldId id="266" r:id="rId2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n Stipovic" initials="JS" lastIdx="1" clrIdx="0">
    <p:extLst>
      <p:ext uri="{19B8F6BF-5375-455C-9EA6-DF929625EA0E}">
        <p15:presenceInfo xmlns:p15="http://schemas.microsoft.com/office/powerpoint/2012/main" userId="Julian Stipovi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E1"/>
    <a:srgbClr val="7BEBD8"/>
    <a:srgbClr val="6313DC"/>
    <a:srgbClr val="6B8DE1"/>
    <a:srgbClr val="16286E"/>
    <a:srgbClr val="8335E5"/>
    <a:srgbClr val="1E3ADA"/>
    <a:srgbClr val="030553"/>
    <a:srgbClr val="7D4BC9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0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7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565ABF-7DEC-4ADF-BFD3-D6A26056D92F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45D96-2ECE-421E-8B9B-011F64847CD9}" type="datetime1">
              <a:rPr lang="de-DE" smtClean="0"/>
              <a:pPr/>
              <a:t>13.10.2021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59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1910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8329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7998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3152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383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7015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4090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8563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743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038C4D-F0FE-4529-A075-59C21BFA7031}" type="datetime1">
              <a:rPr lang="de-DE" noProof="0" smtClean="0"/>
              <a:t>13.10.2021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33DDA1-E27D-4ECA-93B0-16D54FA9DAAF}" type="datetime1">
              <a:rPr lang="de-DE" noProof="0" smtClean="0"/>
              <a:t>13.10.2021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26424D-AA09-4805-ADA6-8CE387DA22E9}" type="datetime1">
              <a:rPr lang="de-DE" noProof="0" smtClean="0"/>
              <a:t>13.10.2021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2647E0-0E53-4E68-9534-1EB8D4C256B0}" type="datetime1">
              <a:rPr lang="de-DE" noProof="0" smtClean="0"/>
              <a:t>13.10.2021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5EF036-4FBC-47B7-B3CB-037989AC4D13}" type="datetime1">
              <a:rPr lang="de-DE" noProof="0" smtClean="0"/>
              <a:t>13.10.2021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360001-5ABC-48AB-AB23-C983B11F61B2}" type="datetime1">
              <a:rPr lang="de-DE" noProof="0" smtClean="0"/>
              <a:t>13.10.2021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84F456-FF92-4E8D-84AB-CECDF9FC7651}" type="datetime1">
              <a:rPr lang="de-DE" noProof="0" smtClean="0"/>
              <a:t>13.10.2021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2924F9-5B21-4FB8-87E6-E6D7362CC6FE}" type="datetime1">
              <a:rPr lang="de-DE" noProof="0" smtClean="0"/>
              <a:t>13.10.2021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470A65-A2CD-48C3-89E4-3FCD1E5FC291}" type="datetime1">
              <a:rPr lang="de-DE" noProof="0" smtClean="0"/>
              <a:t>13.10.2021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38AC3E-D575-45C9-B922-A7F3D0F89B8E}" type="datetime1">
              <a:rPr lang="de-DE" noProof="0" smtClean="0"/>
              <a:t>13.10.2021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829153-3AB7-45EB-B33A-A371F80BFAAB}" type="datetime1">
              <a:rPr lang="de-DE" noProof="0" smtClean="0"/>
              <a:t>13.10.2021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93E3BA8-E6C4-4E40-B06D-CA593CE89D62}" type="datetime1">
              <a:rPr lang="de-DE" noProof="0" smtClean="0"/>
              <a:t>13.10.2021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Use-Case%20Spezifikation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695930" y="4294760"/>
            <a:ext cx="684146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48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r>
              <a:rPr lang="de-DE" sz="4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Navigator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695930" y="5192258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Zwischenpräsentation</a:t>
            </a:r>
          </a:p>
        </p:txBody>
      </p:sp>
      <p:sp>
        <p:nvSpPr>
          <p:cNvPr id="3" name="Titel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de-DE" dirty="0"/>
              <a:t>Personal – Folie1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EBC8517-05EF-4FEF-A1F1-1012547E7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2" y="74029"/>
            <a:ext cx="3600663" cy="3600663"/>
          </a:xfrm>
          <a:prstGeom prst="rect">
            <a:avLst/>
          </a:prstGeom>
        </p:spPr>
      </p:pic>
      <p:pic>
        <p:nvPicPr>
          <p:cNvPr id="9" name="Grafik 8" descr="Blockchain Silhouette">
            <a:extLst>
              <a:ext uri="{FF2B5EF4-FFF2-40B4-BE49-F238E27FC236}">
                <a16:creationId xmlns:a16="http://schemas.microsoft.com/office/drawing/2014/main" id="{115BAE13-9535-49F9-9F32-EAA66625A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4365" y="5717016"/>
            <a:ext cx="447705" cy="447705"/>
          </a:xfrm>
          <a:prstGeom prst="rect">
            <a:avLst/>
          </a:prstGeom>
        </p:spPr>
      </p:pic>
      <p:pic>
        <p:nvPicPr>
          <p:cNvPr id="11" name="Grafik 10" descr="Blog Silhouette">
            <a:extLst>
              <a:ext uri="{FF2B5EF4-FFF2-40B4-BE49-F238E27FC236}">
                <a16:creationId xmlns:a16="http://schemas.microsoft.com/office/drawing/2014/main" id="{A659515B-2DDD-4AEA-AD6C-F4AF80D3EC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8375" y="5739450"/>
            <a:ext cx="447705" cy="447705"/>
          </a:xfrm>
          <a:prstGeom prst="rect">
            <a:avLst/>
          </a:prstGeom>
        </p:spPr>
      </p:pic>
      <p:pic>
        <p:nvPicPr>
          <p:cNvPr id="13" name="Grafik 12" descr="Cloudcomputing Silhouette">
            <a:extLst>
              <a:ext uri="{FF2B5EF4-FFF2-40B4-BE49-F238E27FC236}">
                <a16:creationId xmlns:a16="http://schemas.microsoft.com/office/drawing/2014/main" id="{F0068FF6-4276-4D98-A33D-5AC034EAFE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60355" y="5739450"/>
            <a:ext cx="447705" cy="4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/>
              <a:t>Produkt anzeigen lassen &amp; Produkt hinzufügen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Use-Case-Spezifikationen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726781" y="1578059"/>
            <a:ext cx="5369219" cy="484748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>
                <a:hlinkClick r:id="rId3" action="ppaction://hlinkfile"/>
              </a:rPr>
              <a:t>Use-Case Spezifikation.pdf</a:t>
            </a: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de-DE" dirty="0"/>
          </a:p>
        </p:txBody>
      </p:sp>
      <p:sp>
        <p:nvSpPr>
          <p:cNvPr id="53" name="Titel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Folie8</a:t>
            </a:r>
          </a:p>
        </p:txBody>
      </p:sp>
      <p:pic>
        <p:nvPicPr>
          <p:cNvPr id="8" name="Grafik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5BF723E6-3BCE-4EE6-AF94-CB475E63D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1" y="1443725"/>
            <a:ext cx="5567691" cy="3970549"/>
          </a:xfrm>
          <a:prstGeom prst="rect">
            <a:avLst/>
          </a:prstGeom>
        </p:spPr>
      </p:pic>
      <p:pic>
        <p:nvPicPr>
          <p:cNvPr id="10" name="Grafik 9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D6E1DC3-42ED-4F66-8F0A-C38EF3D44E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74" y="1443725"/>
            <a:ext cx="5567692" cy="4328460"/>
          </a:xfrm>
          <a:prstGeom prst="rect">
            <a:avLst/>
          </a:prstGeom>
        </p:spPr>
      </p:pic>
      <p:sp>
        <p:nvSpPr>
          <p:cNvPr id="11" name="Runde Klammer links/rechts 10">
            <a:extLst>
              <a:ext uri="{FF2B5EF4-FFF2-40B4-BE49-F238E27FC236}">
                <a16:creationId xmlns:a16="http://schemas.microsoft.com/office/drawing/2014/main" id="{DAA07AD6-941A-4E06-AD86-CDA7E8249286}"/>
              </a:ext>
            </a:extLst>
          </p:cNvPr>
          <p:cNvSpPr/>
          <p:nvPr/>
        </p:nvSpPr>
        <p:spPr>
          <a:xfrm>
            <a:off x="654341" y="2877424"/>
            <a:ext cx="5640131" cy="405205"/>
          </a:xfrm>
          <a:prstGeom prst="bracketPair">
            <a:avLst/>
          </a:prstGeom>
          <a:noFill/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98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/>
              <a:t>Produkt suchen &amp; anzeigen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Use-Case-Spezifikationen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726781" y="1600866"/>
            <a:ext cx="5369219" cy="397031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i="0" dirty="0"/>
              <a:t>Suchleiste, um Produkt zu finden</a:t>
            </a:r>
          </a:p>
          <a:p>
            <a:endParaRPr lang="de-DE" i="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i="0" dirty="0"/>
              <a:t>Welche Informationen sollen angezeigt werden?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dirty="0"/>
              <a:t>Verfügbarkeit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dirty="0"/>
              <a:t>Standort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dirty="0"/>
              <a:t>Standort in der Filiale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dirty="0"/>
              <a:t>Preis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dirty="0"/>
              <a:t>Marke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i="0" dirty="0"/>
              <a:t>Akteure: User, IT-System, Google Maps (bei Abfrage)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i="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i="0" dirty="0"/>
              <a:t>Bedingung: Produkt im Sortiment</a:t>
            </a:r>
          </a:p>
        </p:txBody>
      </p:sp>
      <p:pic>
        <p:nvPicPr>
          <p:cNvPr id="163" name="Bild 162" descr="Dieses Bild zeigt zwei Paar Hände, die Puzzleteile zusammenfügen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el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Folie8</a:t>
            </a:r>
          </a:p>
        </p:txBody>
      </p:sp>
    </p:spTree>
    <p:extLst>
      <p:ext uri="{BB962C8B-B14F-4D97-AF65-F5344CB8AC3E}">
        <p14:creationId xmlns:p14="http://schemas.microsoft.com/office/powerpoint/2010/main" val="2910939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/>
              <a:t>Änderungen am Produkt &amp; an der Filiale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Use-Case-Spezifikationen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726781" y="1600866"/>
            <a:ext cx="5369219" cy="270843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i="0" dirty="0"/>
              <a:t>Produktdaten/Filialdaten sollen hinzugefügt, veränderbar oder gelöscht werden können</a:t>
            </a:r>
          </a:p>
          <a:p>
            <a:endParaRPr lang="de-DE" i="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i="0" dirty="0"/>
              <a:t>Akteure sind der Administrator, das IT-System und der Filialleiter</a:t>
            </a:r>
          </a:p>
          <a:p>
            <a:endParaRPr lang="de-DE" i="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i="0" dirty="0"/>
              <a:t>Der Administrator hat nur das Recht die Filiale hinzuzufügen und zu löschen</a:t>
            </a:r>
          </a:p>
          <a:p>
            <a:endParaRPr lang="de-DE" i="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i="0" dirty="0"/>
              <a:t>Bedingung dabei ist, das das Produkt/Filiale tatsächlich existieren</a:t>
            </a:r>
          </a:p>
        </p:txBody>
      </p:sp>
      <p:pic>
        <p:nvPicPr>
          <p:cNvPr id="163" name="Bild 162" descr="Dieses Bild zeigt zwei Paar Hände, die Puzzleteile zusammenfügen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el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Folie8</a:t>
            </a:r>
          </a:p>
        </p:txBody>
      </p:sp>
    </p:spTree>
    <p:extLst>
      <p:ext uri="{BB962C8B-B14F-4D97-AF65-F5344CB8AC3E}">
        <p14:creationId xmlns:p14="http://schemas.microsoft.com/office/powerpoint/2010/main" val="54322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/>
              <a:t>Anmeldung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Use-Case-Spezifikationen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726781" y="1600866"/>
            <a:ext cx="5369219" cy="221599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i="0" dirty="0"/>
              <a:t>Anmeldung User/Admin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i="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i="0" dirty="0"/>
              <a:t>Registrieren, Passwort ändern und Benutzerkonto löschen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i="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i="0" dirty="0"/>
              <a:t>Benutzername + Passwort nötig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i="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i="0" dirty="0"/>
              <a:t>Nach Anmeldung </a:t>
            </a:r>
            <a:r>
              <a:rPr lang="de-DE" i="0" dirty="0">
                <a:sym typeface="Wingdings" panose="05000000000000000000" pitchFamily="2" charset="2"/>
              </a:rPr>
              <a:t></a:t>
            </a:r>
            <a:r>
              <a:rPr lang="de-DE" i="0" dirty="0"/>
              <a:t> geschlossener Bereich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i="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i="0" dirty="0"/>
              <a:t>Akteure: User, das IT-System, Administrator, Mitarbeiter</a:t>
            </a:r>
          </a:p>
        </p:txBody>
      </p:sp>
      <p:pic>
        <p:nvPicPr>
          <p:cNvPr id="163" name="Bild 162" descr="Dieses Bild zeigt zwei Paar Hände, die Puzzleteile zusammenfügen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el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Folie8</a:t>
            </a:r>
          </a:p>
        </p:txBody>
      </p:sp>
    </p:spTree>
    <p:extLst>
      <p:ext uri="{BB962C8B-B14F-4D97-AF65-F5344CB8AC3E}">
        <p14:creationId xmlns:p14="http://schemas.microsoft.com/office/powerpoint/2010/main" val="3201682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/>
              <a:t>Sonstige Features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Use-Case-Spezifikationen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726781" y="1600866"/>
            <a:ext cx="5369219" cy="123110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i="0" dirty="0"/>
              <a:t>Gutschein einlösen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i="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i="0" dirty="0"/>
              <a:t>Produktabfrage mit Alexa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i="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i="0" dirty="0"/>
              <a:t>Kundendaten auswerten</a:t>
            </a:r>
          </a:p>
        </p:txBody>
      </p:sp>
      <p:pic>
        <p:nvPicPr>
          <p:cNvPr id="163" name="Bild 162" descr="Dieses Bild zeigt zwei Paar Hände, die Puzzleteile zusammenfügen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el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Folie8</a:t>
            </a:r>
          </a:p>
        </p:txBody>
      </p:sp>
    </p:spTree>
    <p:extLst>
      <p:ext uri="{BB962C8B-B14F-4D97-AF65-F5344CB8AC3E}">
        <p14:creationId xmlns:p14="http://schemas.microsoft.com/office/powerpoint/2010/main" val="438163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D17ABCC-11CE-4333-A3B1-185954C791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" b="1041"/>
          <a:stretch/>
        </p:blipFill>
        <p:spPr>
          <a:xfrm>
            <a:off x="3021064" y="1298765"/>
            <a:ext cx="6097770" cy="5211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726C9C8-C971-435F-989B-40A5F44834E2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Aktivitätsdiagramm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5E62740-D9F7-426C-B144-446CDFA91C6B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/>
              <a:t>Use-Case: Produktsuche/-anzeige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6987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4C2CA58-08E3-43AE-A671-077CE183A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" b="551"/>
          <a:stretch/>
        </p:blipFill>
        <p:spPr>
          <a:xfrm>
            <a:off x="4822323" y="559821"/>
            <a:ext cx="5219299" cy="5706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8FA9662-D237-429C-8A49-86F06E84C60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Aktivitätsdiagramm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095C76A-C557-4A29-95EE-A7D1C5D6589E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/>
              <a:t>Use-Case: Produkt ändern/hinzufügen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287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71F48B0-57DF-4BDF-8FA7-BF24AB2EB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256" y="678758"/>
            <a:ext cx="9081488" cy="5789446"/>
          </a:xfrm>
          <a:prstGeom prst="rect">
            <a:avLst/>
          </a:prstGeom>
          <a:noFill/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9BD3022-5C42-43C7-A8F4-767DC9F19B32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Domänenmodell</a:t>
            </a:r>
          </a:p>
        </p:txBody>
      </p:sp>
    </p:spTree>
    <p:extLst>
      <p:ext uri="{BB962C8B-B14F-4D97-AF65-F5344CB8AC3E}">
        <p14:creationId xmlns:p14="http://schemas.microsoft.com/office/powerpoint/2010/main" val="2788170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Wand, Screenshot enthält.&#10;&#10;Automatisch generierte Beschreibung">
            <a:extLst>
              <a:ext uri="{FF2B5EF4-FFF2-40B4-BE49-F238E27FC236}">
                <a16:creationId xmlns:a16="http://schemas.microsoft.com/office/drawing/2014/main" id="{0AC63FCD-BCA9-4157-85FC-D51750C1F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15" y="1065402"/>
            <a:ext cx="10146769" cy="494654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FC4EC5C-E119-4686-B6AA-8D79E5654C52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Klassendiagramm</a:t>
            </a:r>
          </a:p>
        </p:txBody>
      </p:sp>
    </p:spTree>
    <p:extLst>
      <p:ext uri="{BB962C8B-B14F-4D97-AF65-F5344CB8AC3E}">
        <p14:creationId xmlns:p14="http://schemas.microsoft.com/office/powerpoint/2010/main" val="4288824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072CBF9-F096-4616-9483-A2CEC6E46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" b="737"/>
          <a:stretch/>
        </p:blipFill>
        <p:spPr>
          <a:xfrm>
            <a:off x="3492786" y="1039577"/>
            <a:ext cx="6876007" cy="5143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FBFACB9-70D7-43E2-831B-385FCE43F655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Wireframe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725A691-C45C-410E-A114-3C3745E6A7F6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/>
              <a:t>Homepage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686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1881816"/>
            <a:ext cx="4201583" cy="2832798"/>
            <a:chOff x="518433" y="1692049"/>
            <a:chExt cx="4201583" cy="3612469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692049"/>
              <a:ext cx="4201583" cy="362369"/>
              <a:chOff x="518433" y="1851126"/>
              <a:chExt cx="4201583" cy="362369"/>
            </a:xfrm>
          </p:grpSpPr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851126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Projektvision</a:t>
                </a: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775416"/>
              <a:ext cx="4201583" cy="362369"/>
              <a:chOff x="518433" y="2717554"/>
              <a:chExt cx="4201583" cy="362369"/>
            </a:xfrm>
          </p:grpSpPr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717554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Projektmanagement und -vorgehen</a:t>
                </a: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858783"/>
              <a:ext cx="4201583" cy="362369"/>
              <a:chOff x="518433" y="3597907"/>
              <a:chExt cx="4201583" cy="362369"/>
            </a:xfrm>
          </p:grpSpPr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597907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Use-Case-Spezifikationen</a:t>
                </a: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4942149"/>
              <a:ext cx="4201583" cy="362369"/>
              <a:chOff x="518433" y="4478260"/>
              <a:chExt cx="4201583" cy="362369"/>
            </a:xfrm>
          </p:grpSpPr>
          <p:sp>
            <p:nvSpPr>
              <p:cNvPr id="13" name="Rechteck: Abgerundete Ecken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478260"/>
                <a:ext cx="3536195" cy="313988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Diagramme</a:t>
                </a:r>
              </a:p>
            </p:txBody>
          </p:sp>
        </p:grpSp>
      </p:grpSp>
      <p:sp>
        <p:nvSpPr>
          <p:cNvPr id="22" name="El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38" name="Rechteck: Abgerundete Ecken 12">
            <a:extLst>
              <a:ext uri="{FF2B5EF4-FFF2-40B4-BE49-F238E27FC236}">
                <a16:creationId xmlns:a16="http://schemas.microsoft.com/office/drawing/2014/main" id="{30B02549-2EA3-4469-A75F-3331029BBB77}"/>
              </a:ext>
            </a:extLst>
          </p:cNvPr>
          <p:cNvSpPr/>
          <p:nvPr/>
        </p:nvSpPr>
        <p:spPr>
          <a:xfrm>
            <a:off x="518433" y="526198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A7BC802C-615F-47EA-B1F6-785ACB77F08B}"/>
              </a:ext>
            </a:extLst>
          </p:cNvPr>
          <p:cNvSpPr/>
          <p:nvPr/>
        </p:nvSpPr>
        <p:spPr>
          <a:xfrm>
            <a:off x="1183820" y="5165448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Wireframes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E6E83CFA-EA54-48DE-B1B6-0BA849D24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" r="776" b="882"/>
          <a:stretch/>
        </p:blipFill>
        <p:spPr>
          <a:xfrm>
            <a:off x="3498208" y="988761"/>
            <a:ext cx="6887363" cy="519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7BA4F20-7A8E-4CE2-9490-EFBEED82D996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Wireframe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B9F84B3-7E4C-4952-A8F5-85AF673E6074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/>
              <a:t>Registrierung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9074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1503BA9-0B25-472C-A910-FCB75D57A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" r="676" b="1184"/>
          <a:stretch/>
        </p:blipFill>
        <p:spPr>
          <a:xfrm>
            <a:off x="3489820" y="865651"/>
            <a:ext cx="6920918" cy="5199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3CDF9EA-21CE-431C-882B-B74091E9EFA5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Wireframe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E284737-A05B-40F1-9997-D4E3E593BE5A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/>
              <a:t>Login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0900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Wie geht es weiter?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726781" y="1578059"/>
            <a:ext cx="5369219" cy="192360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de-DE" i="0" dirty="0"/>
              <a:t>Sequenzdiagramme erstellen</a:t>
            </a:r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de-DE" i="0" dirty="0"/>
              <a:t>Entwicklung…</a:t>
            </a:r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de-DE" i="0" dirty="0"/>
              <a:t>…</a:t>
            </a:r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de-DE" i="0" dirty="0"/>
              <a:t>…</a:t>
            </a:r>
          </a:p>
          <a:p>
            <a:pPr marL="285750" indent="-285750" rtl="0">
              <a:buFont typeface="Wingdings" panose="05000000000000000000" pitchFamily="2" charset="2"/>
              <a:buChar char="v"/>
            </a:pPr>
            <a:endParaRPr lang="de-DE" i="0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de-DE" dirty="0"/>
          </a:p>
        </p:txBody>
      </p:sp>
      <p:pic>
        <p:nvPicPr>
          <p:cNvPr id="163" name="Bild 162" descr="Dieses Bild zeigt zwei Paar Hände, die Puzzleteile zusammenfügen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el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Folie8</a:t>
            </a:r>
          </a:p>
        </p:txBody>
      </p:sp>
      <p:pic>
        <p:nvPicPr>
          <p:cNvPr id="6" name="Grafik 5" descr="Fragen mit einfarbiger Füllung">
            <a:extLst>
              <a:ext uri="{FF2B5EF4-FFF2-40B4-BE49-F238E27FC236}">
                <a16:creationId xmlns:a16="http://schemas.microsoft.com/office/drawing/2014/main" id="{F033D61E-7CFD-49CB-8D21-152B21BFF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7223" y="187162"/>
            <a:ext cx="983191" cy="98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01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Vielen Dank!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5358396"/>
            <a:ext cx="3536195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Julian Stipovic</a:t>
            </a:r>
          </a:p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Fabian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Qarqur</a:t>
            </a:r>
            <a:endParaRPr lang="de-DE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Daniel Boger</a:t>
            </a:r>
          </a:p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Damien Arriens</a:t>
            </a:r>
          </a:p>
        </p:txBody>
      </p:sp>
      <p:grpSp>
        <p:nvGrpSpPr>
          <p:cNvPr id="23" name="Gruppieren 22" descr="Dieses Bild ist eine abstrakte Form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ihand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5" name="Titel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Folie10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7AB97BEE-A255-4F56-B023-3E7087112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2" y="74029"/>
            <a:ext cx="3600663" cy="360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503339" y="3615601"/>
            <a:ext cx="3789933" cy="967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de-DE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Unsere Ausgangssituation.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503339" y="2242036"/>
            <a:ext cx="349642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VISION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453458" y="1150392"/>
            <a:ext cx="242797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Welche Probleme bestehen?</a:t>
            </a: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EBB415A0-39A4-4597-926D-819C33316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37750" y="2034832"/>
            <a:ext cx="2427971" cy="3210516"/>
            <a:chOff x="5298431" y="2125063"/>
            <a:chExt cx="2488294" cy="3210516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67E4A54-8A0F-43A0-AA7D-F508F05BB2EF}"/>
                </a:ext>
              </a:extLst>
            </p:cNvPr>
            <p:cNvSpPr/>
            <p:nvPr/>
          </p:nvSpPr>
          <p:spPr>
            <a:xfrm>
              <a:off x="5298431" y="2125063"/>
              <a:ext cx="248829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In welcher Filiale finde ich Produkt XY?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D600301E-404F-4763-892B-EE1C3109F4D3}"/>
                </a:ext>
              </a:extLst>
            </p:cNvPr>
            <p:cNvSpPr/>
            <p:nvPr/>
          </p:nvSpPr>
          <p:spPr>
            <a:xfrm>
              <a:off x="5298431" y="3113161"/>
              <a:ext cx="248829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Ist das Produkt überhaupt verfügbar?</a:t>
              </a: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E7E16F25-9A73-4F49-8593-4DDEE2A8AB5D}"/>
                </a:ext>
              </a:extLst>
            </p:cNvPr>
            <p:cNvSpPr/>
            <p:nvPr/>
          </p:nvSpPr>
          <p:spPr>
            <a:xfrm>
              <a:off x="5298431" y="4101260"/>
              <a:ext cx="248829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In welchem Regal steht das Produkt?</a:t>
              </a:r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9482C2C4-A83F-481A-A4DA-8A5D9AD7A680}"/>
                </a:ext>
              </a:extLst>
            </p:cNvPr>
            <p:cNvSpPr/>
            <p:nvPr/>
          </p:nvSpPr>
          <p:spPr>
            <a:xfrm>
              <a:off x="5298431" y="5089358"/>
              <a:ext cx="24882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de-DE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68" name="Titel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Folie3</a:t>
            </a:r>
          </a:p>
        </p:txBody>
      </p:sp>
      <p:pic>
        <p:nvPicPr>
          <p:cNvPr id="67" name="Grafik 66" descr="Sanduhr 90% mit einfarbiger Füllung">
            <a:extLst>
              <a:ext uri="{FF2B5EF4-FFF2-40B4-BE49-F238E27FC236}">
                <a16:creationId xmlns:a16="http://schemas.microsoft.com/office/drawing/2014/main" id="{F5A57893-251E-4CCB-A005-6797466B8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3458" y="3003677"/>
            <a:ext cx="518431" cy="518431"/>
          </a:xfrm>
          <a:prstGeom prst="rect">
            <a:avLst/>
          </a:prstGeom>
        </p:spPr>
      </p:pic>
      <p:pic>
        <p:nvPicPr>
          <p:cNvPr id="70" name="Grafik 69" descr="Lichter an mit einfarbiger Füllung">
            <a:extLst>
              <a:ext uri="{FF2B5EF4-FFF2-40B4-BE49-F238E27FC236}">
                <a16:creationId xmlns:a16="http://schemas.microsoft.com/office/drawing/2014/main" id="{F29BEF5B-464C-440B-89D6-0F529C9B3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3458" y="2034038"/>
            <a:ext cx="518431" cy="518431"/>
          </a:xfrm>
          <a:prstGeom prst="rect">
            <a:avLst/>
          </a:prstGeom>
        </p:spPr>
      </p:pic>
      <p:pic>
        <p:nvPicPr>
          <p:cNvPr id="75" name="Grafik 74" descr="Ziel mit einfarbiger Füllung">
            <a:extLst>
              <a:ext uri="{FF2B5EF4-FFF2-40B4-BE49-F238E27FC236}">
                <a16:creationId xmlns:a16="http://schemas.microsoft.com/office/drawing/2014/main" id="{4CE3C19F-B9CA-4797-9A68-FF896437C3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53458" y="3973317"/>
            <a:ext cx="518431" cy="518431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D515C627-C92E-4F46-97FD-A069C73CB2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10" y="0"/>
            <a:ext cx="2441196" cy="2441196"/>
          </a:xfrm>
          <a:prstGeom prst="rect">
            <a:avLst/>
          </a:prstGeom>
        </p:spPr>
      </p:pic>
      <p:sp>
        <p:nvSpPr>
          <p:cNvPr id="109" name="Textfeld 108">
            <a:extLst>
              <a:ext uri="{FF2B5EF4-FFF2-40B4-BE49-F238E27FC236}">
                <a16:creationId xmlns:a16="http://schemas.microsoft.com/office/drawing/2014/main" id="{00A5AC62-5BC3-4A1B-A445-6BD34A43F38C}"/>
              </a:ext>
            </a:extLst>
          </p:cNvPr>
          <p:cNvSpPr txBox="1"/>
          <p:nvPr/>
        </p:nvSpPr>
        <p:spPr>
          <a:xfrm>
            <a:off x="8410199" y="3615600"/>
            <a:ext cx="3789933" cy="454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de-DE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 wollen wir hin?</a:t>
            </a:r>
          </a:p>
        </p:txBody>
      </p: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eck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97327" y="5850468"/>
            <a:ext cx="3597344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Nicht suchen - Finden. </a:t>
            </a:r>
          </a:p>
          <a:p>
            <a:pPr algn="ctr" rtl="0"/>
            <a:r>
              <a:rPr lang="de-DE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Alles in einer App.</a:t>
            </a:r>
            <a:endParaRPr lang="de-DE" sz="2400" dirty="0">
              <a:solidFill>
                <a:srgbClr val="002060"/>
              </a:solidFill>
            </a:endParaRPr>
          </a:p>
        </p:txBody>
      </p:sp>
      <p:grpSp>
        <p:nvGrpSpPr>
          <p:cNvPr id="27" name="Gruppieren 26" descr="Dieses Bild stellt einen Mann von hinten dar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reihand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" name="AutoForm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" name="Freihand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" name="Freihand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" name="Freihand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Freihand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" name="Freihand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4" name="Freihand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" name="Freihand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6" name="Freihand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7" name="Freihand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0" name="Freihandform: Form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Ellipse 26">
            <a:extLst>
              <a:ext uri="{FF2B5EF4-FFF2-40B4-BE49-F238E27FC236}">
                <a16:creationId xmlns:a16="http://schemas.microsoft.com/office/drawing/2014/main" id="{BAB1D2D2-1913-4FAF-8141-A2217D47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2" y="1395413"/>
            <a:ext cx="1273175" cy="1271588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33" name="Freihandform 25">
            <a:extLst>
              <a:ext uri="{FF2B5EF4-FFF2-40B4-BE49-F238E27FC236}">
                <a16:creationId xmlns:a16="http://schemas.microsoft.com/office/drawing/2014/main" id="{82A9CD09-E5BD-4051-A55B-752BE1EA490F}"/>
              </a:ext>
            </a:extLst>
          </p:cNvPr>
          <p:cNvSpPr>
            <a:spLocks/>
          </p:cNvSpPr>
          <p:nvPr/>
        </p:nvSpPr>
        <p:spPr bwMode="auto">
          <a:xfrm>
            <a:off x="3489325" y="2143125"/>
            <a:ext cx="1397000" cy="1397000"/>
          </a:xfrm>
          <a:custGeom>
            <a:avLst/>
            <a:gdLst>
              <a:gd name="T0" fmla="*/ 276 w 336"/>
              <a:gd name="T1" fmla="*/ 276 h 336"/>
              <a:gd name="T2" fmla="*/ 60 w 336"/>
              <a:gd name="T3" fmla="*/ 276 h 336"/>
              <a:gd name="T4" fmla="*/ 60 w 336"/>
              <a:gd name="T5" fmla="*/ 60 h 336"/>
              <a:gd name="T6" fmla="*/ 276 w 336"/>
              <a:gd name="T7" fmla="*/ 60 h 336"/>
              <a:gd name="T8" fmla="*/ 276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276" y="276"/>
                </a:moveTo>
                <a:cubicBezTo>
                  <a:pt x="217" y="336"/>
                  <a:pt x="120" y="336"/>
                  <a:pt x="60" y="276"/>
                </a:cubicBez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181" name="Gruppieren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Ellipse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3" name="Freihandform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4" name="Ellipse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5" name="Freihandform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6" name="Ellipse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7" name="Freihandform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8" name="Freihandform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9" name="Freihandform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0" name="Freihandform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42" name="Gruppieren 41" descr="Dieses Bild ist ein Symbol, das drei Personen und einen Globus darstellt. ">
            <a:extLst>
              <a:ext uri="{FF2B5EF4-FFF2-40B4-BE49-F238E27FC236}">
                <a16:creationId xmlns:a16="http://schemas.microsoft.com/office/drawing/2014/main" id="{0F9B9E83-7B40-4A58-B9B6-072ADD8AF2AD}"/>
              </a:ext>
            </a:extLst>
          </p:cNvPr>
          <p:cNvGrpSpPr/>
          <p:nvPr/>
        </p:nvGrpSpPr>
        <p:grpSpPr>
          <a:xfrm>
            <a:off x="2741612" y="1723667"/>
            <a:ext cx="1271588" cy="3711933"/>
            <a:chOff x="2690812" y="1723667"/>
            <a:chExt cx="1271588" cy="3711933"/>
          </a:xfrm>
        </p:grpSpPr>
        <p:sp>
          <p:nvSpPr>
            <p:cNvPr id="32" name="Ellipse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6" name="Linie 262">
              <a:extLst>
                <a:ext uri="{FF2B5EF4-FFF2-40B4-BE49-F238E27FC236}">
                  <a16:creationId xmlns:a16="http://schemas.microsoft.com/office/drawing/2014/main" id="{F8299F61-1975-4EE9-BAB2-3CE9A446F7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1666" y="1723667"/>
              <a:ext cx="292485" cy="0"/>
            </a:xfrm>
            <a:prstGeom prst="lin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6" name="Ellipse 28">
            <a:extLst>
              <a:ext uri="{FF2B5EF4-FFF2-40B4-BE49-F238E27FC236}">
                <a16:creationId xmlns:a16="http://schemas.microsoft.com/office/drawing/2014/main" id="{4699FCCF-8ACA-4F41-97A7-AD2C08AE5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182253"/>
            <a:ext cx="1271588" cy="1273175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35" name="Freihandform 27">
            <a:extLst>
              <a:ext uri="{FF2B5EF4-FFF2-40B4-BE49-F238E27FC236}">
                <a16:creationId xmlns:a16="http://schemas.microsoft.com/office/drawing/2014/main" id="{AAE4382C-A236-4EFC-A5CF-301D418C624F}"/>
              </a:ext>
            </a:extLst>
          </p:cNvPr>
          <p:cNvSpPr>
            <a:spLocks/>
          </p:cNvSpPr>
          <p:nvPr/>
        </p:nvSpPr>
        <p:spPr bwMode="auto">
          <a:xfrm>
            <a:off x="7305675" y="2143125"/>
            <a:ext cx="1397000" cy="1397000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A64F8879-D01A-46C0-82F4-C2574F51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54371" y="4157408"/>
            <a:ext cx="2074774" cy="845634"/>
            <a:chOff x="9695998" y="4157408"/>
            <a:chExt cx="2250152" cy="845634"/>
          </a:xfrm>
        </p:grpSpPr>
        <p:sp>
          <p:nvSpPr>
            <p:cNvPr id="331" name="Textfeld 330">
              <a:extLst>
                <a:ext uri="{FF2B5EF4-FFF2-40B4-BE49-F238E27FC236}">
                  <a16:creationId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9700605" y="4157408"/>
              <a:ext cx="224554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PRODUKTSTANDORT ANZEIGEN</a:t>
              </a:r>
            </a:p>
          </p:txBody>
        </p:sp>
        <p:sp>
          <p:nvSpPr>
            <p:cNvPr id="332" name="Rechteck 331">
              <a:extLst>
                <a:ext uri="{FF2B5EF4-FFF2-40B4-BE49-F238E27FC236}">
                  <a16:creationId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9695998" y="4756821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36" name="Gruppieren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94627" y="2203556"/>
            <a:ext cx="1827838" cy="826393"/>
            <a:chOff x="9695998" y="4157408"/>
            <a:chExt cx="1982343" cy="826393"/>
          </a:xfrm>
        </p:grpSpPr>
        <p:sp>
          <p:nvSpPr>
            <p:cNvPr id="337" name="Textfeld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700605" y="4157408"/>
              <a:ext cx="197773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PRODUKTANZEIGE</a:t>
              </a:r>
            </a:p>
          </p:txBody>
        </p:sp>
        <p:sp>
          <p:nvSpPr>
            <p:cNvPr id="338" name="Rechteck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695998" y="4737580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27303" y="2164807"/>
            <a:ext cx="1594605" cy="845635"/>
            <a:chOff x="1427303" y="2203556"/>
            <a:chExt cx="1594605" cy="845635"/>
          </a:xfrm>
        </p:grpSpPr>
        <p:sp>
          <p:nvSpPr>
            <p:cNvPr id="340" name="Textfeld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ALTERNATIVE VORSCHLÄGE</a:t>
              </a:r>
            </a:p>
          </p:txBody>
        </p:sp>
        <p:sp>
          <p:nvSpPr>
            <p:cNvPr id="341" name="Rechteck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427304" y="2802970"/>
              <a:ext cx="159460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endPara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42" name="Gruppieren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4157408"/>
            <a:ext cx="2690812" cy="845643"/>
            <a:chOff x="8843120" y="4157408"/>
            <a:chExt cx="2918263" cy="845643"/>
          </a:xfrm>
        </p:grpSpPr>
        <p:sp>
          <p:nvSpPr>
            <p:cNvPr id="343" name="Textfeld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8843120" y="4157408"/>
              <a:ext cx="291826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PRODUKTINFORMATION</a:t>
              </a:r>
            </a:p>
          </p:txBody>
        </p:sp>
        <p:sp>
          <p:nvSpPr>
            <p:cNvPr id="344" name="Rechteck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9695998" y="4756830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endPara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45" name="Gruppieren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53986" y="815276"/>
            <a:ext cx="4284026" cy="517853"/>
            <a:chOff x="9379627" y="4410753"/>
            <a:chExt cx="2371352" cy="517853"/>
          </a:xfrm>
        </p:grpSpPr>
        <p:sp>
          <p:nvSpPr>
            <p:cNvPr id="346" name="Textfeld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379627" y="4410753"/>
              <a:ext cx="237135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FILIALSTANDORT ANZEIGEN</a:t>
              </a:r>
            </a:p>
          </p:txBody>
        </p:sp>
        <p:sp>
          <p:nvSpPr>
            <p:cNvPr id="347" name="Rechteck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695998" y="4682385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endPara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4" name="Titel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Folie4</a:t>
            </a:r>
          </a:p>
        </p:txBody>
      </p:sp>
      <p:pic>
        <p:nvPicPr>
          <p:cNvPr id="3" name="Grafik 2" descr="Kennzeichen Silhouette">
            <a:extLst>
              <a:ext uri="{FF2B5EF4-FFF2-40B4-BE49-F238E27FC236}">
                <a16:creationId xmlns:a16="http://schemas.microsoft.com/office/drawing/2014/main" id="{3B02B043-31FF-4E9A-8165-6341EDA36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2399" y="4492473"/>
            <a:ext cx="673331" cy="673331"/>
          </a:xfrm>
          <a:prstGeom prst="rect">
            <a:avLst/>
          </a:prstGeom>
        </p:spPr>
      </p:pic>
      <p:pic>
        <p:nvPicPr>
          <p:cNvPr id="23" name="Grafik 22" descr="Route zwei Stecknadeln mit Weg mit einfarbiger Füllung">
            <a:extLst>
              <a:ext uri="{FF2B5EF4-FFF2-40B4-BE49-F238E27FC236}">
                <a16:creationId xmlns:a16="http://schemas.microsoft.com/office/drawing/2014/main" id="{86AB7A2E-9044-47A4-A74F-8A93DCB29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34348" y="1638942"/>
            <a:ext cx="673331" cy="673331"/>
          </a:xfrm>
          <a:prstGeom prst="rect">
            <a:avLst/>
          </a:prstGeom>
        </p:spPr>
      </p:pic>
      <p:pic>
        <p:nvPicPr>
          <p:cNvPr id="29" name="Grafik 28" descr="Informationen Silhouette">
            <a:extLst>
              <a:ext uri="{FF2B5EF4-FFF2-40B4-BE49-F238E27FC236}">
                <a16:creationId xmlns:a16="http://schemas.microsoft.com/office/drawing/2014/main" id="{59D67D54-64C8-45B0-9189-6747ABE0CA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20657" y="4438991"/>
            <a:ext cx="673331" cy="673331"/>
          </a:xfrm>
          <a:prstGeom prst="rect">
            <a:avLst/>
          </a:prstGeom>
        </p:spPr>
      </p:pic>
      <p:pic>
        <p:nvPicPr>
          <p:cNvPr id="31" name="Grafik 30" descr="Wegweiser Silhouette">
            <a:extLst>
              <a:ext uri="{FF2B5EF4-FFF2-40B4-BE49-F238E27FC236}">
                <a16:creationId xmlns:a16="http://schemas.microsoft.com/office/drawing/2014/main" id="{1843B856-8CE0-4732-BAA6-EB1F0A9ED3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7969" y="2504530"/>
            <a:ext cx="673331" cy="673331"/>
          </a:xfrm>
          <a:prstGeom prst="rect">
            <a:avLst/>
          </a:prstGeom>
        </p:spPr>
      </p:pic>
      <p:pic>
        <p:nvPicPr>
          <p:cNvPr id="44" name="Grafik 43" descr="Monitor Silhouette">
            <a:extLst>
              <a:ext uri="{FF2B5EF4-FFF2-40B4-BE49-F238E27FC236}">
                <a16:creationId xmlns:a16="http://schemas.microsoft.com/office/drawing/2014/main" id="{5C70A440-A927-489C-B5AF-6B39BCB238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15540" y="2528060"/>
            <a:ext cx="673331" cy="67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ihandform 6">
            <a:extLst>
              <a:ext uri="{FF2B5EF4-FFF2-40B4-BE49-F238E27FC236}">
                <a16:creationId xmlns:a16="http://schemas.microsoft.com/office/drawing/2014/main" id="{D83BBA1A-1810-4171-BD9C-B27B7C26A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8351639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2" name="Freihandform 6">
            <a:extLst>
              <a:ext uri="{FF2B5EF4-FFF2-40B4-BE49-F238E27FC236}">
                <a16:creationId xmlns:a16="http://schemas.microsoft.com/office/drawing/2014/main" id="{2D409DD0-6B30-47E3-9886-F8F16D42A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9902715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3" name="Freihandform 6">
            <a:extLst>
              <a:ext uri="{FF2B5EF4-FFF2-40B4-BE49-F238E27FC236}">
                <a16:creationId xmlns:a16="http://schemas.microsoft.com/office/drawing/2014/main" id="{8B1A45F7-385D-4B67-98E4-489AB4E31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6800564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4" name="Freihandform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5249489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5B7ACCD3-FC43-4E32-B7AA-E6D86BED1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736300" y="2448182"/>
            <a:ext cx="0" cy="172622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40F0350B-A0DF-49BC-B925-C3FFA8BF02C7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dirty="0"/>
              <a:t>Rollen und Aufstellung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4397821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dirty="0"/>
              <a:t>Projektmanagement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994E089-025A-4C69-B940-7F951870B5E4}"/>
              </a:ext>
            </a:extLst>
          </p:cNvPr>
          <p:cNvSpPr txBox="1"/>
          <p:nvPr/>
        </p:nvSpPr>
        <p:spPr>
          <a:xfrm>
            <a:off x="726781" y="1608218"/>
            <a:ext cx="2883732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b="1" dirty="0">
                <a:latin typeface="Segoe UI" panose="020B0502040204020203" pitchFamily="34" charset="0"/>
              </a:rPr>
              <a:t>Wie gehen wir vor?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4A424134-52BB-4183-A9FC-3CBBA75DCD28}"/>
              </a:ext>
            </a:extLst>
          </p:cNvPr>
          <p:cNvSpPr txBox="1"/>
          <p:nvPr/>
        </p:nvSpPr>
        <p:spPr>
          <a:xfrm>
            <a:off x="726781" y="2245249"/>
            <a:ext cx="3499537" cy="172354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endParaRPr lang="de-DE" dirty="0"/>
          </a:p>
          <a:p>
            <a:pPr rtl="0"/>
            <a:endParaRPr lang="de-DE" dirty="0"/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de-DE" dirty="0"/>
              <a:t>Aufgabenverteilung</a:t>
            </a:r>
          </a:p>
          <a:p>
            <a:pPr marL="285750" indent="-285750" rtl="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de-DE" dirty="0"/>
              <a:t>Deadlines</a:t>
            </a:r>
          </a:p>
          <a:p>
            <a:pPr marL="285750" indent="-285750" rtl="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de-DE" dirty="0"/>
              <a:t>Zwischenergebnisse 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80237CDA-91C7-49E9-BAFC-0776846C7C3C}"/>
              </a:ext>
            </a:extLst>
          </p:cNvPr>
          <p:cNvSpPr txBox="1"/>
          <p:nvPr/>
        </p:nvSpPr>
        <p:spPr>
          <a:xfrm>
            <a:off x="5405320" y="5117528"/>
            <a:ext cx="7486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Julian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539F668-991D-4BEA-B3AA-3A269274108D}"/>
              </a:ext>
            </a:extLst>
          </p:cNvPr>
          <p:cNvSpPr txBox="1"/>
          <p:nvPr/>
        </p:nvSpPr>
        <p:spPr>
          <a:xfrm>
            <a:off x="6879360" y="5117528"/>
            <a:ext cx="812521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Fabian	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2FCB3924-9B8A-42C3-8967-71424F7BEF3D}"/>
              </a:ext>
            </a:extLst>
          </p:cNvPr>
          <p:cNvSpPr txBox="1"/>
          <p:nvPr/>
        </p:nvSpPr>
        <p:spPr>
          <a:xfrm>
            <a:off x="8392770" y="5117528"/>
            <a:ext cx="884342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Daniel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E92082CD-B83F-48FB-8070-8FA0500FF4B6}"/>
              </a:ext>
            </a:extLst>
          </p:cNvPr>
          <p:cNvSpPr txBox="1"/>
          <p:nvPr/>
        </p:nvSpPr>
        <p:spPr>
          <a:xfrm>
            <a:off x="9880274" y="5117528"/>
            <a:ext cx="102111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Damien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E4AFE17F-D5F3-4088-A119-1B09AC60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7288463" y="1925715"/>
            <a:ext cx="0" cy="224869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B73380DA-31E8-4A4F-8316-F527A262B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834941" y="3030284"/>
            <a:ext cx="0" cy="1144123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BB4E19F0-9268-49F1-864A-6AF53025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0390830" y="2272029"/>
            <a:ext cx="0" cy="1902378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98E46396-D16F-446B-A9AD-53DEF0657574}"/>
              </a:ext>
            </a:extLst>
          </p:cNvPr>
          <p:cNvSpPr txBox="1"/>
          <p:nvPr/>
        </p:nvSpPr>
        <p:spPr>
          <a:xfrm>
            <a:off x="6673923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 err="1"/>
              <a:t>Qarqur</a:t>
            </a:r>
            <a:endParaRPr lang="de-DE" sz="12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F8C08D76-A3A7-451C-B0C3-B5D7AA140249}"/>
              </a:ext>
            </a:extLst>
          </p:cNvPr>
          <p:cNvSpPr txBox="1"/>
          <p:nvPr/>
        </p:nvSpPr>
        <p:spPr>
          <a:xfrm>
            <a:off x="5124602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Stipovic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9E1E9291-AD0F-43F4-8144-EB5D7B638F82}"/>
              </a:ext>
            </a:extLst>
          </p:cNvPr>
          <p:cNvSpPr txBox="1"/>
          <p:nvPr/>
        </p:nvSpPr>
        <p:spPr>
          <a:xfrm>
            <a:off x="8223243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Boger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9A9AA184-8D4A-41A0-B201-C0804EF24B2C}"/>
              </a:ext>
            </a:extLst>
          </p:cNvPr>
          <p:cNvSpPr txBox="1"/>
          <p:nvPr/>
        </p:nvSpPr>
        <p:spPr>
          <a:xfrm>
            <a:off x="9779132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Arriens</a:t>
            </a:r>
          </a:p>
        </p:txBody>
      </p: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94" name="Gruppieren 93" descr="Dieses Bild ist eine abstrakte Form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ihand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6" name="Freihand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7" name="Freihand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98" name="Titel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Folie9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FEFE09E6-D5EC-4DEB-9BB9-D14A91091A13}"/>
              </a:ext>
            </a:extLst>
          </p:cNvPr>
          <p:cNvSpPr txBox="1"/>
          <p:nvPr/>
        </p:nvSpPr>
        <p:spPr>
          <a:xfrm>
            <a:off x="4808149" y="2160535"/>
            <a:ext cx="2883732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1200" b="1" dirty="0" err="1">
                <a:latin typeface="Segoe UI" panose="020B0502040204020203" pitchFamily="34" charset="0"/>
              </a:rPr>
              <a:t>Requirements</a:t>
            </a:r>
            <a:r>
              <a:rPr lang="de-DE" sz="1200" b="1" dirty="0">
                <a:latin typeface="Segoe UI" panose="020B0502040204020203" pitchFamily="34" charset="0"/>
              </a:rPr>
              <a:t>-Engineer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E528975B-B792-4CC1-815E-E5D1BAEF3E23}"/>
              </a:ext>
            </a:extLst>
          </p:cNvPr>
          <p:cNvSpPr txBox="1"/>
          <p:nvPr/>
        </p:nvSpPr>
        <p:spPr>
          <a:xfrm>
            <a:off x="6673923" y="1649536"/>
            <a:ext cx="2883732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1200" b="1" dirty="0">
                <a:latin typeface="Segoe UI" panose="020B0502040204020203" pitchFamily="34" charset="0"/>
              </a:rPr>
              <a:t>Software-Engineer</a:t>
            </a:r>
            <a:endParaRPr lang="de-DE" b="1" dirty="0">
              <a:latin typeface="Segoe UI" panose="020B0502040204020203" pitchFamily="34" charset="0"/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15407032-21A1-4099-BE97-81F7C3B2C290}"/>
              </a:ext>
            </a:extLst>
          </p:cNvPr>
          <p:cNvSpPr txBox="1"/>
          <p:nvPr/>
        </p:nvSpPr>
        <p:spPr>
          <a:xfrm>
            <a:off x="8658935" y="2744610"/>
            <a:ext cx="764842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1200" b="1" dirty="0">
                <a:latin typeface="Segoe UI" panose="020B0502040204020203" pitchFamily="34" charset="0"/>
              </a:rPr>
              <a:t>Kunde</a:t>
            </a:r>
            <a:endParaRPr lang="de-DE" b="1" dirty="0">
              <a:latin typeface="Segoe UI" panose="020B0502040204020203" pitchFamily="34" charset="0"/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01D1AAE1-EB3B-4763-A8E2-DA8F42B235FA}"/>
              </a:ext>
            </a:extLst>
          </p:cNvPr>
          <p:cNvSpPr txBox="1"/>
          <p:nvPr/>
        </p:nvSpPr>
        <p:spPr>
          <a:xfrm>
            <a:off x="9738993" y="1965446"/>
            <a:ext cx="2883732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1200" b="1" dirty="0">
                <a:latin typeface="Segoe UI" panose="020B0502040204020203" pitchFamily="34" charset="0"/>
              </a:rPr>
              <a:t>Softwareentwickler</a:t>
            </a:r>
            <a:endParaRPr lang="de-DE" b="1" dirty="0">
              <a:latin typeface="Segoe UI" panose="020B0502040204020203" pitchFamily="34" charset="0"/>
            </a:endParaRPr>
          </a:p>
        </p:txBody>
      </p:sp>
      <p:pic>
        <p:nvPicPr>
          <p:cNvPr id="101" name="Grafik 100" descr="Benutzer mit einfarbiger Füllung">
            <a:extLst>
              <a:ext uri="{FF2B5EF4-FFF2-40B4-BE49-F238E27FC236}">
                <a16:creationId xmlns:a16="http://schemas.microsoft.com/office/drawing/2014/main" id="{994355B5-BE58-466A-A4EE-AFEBB38D1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84938" y="4418014"/>
            <a:ext cx="435546" cy="435546"/>
          </a:xfrm>
          <a:prstGeom prst="rect">
            <a:avLst/>
          </a:prstGeom>
        </p:spPr>
      </p:pic>
      <p:pic>
        <p:nvPicPr>
          <p:cNvPr id="103" name="Grafik 102" descr="Stern für Bewertung mit einfarbiger Füllung">
            <a:extLst>
              <a:ext uri="{FF2B5EF4-FFF2-40B4-BE49-F238E27FC236}">
                <a16:creationId xmlns:a16="http://schemas.microsoft.com/office/drawing/2014/main" id="{EA9EBCB1-AA6B-4808-B45E-94F2267F11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941" y="4254182"/>
            <a:ext cx="280639" cy="280639"/>
          </a:xfrm>
          <a:prstGeom prst="rect">
            <a:avLst/>
          </a:prstGeom>
        </p:spPr>
      </p:pic>
      <p:pic>
        <p:nvPicPr>
          <p:cNvPr id="107" name="Grafik 106" descr="Programmierer mit einfarbiger Füllung">
            <a:extLst>
              <a:ext uri="{FF2B5EF4-FFF2-40B4-BE49-F238E27FC236}">
                <a16:creationId xmlns:a16="http://schemas.microsoft.com/office/drawing/2014/main" id="{A7DE4593-6B70-4AF8-BE71-7B25677D5C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44129" y="4310978"/>
            <a:ext cx="493401" cy="493401"/>
          </a:xfrm>
          <a:prstGeom prst="rect">
            <a:avLst/>
          </a:prstGeom>
        </p:spPr>
      </p:pic>
      <p:pic>
        <p:nvPicPr>
          <p:cNvPr id="109" name="Grafik 108" descr="UI UX mit einfarbiger Füllung">
            <a:extLst>
              <a:ext uri="{FF2B5EF4-FFF2-40B4-BE49-F238E27FC236}">
                <a16:creationId xmlns:a16="http://schemas.microsoft.com/office/drawing/2014/main" id="{B011D5CB-C67C-4D23-9182-D78700A3CC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84875" y="4369346"/>
            <a:ext cx="502849" cy="502849"/>
          </a:xfrm>
          <a:prstGeom prst="rect">
            <a:avLst/>
          </a:prstGeom>
        </p:spPr>
      </p:pic>
      <p:pic>
        <p:nvPicPr>
          <p:cNvPr id="111" name="Grafik 110" descr="Glühbirne und Zahnrad mit einfarbiger Füllung">
            <a:extLst>
              <a:ext uri="{FF2B5EF4-FFF2-40B4-BE49-F238E27FC236}">
                <a16:creationId xmlns:a16="http://schemas.microsoft.com/office/drawing/2014/main" id="{30A4D425-417C-48D8-97E0-F555908151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15335" y="4278725"/>
            <a:ext cx="574835" cy="57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0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1123103" y="4841786"/>
            <a:ext cx="8912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Phase 1 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241881" y="5454662"/>
            <a:ext cx="2653720" cy="106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Rollen verteilen, Use-Cases sammeln, Use-Case Diagramm erstellen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4115354" y="4841787"/>
            <a:ext cx="8912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Phase 2 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3234132" y="5454663"/>
            <a:ext cx="2653720" cy="106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Beschreibung der Use-Cases, Diagramme erstellen, Wireframes modellieren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EE30765C-622F-4015-90C6-297DE00B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21589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7128710" y="4841787"/>
            <a:ext cx="8912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Phase 3 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5BA86B7F-9A89-4AB5-BADE-64D7C6E5C868}"/>
              </a:ext>
            </a:extLst>
          </p:cNvPr>
          <p:cNvSpPr txBox="1">
            <a:spLocks/>
          </p:cNvSpPr>
          <p:nvPr/>
        </p:nvSpPr>
        <p:spPr>
          <a:xfrm>
            <a:off x="6247488" y="5454663"/>
            <a:ext cx="2653720" cy="106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Nicht-funktionale Anforderungen sammeln, Prototypische Entwicklung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781AB32-AC63-443B-8ADA-AAB7C9723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34945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10142065" y="4841787"/>
            <a:ext cx="8912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Phase 4 </a:t>
            </a:r>
          </a:p>
        </p:txBody>
      </p:sp>
      <p:sp>
        <p:nvSpPr>
          <p:cNvPr id="49" name="Textplatzhalter 2">
            <a:extLst>
              <a:ext uri="{FF2B5EF4-FFF2-40B4-BE49-F238E27FC236}">
                <a16:creationId xmlns:a16="http://schemas.microsoft.com/office/drawing/2014/main" id="{EB976B3E-89DE-4833-94D4-23A4F14582CA}"/>
              </a:ext>
            </a:extLst>
          </p:cNvPr>
          <p:cNvSpPr txBox="1">
            <a:spLocks/>
          </p:cNvSpPr>
          <p:nvPr/>
        </p:nvSpPr>
        <p:spPr>
          <a:xfrm>
            <a:off x="9260843" y="5454663"/>
            <a:ext cx="2653720" cy="106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Endphase, Finalentwicklung, Gesamtrückblick auf das Projekt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28F561C8-B2FA-4D2D-9122-39870DF54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348300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723900" y="928924"/>
            <a:ext cx="3803018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de-DE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Projektvorgehen</a:t>
            </a:r>
          </a:p>
        </p:txBody>
      </p: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0" y="1794009"/>
            <a:ext cx="12204700" cy="2514602"/>
            <a:chOff x="-12700" y="2162907"/>
            <a:chExt cx="12204700" cy="2514602"/>
          </a:xfrm>
        </p:grpSpPr>
        <p:pic>
          <p:nvPicPr>
            <p:cNvPr id="2" name="Bild 1" descr="Eine Gruppe von Personen, die an einem Tisch sitzt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hteck 2" descr="Dieses Bild zeigt einen Tisch mit Laptops und arbeitenden Menschen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CFBA714-94A9-4CEA-9D73-2E90A898B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2826" y="2694293"/>
              <a:ext cx="1431828" cy="1431827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763535" y="2644284"/>
              <a:ext cx="239688" cy="239688"/>
            </a:xfrm>
            <a:prstGeom prst="ellipse">
              <a:avLst/>
            </a:prstGeom>
            <a:solidFill>
              <a:srgbClr val="6313DC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B20BBE89-8E4D-448A-8F53-F45437DD24BB}"/>
                </a:ext>
              </a:extLst>
            </p:cNvPr>
            <p:cNvSpPr/>
            <p:nvPr/>
          </p:nvSpPr>
          <p:spPr>
            <a:xfrm>
              <a:off x="1808143" y="2688892"/>
              <a:ext cx="150473" cy="150473"/>
            </a:xfrm>
            <a:prstGeom prst="ellipse">
              <a:avLst/>
            </a:prstGeom>
            <a:solidFill>
              <a:srgbClr val="6B8D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C02C732-8960-4820-B185-F087E030DAAA}"/>
                </a:ext>
              </a:extLst>
            </p:cNvPr>
            <p:cNvSpPr txBox="1"/>
            <p:nvPr/>
          </p:nvSpPr>
          <p:spPr>
            <a:xfrm>
              <a:off x="1278597" y="3189004"/>
              <a:ext cx="58028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DE" sz="3200" b="1" dirty="0">
                  <a:solidFill>
                    <a:schemeClr val="bg1"/>
                  </a:solidFill>
                  <a:latin typeface="+mj-lt"/>
                </a:rPr>
                <a:t>5 %</a:t>
              </a: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1B02FFA3-53E3-4FFD-922C-CCB9EFEA5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45077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EB5F512-613A-44CC-ACE3-5B63ACC24F3F}"/>
                </a:ext>
              </a:extLst>
            </p:cNvPr>
            <p:cNvSpPr/>
            <p:nvPr/>
          </p:nvSpPr>
          <p:spPr>
            <a:xfrm>
              <a:off x="5148105" y="3441342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CDD030F3-5250-4104-9D3A-3BDB421469D0}"/>
                </a:ext>
              </a:extLst>
            </p:cNvPr>
            <p:cNvSpPr/>
            <p:nvPr/>
          </p:nvSpPr>
          <p:spPr>
            <a:xfrm>
              <a:off x="5192712" y="3485949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1CC8C601-FB40-4573-87B3-B1126A610542}"/>
                </a:ext>
              </a:extLst>
            </p:cNvPr>
            <p:cNvSpPr txBox="1"/>
            <p:nvPr/>
          </p:nvSpPr>
          <p:spPr>
            <a:xfrm>
              <a:off x="4169057" y="3189005"/>
              <a:ext cx="783869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DE" sz="3200" b="1" dirty="0">
                  <a:solidFill>
                    <a:schemeClr val="bg1"/>
                  </a:solidFill>
                  <a:latin typeface="+mj-lt"/>
                </a:rPr>
                <a:t>35 %</a:t>
              </a: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9AA6EBCD-B27A-4FC4-87A8-ED6638C5545A}"/>
                </a:ext>
              </a:extLst>
            </p:cNvPr>
            <p:cNvSpPr/>
            <p:nvPr/>
          </p:nvSpPr>
          <p:spPr>
            <a:xfrm>
              <a:off x="6798890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2" name="Bogen 41">
              <a:extLst>
                <a:ext uri="{FF2B5EF4-FFF2-40B4-BE49-F238E27FC236}">
                  <a16:creationId xmlns:a16="http://schemas.microsoft.com/office/drawing/2014/main" id="{63F2913C-4436-40AC-9048-54405BD23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98890" y="2719313"/>
              <a:ext cx="1431827" cy="1431826"/>
            </a:xfrm>
            <a:prstGeom prst="arc">
              <a:avLst>
                <a:gd name="adj1" fmla="val 16200000"/>
                <a:gd name="adj2" fmla="val 8977739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B9703755-0B67-41E7-B72A-5A3A54730479}"/>
                </a:ext>
              </a:extLst>
            </p:cNvPr>
            <p:cNvSpPr/>
            <p:nvPr/>
          </p:nvSpPr>
          <p:spPr>
            <a:xfrm>
              <a:off x="6780734" y="3678053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7668F955-7C8C-4C69-AA19-CD562C2DFDCC}"/>
                </a:ext>
              </a:extLst>
            </p:cNvPr>
            <p:cNvSpPr/>
            <p:nvPr/>
          </p:nvSpPr>
          <p:spPr>
            <a:xfrm>
              <a:off x="6825342" y="3722661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5C436978-7B84-4F27-8A32-574050B29AD0}"/>
                </a:ext>
              </a:extLst>
            </p:cNvPr>
            <p:cNvSpPr txBox="1"/>
            <p:nvPr/>
          </p:nvSpPr>
          <p:spPr>
            <a:xfrm>
              <a:off x="7182413" y="3189005"/>
              <a:ext cx="783869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DE" sz="3200" b="1" dirty="0">
                  <a:solidFill>
                    <a:schemeClr val="bg1"/>
                  </a:solidFill>
                  <a:latin typeface="+mj-lt"/>
                </a:rPr>
                <a:t>65 %</a:t>
              </a:r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65E89B9B-4C47-402B-9C75-47765E1F7593}"/>
                </a:ext>
              </a:extLst>
            </p:cNvPr>
            <p:cNvGrpSpPr/>
            <p:nvPr/>
          </p:nvGrpSpPr>
          <p:grpSpPr>
            <a:xfrm>
              <a:off x="9871788" y="2644284"/>
              <a:ext cx="1431828" cy="1519390"/>
              <a:chOff x="7168469" y="2615320"/>
              <a:chExt cx="1431828" cy="1519390"/>
            </a:xfrm>
          </p:grpSpPr>
          <p:grpSp>
            <p:nvGrpSpPr>
              <p:cNvPr id="51" name="Gruppieren 50">
                <a:extLst>
                  <a:ext uri="{FF2B5EF4-FFF2-40B4-BE49-F238E27FC236}">
                    <a16:creationId xmlns:a16="http://schemas.microsoft.com/office/drawing/2014/main" id="{02C4BAC1-CFE0-4BB6-AB1E-3D97B9D3C37C}"/>
                  </a:ext>
                </a:extLst>
              </p:cNvPr>
              <p:cNvGrpSpPr/>
              <p:nvPr/>
            </p:nvGrpSpPr>
            <p:grpSpPr>
              <a:xfrm>
                <a:off x="7168469" y="2615320"/>
                <a:ext cx="1431828" cy="1519390"/>
                <a:chOff x="7168469" y="2615320"/>
                <a:chExt cx="1431828" cy="1519390"/>
              </a:xfrm>
            </p:grpSpPr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id="{52EBF013-87F7-4305-9CC9-737BE16F0D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8" cy="1431826"/>
                </a:xfrm>
                <a:prstGeom prst="ellipse">
                  <a:avLst/>
                </a:prstGeom>
                <a:solidFill>
                  <a:schemeClr val="bg1">
                    <a:alpha val="19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  <p:sp>
              <p:nvSpPr>
                <p:cNvPr id="54" name="Bogen 53">
                  <a:extLst>
                    <a:ext uri="{FF2B5EF4-FFF2-40B4-BE49-F238E27FC236}">
                      <a16:creationId xmlns:a16="http://schemas.microsoft.com/office/drawing/2014/main" id="{2CC348C5-CD52-4041-A9DC-8F47C9D04352}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7" cy="1431826"/>
                </a:xfrm>
                <a:prstGeom prst="arc">
                  <a:avLst>
                    <a:gd name="adj1" fmla="val 16200000"/>
                    <a:gd name="adj2" fmla="val 14862484"/>
                  </a:avLst>
                </a:prstGeom>
                <a:ln w="38100">
                  <a:gradFill>
                    <a:gsLst>
                      <a:gs pos="0">
                        <a:srgbClr val="7BEBD8"/>
                      </a:gs>
                      <a:gs pos="8000">
                        <a:srgbClr val="6B8DE1"/>
                      </a:gs>
                      <a:gs pos="100000">
                        <a:srgbClr val="8335E5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  <p:sp>
              <p:nvSpPr>
                <p:cNvPr id="55" name="Ellipse 54">
                  <a:extLst>
                    <a:ext uri="{FF2B5EF4-FFF2-40B4-BE49-F238E27FC236}">
                      <a16:creationId xmlns:a16="http://schemas.microsoft.com/office/drawing/2014/main" id="{083CA45F-7535-4D5F-A010-B7B38ED57BC7}"/>
                    </a:ext>
                  </a:extLst>
                </p:cNvPr>
                <p:cNvSpPr/>
                <p:nvPr/>
              </p:nvSpPr>
              <p:spPr>
                <a:xfrm>
                  <a:off x="7530065" y="2615320"/>
                  <a:ext cx="239688" cy="239687"/>
                </a:xfrm>
                <a:prstGeom prst="ellipse">
                  <a:avLst/>
                </a:prstGeom>
                <a:solidFill>
                  <a:srgbClr val="8335E5">
                    <a:alpha val="3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  <p:sp>
              <p:nvSpPr>
                <p:cNvPr id="56" name="Ellipse 55">
                  <a:extLst>
                    <a:ext uri="{FF2B5EF4-FFF2-40B4-BE49-F238E27FC236}">
                      <a16:creationId xmlns:a16="http://schemas.microsoft.com/office/drawing/2014/main" id="{43FCBFAE-6E88-440A-ACEC-41E289885112}"/>
                    </a:ext>
                  </a:extLst>
                </p:cNvPr>
                <p:cNvSpPr/>
                <p:nvPr/>
              </p:nvSpPr>
              <p:spPr>
                <a:xfrm>
                  <a:off x="7574673" y="2659927"/>
                  <a:ext cx="150473" cy="150473"/>
                </a:xfrm>
                <a:prstGeom prst="ellipse">
                  <a:avLst/>
                </a:prstGeom>
                <a:solidFill>
                  <a:srgbClr val="6C92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</p:grpSp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38F4B3FC-E555-4F37-BC12-4940EF773A7E}"/>
                  </a:ext>
                </a:extLst>
              </p:cNvPr>
              <p:cNvSpPr txBox="1"/>
              <p:nvPr/>
            </p:nvSpPr>
            <p:spPr>
              <a:xfrm>
                <a:off x="7492449" y="3160041"/>
                <a:ext cx="7838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rtl="0"/>
                <a:r>
                  <a:rPr lang="de-DE" sz="3200" b="1" dirty="0">
                    <a:solidFill>
                      <a:schemeClr val="bg1"/>
                    </a:solidFill>
                    <a:latin typeface="+mj-lt"/>
                  </a:rPr>
                  <a:t>95 %</a:t>
                </a:r>
              </a:p>
            </p:txBody>
          </p:sp>
        </p:grpSp>
        <p:sp>
          <p:nvSpPr>
            <p:cNvPr id="64" name="Bogen 63">
              <a:extLst>
                <a:ext uri="{FF2B5EF4-FFF2-40B4-BE49-F238E27FC236}">
                  <a16:creationId xmlns:a16="http://schemas.microsoft.com/office/drawing/2014/main" id="{CAE87D92-1F07-49DE-BFD7-F74BD728BD31}"/>
                </a:ext>
              </a:extLst>
            </p:cNvPr>
            <p:cNvSpPr/>
            <p:nvPr/>
          </p:nvSpPr>
          <p:spPr>
            <a:xfrm>
              <a:off x="3843489" y="2720981"/>
              <a:ext cx="1431827" cy="1431826"/>
            </a:xfrm>
            <a:prstGeom prst="arc">
              <a:avLst>
                <a:gd name="adj1" fmla="val 16200000"/>
                <a:gd name="adj2" fmla="val 606601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66" name="Bogen 65">
              <a:extLst>
                <a:ext uri="{FF2B5EF4-FFF2-40B4-BE49-F238E27FC236}">
                  <a16:creationId xmlns:a16="http://schemas.microsoft.com/office/drawing/2014/main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17405418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Folie7</a:t>
            </a:r>
          </a:p>
        </p:txBody>
      </p:sp>
      <p:pic>
        <p:nvPicPr>
          <p:cNvPr id="5" name="Grafik 4" descr="Markierung mit einfarbiger Füllung">
            <a:extLst>
              <a:ext uri="{FF2B5EF4-FFF2-40B4-BE49-F238E27FC236}">
                <a16:creationId xmlns:a16="http://schemas.microsoft.com/office/drawing/2014/main" id="{60C5AAC8-40C2-469D-8BF8-091DEDC81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326" y="18417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3CEF335-54BC-4F42-9D28-40D4F17E8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291" y="1975232"/>
            <a:ext cx="6466797" cy="307981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Use-Case Diagramm</a:t>
            </a:r>
          </a:p>
        </p:txBody>
      </p:sp>
      <p:sp>
        <p:nvSpPr>
          <p:cNvPr id="53" name="Titel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Folie8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021A82F-D4EE-4E8F-B57D-3B61DC7CD337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dirty="0"/>
              <a:t>Unsere Haupt-Use-Cases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F2BC5A9-D110-4090-BF88-3A15B8906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1002"/>
            <a:ext cx="5864169" cy="311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7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0E47047-9F68-4C49-961F-AFCE82E2B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048" y="273553"/>
            <a:ext cx="8029814" cy="6584447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8764418-149F-4108-AB7B-36FB45B2ABF9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Übersicht</a:t>
            </a:r>
          </a:p>
        </p:txBody>
      </p:sp>
    </p:spTree>
    <p:extLst>
      <p:ext uri="{BB962C8B-B14F-4D97-AF65-F5344CB8AC3E}">
        <p14:creationId xmlns:p14="http://schemas.microsoft.com/office/powerpoint/2010/main" val="280986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/>
              <a:t>Worauf kommt es an?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Use-Case-Spezifikationen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726781" y="1578059"/>
            <a:ext cx="5369219" cy="284693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de-DE" i="0" dirty="0"/>
              <a:t>In vier Bereiche aufgeteilt:</a:t>
            </a:r>
          </a:p>
          <a:p>
            <a:pPr rtl="0"/>
            <a:endParaRPr lang="de-DE" i="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dirty="0"/>
              <a:t>Produkt suchen &amp; anzeigen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dirty="0"/>
              <a:t>Änderungen am Produkt &amp; an der Filiale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dirty="0"/>
              <a:t>Anmeldung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dirty="0"/>
              <a:t>Sonstige Features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de-DE" dirty="0"/>
          </a:p>
        </p:txBody>
      </p:sp>
      <p:pic>
        <p:nvPicPr>
          <p:cNvPr id="163" name="Bild 162" descr="Dieses Bild zeigt zwei Paar Hände, die Puzzleteile zusammenfügen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el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Folie8</a:t>
            </a:r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7_TF33668227.potx" id="{27F7F3F4-991D-4F44-A633-F1300BF7031E}" vid="{26CEDC4D-E37A-4142-AA21-388080BEF1E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Personalwesen von 24Slides</Template>
  <TotalTime>0</TotalTime>
  <Words>419</Words>
  <Application>Microsoft Office PowerPoint</Application>
  <PresentationFormat>Breitbild</PresentationFormat>
  <Paragraphs>176</Paragraphs>
  <Slides>23</Slides>
  <Notes>15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Wingdings</vt:lpstr>
      <vt:lpstr>Office-Design</vt:lpstr>
      <vt:lpstr>Personal – Folie1</vt:lpstr>
      <vt:lpstr>Personal – Folie2</vt:lpstr>
      <vt:lpstr>Personal – Folie3</vt:lpstr>
      <vt:lpstr>Personal – Folie4</vt:lpstr>
      <vt:lpstr>Personal – Folie9</vt:lpstr>
      <vt:lpstr>Personal – Folie7</vt:lpstr>
      <vt:lpstr>Personal – Folie8</vt:lpstr>
      <vt:lpstr>PowerPoint-Präsentation</vt:lpstr>
      <vt:lpstr>Personal – Folie8</vt:lpstr>
      <vt:lpstr>Personal – Folie8</vt:lpstr>
      <vt:lpstr>Personal – Folie8</vt:lpstr>
      <vt:lpstr>Personal – Folie8</vt:lpstr>
      <vt:lpstr>Personal – Folie8</vt:lpstr>
      <vt:lpstr>Personal – Folie8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Personal – Folie8</vt:lpstr>
      <vt:lpstr>Personal – Folie10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– Folie1</dc:title>
  <dc:creator>Julian Stipovic</dc:creator>
  <cp:lastModifiedBy>Julian Stipovic</cp:lastModifiedBy>
  <cp:revision>124</cp:revision>
  <dcterms:created xsi:type="dcterms:W3CDTF">2021-10-08T09:02:03Z</dcterms:created>
  <dcterms:modified xsi:type="dcterms:W3CDTF">2021-10-13T19:58:56Z</dcterms:modified>
</cp:coreProperties>
</file>