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8" r:id="rId3"/>
    <p:sldId id="257" r:id="rId4"/>
    <p:sldId id="264" r:id="rId5"/>
    <p:sldId id="266" r:id="rId6"/>
    <p:sldId id="262" r:id="rId7"/>
    <p:sldId id="261" r:id="rId8"/>
    <p:sldId id="259" r:id="rId9"/>
    <p:sldId id="260" r:id="rId10"/>
    <p:sldId id="263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769-BCE2-4117-AC3F-17FF6C530A1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E282-663E-4BAA-A87E-3C7970E2F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26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769-BCE2-4117-AC3F-17FF6C530A1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E282-663E-4BAA-A87E-3C7970E2F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90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769-BCE2-4117-AC3F-17FF6C530A1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E282-663E-4BAA-A87E-3C7970E2F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82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769-BCE2-4117-AC3F-17FF6C530A1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E282-663E-4BAA-A87E-3C7970E2F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96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769-BCE2-4117-AC3F-17FF6C530A1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E282-663E-4BAA-A87E-3C7970E2F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5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769-BCE2-4117-AC3F-17FF6C530A1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E282-663E-4BAA-A87E-3C7970E2F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43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769-BCE2-4117-AC3F-17FF6C530A1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E282-663E-4BAA-A87E-3C7970E2F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5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769-BCE2-4117-AC3F-17FF6C530A1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E282-663E-4BAA-A87E-3C7970E2F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81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769-BCE2-4117-AC3F-17FF6C530A1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E282-663E-4BAA-A87E-3C7970E2F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48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769-BCE2-4117-AC3F-17FF6C530A1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E282-663E-4BAA-A87E-3C7970E2F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06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769-BCE2-4117-AC3F-17FF6C530A1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E282-663E-4BAA-A87E-3C7970E2F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18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E1769-BCE2-4117-AC3F-17FF6C530A1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2E282-663E-4BAA-A87E-3C7970E2F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87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20440" y="1728216"/>
            <a:ext cx="5211683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我的复习计划：</a:t>
            </a:r>
            <a:endParaRPr lang="en-US" altLang="zh-CN" sz="3600" b="1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忽略细节：定理证明，计算题等</a:t>
            </a:r>
            <a:endParaRPr lang="en-US" altLang="zh-CN" sz="2800" dirty="0" smtClean="0"/>
          </a:p>
          <a:p>
            <a:r>
              <a:rPr lang="zh-CN" altLang="en-US" sz="2800" dirty="0" smtClean="0"/>
              <a:t>通读全书</a:t>
            </a:r>
            <a:endParaRPr lang="en-US" altLang="zh-CN" sz="2800" dirty="0" smtClean="0"/>
          </a:p>
          <a:p>
            <a:r>
              <a:rPr lang="zh-CN" altLang="en-US" sz="2800" dirty="0" smtClean="0"/>
              <a:t>提取关键词</a:t>
            </a:r>
            <a:endParaRPr lang="en-US" altLang="zh-CN" sz="2800" dirty="0" smtClean="0"/>
          </a:p>
          <a:p>
            <a:r>
              <a:rPr lang="zh-CN" altLang="en-US" sz="2800" dirty="0" smtClean="0"/>
              <a:t>知识网络图</a:t>
            </a:r>
            <a:endParaRPr lang="en-US" altLang="zh-CN" sz="2800" dirty="0" smtClean="0"/>
          </a:p>
          <a:p>
            <a:r>
              <a:rPr lang="en-US" altLang="zh-CN" sz="2800" dirty="0"/>
              <a:t>	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确定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心目中的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焦点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544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0148" y="1924159"/>
            <a:ext cx="11033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PCA</a:t>
            </a:r>
            <a:r>
              <a:rPr lang="zh-CN" altLang="en-US" dirty="0"/>
              <a:t>求</a:t>
            </a:r>
            <a:r>
              <a:rPr lang="zh-CN" altLang="en-US" dirty="0" smtClean="0"/>
              <a:t>出的主成分表示，数据在这个特征维度上最分散，也就是这个特征维度最重要</a:t>
            </a:r>
            <a:endParaRPr lang="en-US" altLang="zh-CN" dirty="0" smtClean="0"/>
          </a:p>
          <a:p>
            <a:r>
              <a:rPr lang="zh-CN" altLang="en-US" dirty="0" smtClean="0"/>
              <a:t>例子：高考成绩是各科成绩的简单相加，实际上更科学的应该是加权相加，但是加权权值设置非常难以计算</a:t>
            </a:r>
            <a:endParaRPr lang="en-US" altLang="zh-CN" dirty="0" smtClean="0"/>
          </a:p>
          <a:p>
            <a:r>
              <a:rPr lang="zh-CN" altLang="en-US" smtClean="0"/>
              <a:t>最好的高考成绩是比较分散，而不是扎堆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1506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03904" y="804672"/>
            <a:ext cx="6827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二次型配方法与之前一道题的</a:t>
            </a:r>
            <a:r>
              <a:rPr lang="zh-CN" altLang="en-US" sz="2400" dirty="0" smtClean="0"/>
              <a:t>关系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第二次习题课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716" y="1657628"/>
            <a:ext cx="8857143" cy="4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5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69566" y="130625"/>
            <a:ext cx="5917004" cy="661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都有哪些矩阵？</a:t>
            </a:r>
            <a:endParaRPr lang="en-US" altLang="zh-CN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系数矩阵和</a:t>
            </a:r>
            <a:r>
              <a:rPr lang="zh-CN" altLang="en-US" sz="2800" dirty="0" smtClean="0"/>
              <a:t>增广矩阵</a:t>
            </a:r>
            <a:endParaRPr lang="en-US" altLang="zh-CN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/>
              <a:t>范德蒙德行列式</a:t>
            </a:r>
            <a:endParaRPr lang="en-US" altLang="zh-CN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准对角矩阵、对角矩阵和纯量矩阵</a:t>
            </a:r>
            <a:endParaRPr lang="en-US" altLang="zh-CN" sz="28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/>
              <a:t>分块矩阵</a:t>
            </a:r>
            <a:endParaRPr lang="en-US" altLang="zh-CN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/>
              <a:t>上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下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三角矩阵</a:t>
            </a:r>
            <a:endParaRPr lang="en-US" altLang="zh-CN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/>
              <a:t>伴随矩阵</a:t>
            </a:r>
            <a:endParaRPr lang="en-US" altLang="zh-CN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/>
              <a:t>对称矩阵和反对称矩阵</a:t>
            </a:r>
            <a:endParaRPr lang="en-US" altLang="zh-CN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实对称矩阵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正交矩阵</a:t>
            </a:r>
            <a:endParaRPr lang="en-US" altLang="zh-CN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/>
              <a:t>单位矩阵</a:t>
            </a:r>
            <a:endParaRPr lang="en-US" altLang="zh-CN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/>
              <a:t>零矩阵</a:t>
            </a:r>
            <a:endParaRPr lang="en-US" altLang="zh-CN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度量矩阵</a:t>
            </a:r>
            <a:endParaRPr lang="en-US" altLang="zh-CN" sz="28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过渡</a:t>
            </a:r>
            <a:r>
              <a:rPr lang="zh-CN" altLang="en-US" sz="2800" dirty="0" smtClean="0"/>
              <a:t>矩阵</a:t>
            </a:r>
            <a:endParaRPr lang="en-US" altLang="zh-CN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/>
              <a:t>相似矩阵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6960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5127" y="401782"/>
            <a:ext cx="3467616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矩阵的相关操作：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行列式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转置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迹：</a:t>
            </a:r>
            <a:r>
              <a:rPr lang="en-US" altLang="zh-CN" sz="3200" dirty="0" err="1" smtClean="0"/>
              <a:t>tr</a:t>
            </a:r>
            <a:r>
              <a:rPr lang="en-US" altLang="zh-CN" sz="3200" dirty="0" smtClean="0"/>
              <a:t>(A)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秩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相抵标准形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特征值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特征向量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特征多项式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分块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化零多项式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相似对角化</a:t>
            </a:r>
            <a:endParaRPr lang="en-US" altLang="zh-CN" sz="32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5638800" y="762000"/>
            <a:ext cx="2082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QR</a:t>
            </a:r>
            <a:r>
              <a:rPr lang="zh-CN" altLang="en-US" sz="2800" dirty="0" smtClean="0"/>
              <a:t>分解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满</a:t>
            </a:r>
            <a:r>
              <a:rPr lang="zh-CN" altLang="en-US" sz="2800" dirty="0" smtClean="0"/>
              <a:t>秩分解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8796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847780" y="1787933"/>
                <a:ext cx="10818474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/>
                  <a:t>矩阵的相抵，相似，相合</a:t>
                </a:r>
                <a:endParaRPr lang="en-US" altLang="zh-CN" sz="2400" dirty="0" smtClean="0"/>
              </a:p>
              <a:p>
                <a:endParaRPr lang="en-US" altLang="zh-CN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A</a:t>
                </a:r>
                <a:r>
                  <a:rPr lang="zh-CN" altLang="en-US" sz="2400" dirty="0" smtClean="0"/>
                  <a:t>与</a:t>
                </a:r>
                <a:r>
                  <a:rPr lang="en-US" altLang="zh-CN" sz="2400" dirty="0" smtClean="0"/>
                  <a:t>B</a:t>
                </a:r>
                <a:r>
                  <a:rPr lang="zh-CN" altLang="en-US" sz="2400" dirty="0" smtClean="0"/>
                  <a:t>相抵</a:t>
                </a:r>
                <a:r>
                  <a:rPr lang="en-US" altLang="zh-CN" sz="2400" dirty="0" smtClean="0"/>
                  <a:t>(</a:t>
                </a:r>
                <a:r>
                  <a:rPr lang="zh-CN" altLang="en-US" sz="2400" dirty="0" smtClean="0"/>
                  <a:t>也称为等价的</a:t>
                </a:r>
                <a:r>
                  <a:rPr lang="en-US" altLang="zh-CN" sz="2400" dirty="0" smtClean="0"/>
                  <a:t>)</a:t>
                </a:r>
                <a:r>
                  <a:rPr lang="zh-CN" altLang="en-US" sz="2400" dirty="0" smtClean="0"/>
                  <a:t>，记作：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 smtClean="0"/>
                  <a:t>存在可逆矩阵</a:t>
                </a:r>
                <a:r>
                  <a:rPr lang="en-US" altLang="zh-CN" sz="2400" dirty="0" smtClean="0"/>
                  <a:t>P</a:t>
                </a:r>
                <a:r>
                  <a:rPr lang="zh-CN" altLang="en-US" sz="2400" dirty="0" smtClean="0"/>
                  <a:t>和</a:t>
                </a:r>
                <a:r>
                  <a:rPr lang="en-US" altLang="zh-CN" sz="2400" dirty="0" smtClean="0"/>
                  <a:t>Q</a:t>
                </a:r>
                <a:r>
                  <a:rPr lang="zh-CN" altLang="en-US" sz="2400" dirty="0" smtClean="0"/>
                  <a:t>，使得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𝑃𝐵𝑄</m:t>
                    </m:r>
                  </m:oMath>
                </a14:m>
                <a:endParaRPr lang="en-US" altLang="zh-CN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A</a:t>
                </a:r>
                <a:r>
                  <a:rPr lang="zh-CN" altLang="en-US" sz="2400" dirty="0" smtClean="0"/>
                  <a:t>与</a:t>
                </a:r>
                <a:r>
                  <a:rPr lang="en-US" altLang="zh-CN" sz="2400" dirty="0" smtClean="0"/>
                  <a:t>B</a:t>
                </a:r>
                <a:r>
                  <a:rPr lang="zh-CN" altLang="en-US" sz="2400" dirty="0" smtClean="0"/>
                  <a:t>相似，记作：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 smtClean="0"/>
                  <a:t>存在可逆矩阵</a:t>
                </a:r>
                <a:r>
                  <a:rPr lang="en-US" altLang="zh-CN" sz="2400" dirty="0" smtClean="0"/>
                  <a:t>P</a:t>
                </a:r>
                <a:r>
                  <a:rPr lang="zh-CN" altLang="en-US" sz="2400" dirty="0" smtClean="0"/>
                  <a:t>，使得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CN" sz="24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A</a:t>
                </a:r>
                <a:r>
                  <a:rPr lang="zh-CN" altLang="en-US" sz="2400" dirty="0" smtClean="0"/>
                  <a:t>、</a:t>
                </a:r>
                <a:r>
                  <a:rPr lang="en-US" altLang="zh-CN" sz="2400" dirty="0" smtClean="0"/>
                  <a:t>B</a:t>
                </a:r>
                <a:r>
                  <a:rPr lang="zh-CN" altLang="en-US" sz="2400" dirty="0" smtClean="0"/>
                  <a:t>、</a:t>
                </a:r>
                <a:r>
                  <a:rPr lang="en-US" altLang="zh-CN" sz="2400" dirty="0" smtClean="0"/>
                  <a:t>P</a:t>
                </a:r>
                <a:r>
                  <a:rPr lang="zh-CN" altLang="en-US" sz="2400" dirty="0" smtClean="0"/>
                  <a:t>都是方阵</a:t>
                </a:r>
                <a:endParaRPr lang="en-US" altLang="zh-CN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A</a:t>
                </a:r>
                <a:r>
                  <a:rPr lang="zh-CN" altLang="en-US" sz="2400" dirty="0" smtClean="0"/>
                  <a:t>与</a:t>
                </a:r>
                <a:r>
                  <a:rPr lang="en-US" altLang="zh-CN" sz="2400" dirty="0" smtClean="0"/>
                  <a:t>B</a:t>
                </a:r>
                <a:r>
                  <a:rPr lang="zh-CN" altLang="en-US" sz="2400" dirty="0" smtClean="0"/>
                  <a:t>相合，没有给记号。存在可逆矩阵</a:t>
                </a:r>
                <a:r>
                  <a:rPr lang="en-US" altLang="zh-CN" sz="2400" dirty="0" smtClean="0"/>
                  <a:t>P</a:t>
                </a:r>
                <a:r>
                  <a:rPr lang="zh-CN" altLang="en-US" sz="2400" dirty="0" smtClean="0"/>
                  <a:t>，</a:t>
                </a:r>
                <a:r>
                  <a:rPr lang="zh-CN" altLang="en-US" sz="2400" dirty="0"/>
                  <a:t>使得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CN" sz="24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A</a:t>
                </a:r>
                <a:r>
                  <a:rPr lang="zh-CN" altLang="en-US" sz="2400" dirty="0"/>
                  <a:t>、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、</a:t>
                </a:r>
                <a:r>
                  <a:rPr lang="en-US" altLang="zh-CN" sz="2400" dirty="0"/>
                  <a:t>P</a:t>
                </a:r>
                <a:r>
                  <a:rPr lang="zh-CN" altLang="en-US" sz="2400" dirty="0"/>
                  <a:t>都是方阵</a:t>
                </a:r>
                <a:endParaRPr lang="en-US" altLang="zh-CN" sz="2400" dirty="0" smtClean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80" y="1787933"/>
                <a:ext cx="10818474" cy="2677656"/>
              </a:xfrm>
              <a:prstGeom prst="rect">
                <a:avLst/>
              </a:prstGeom>
              <a:blipFill>
                <a:blip r:embed="rId2"/>
                <a:stretch>
                  <a:fillRect l="-845" t="-1591" b="-4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61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770632" y="841248"/>
                <a:ext cx="5298758" cy="928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实对称矩阵：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总存在正交阵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，使得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对角阵</m:t>
                    </m:r>
                  </m:oMath>
                </a14:m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不同特征值对应的特征向量必然正交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632" y="841248"/>
                <a:ext cx="5298758" cy="928267"/>
              </a:xfrm>
              <a:prstGeom prst="rect">
                <a:avLst/>
              </a:prstGeom>
              <a:blipFill>
                <a:blip r:embed="rId2"/>
                <a:stretch>
                  <a:fillRect l="-1036" t="-3289" b="-9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2898648" y="2276856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实对称阵的特征值一定互不相同吗？</a:t>
            </a:r>
            <a:endParaRPr lang="en-US" altLang="zh-CN" dirty="0" smtClean="0"/>
          </a:p>
          <a:p>
            <a:r>
              <a:rPr lang="zh-CN" altLang="en-US" dirty="0" smtClean="0"/>
              <a:t>不对。反例：单位矩阵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2898648" y="3401568"/>
            <a:ext cx="5389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反对称矩阵的性质</a:t>
            </a:r>
            <a:r>
              <a:rPr lang="en-US" altLang="zh-CN" dirty="0" smtClean="0"/>
              <a:t>:    P18</a:t>
            </a:r>
            <a:r>
              <a:rPr lang="zh-CN" altLang="en-US" dirty="0" smtClean="0"/>
              <a:t>，例</a:t>
            </a:r>
            <a:r>
              <a:rPr lang="en-US" altLang="zh-CN" dirty="0" smtClean="0"/>
              <a:t>1.11</a:t>
            </a:r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当反对称矩阵的阶数为基数时，其行列式为零，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当反对称矩阵的阶数为基数时</a:t>
            </a:r>
            <a:r>
              <a:rPr lang="zh-CN" altLang="en-US" dirty="0" smtClean="0"/>
              <a:t>，</a:t>
            </a:r>
            <a:r>
              <a:rPr lang="zh-CN" altLang="en-US" dirty="0"/>
              <a:t>该</a:t>
            </a:r>
            <a:r>
              <a:rPr lang="zh-CN" altLang="en-US" dirty="0" smtClean="0"/>
              <a:t>矩阵不可逆。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14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14908" y="1804354"/>
            <a:ext cx="66479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矩阵可逆：首先矩阵必须是方阵</a:t>
            </a:r>
            <a:endParaRPr lang="en-US" altLang="zh-CN" sz="3600" b="1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特征值</a:t>
            </a:r>
            <a:r>
              <a:rPr lang="zh-CN" altLang="en-US" dirty="0" smtClean="0"/>
              <a:t>都是非零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r</a:t>
            </a:r>
            <a:r>
              <a:rPr lang="en-US" altLang="zh-CN" dirty="0" smtClean="0"/>
              <a:t>(A)=n</a:t>
            </a:r>
            <a:r>
              <a:rPr lang="zh-CN" altLang="en-US" dirty="0" smtClean="0"/>
              <a:t>满秩矩阵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050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313432" y="1078992"/>
                <a:ext cx="2262158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600" b="1" dirty="0" smtClean="0"/>
                  <a:t>变换</a:t>
                </a:r>
                <a:endParaRPr lang="en-US" altLang="zh-CN" sz="3600" b="1" dirty="0" smtClean="0"/>
              </a:p>
              <a:p>
                <a:endParaRPr lang="en-US" altLang="zh-CN" dirty="0" smtClean="0"/>
              </a:p>
              <a:p>
                <a:r>
                  <a:rPr lang="zh-CN" altLang="en-US" dirty="0"/>
                  <a:t>数</a:t>
                </a:r>
                <a:r>
                  <a:rPr lang="zh-CN" altLang="en-US" dirty="0" smtClean="0"/>
                  <a:t>乘变换或位似变换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零变换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恒等变换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旋转变换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镜面变换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投影变换</a:t>
                </a:r>
                <a:endParaRPr lang="en-US" altLang="zh-CN" dirty="0" smtClean="0"/>
              </a:p>
              <a:p>
                <a:r>
                  <a:rPr lang="zh-CN" altLang="en-US" dirty="0"/>
                  <a:t>微分变换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432" y="1078992"/>
                <a:ext cx="2262158" cy="2862322"/>
              </a:xfrm>
              <a:prstGeom prst="rect">
                <a:avLst/>
              </a:prstGeom>
              <a:blipFill>
                <a:blip r:embed="rId2"/>
                <a:stretch>
                  <a:fillRect l="-8356" t="-3191" r="-1887" b="-23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567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21354" y="2715581"/>
            <a:ext cx="7366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矩阵左乘是行变换，右乘是列变换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r>
              <a:rPr lang="zh-CN" altLang="en-US" sz="2800" dirty="0" smtClean="0"/>
              <a:t>类比</a:t>
            </a:r>
            <a:r>
              <a:rPr lang="zh-CN" altLang="en-US" sz="2800" dirty="0" smtClean="0"/>
              <a:t>物理碰撞传递能量，矩阵相乘传递了信息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567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85032" y="2587752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矩阵研究对称，典型案例：魔方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7924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350</Words>
  <Application>Microsoft Office PowerPoint</Application>
  <PresentationFormat>宽屏</PresentationFormat>
  <Paragraphs>72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楷体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xyg</dc:creator>
  <cp:lastModifiedBy>xing</cp:lastModifiedBy>
  <cp:revision>58</cp:revision>
  <dcterms:created xsi:type="dcterms:W3CDTF">2018-12-11T15:07:22Z</dcterms:created>
  <dcterms:modified xsi:type="dcterms:W3CDTF">2018-12-26T10:58:27Z</dcterms:modified>
</cp:coreProperties>
</file>