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7" r:id="rId4"/>
    <p:sldId id="268" r:id="rId5"/>
    <p:sldId id="269" r:id="rId6"/>
    <p:sldId id="271" r:id="rId7"/>
    <p:sldId id="272" r:id="rId8"/>
    <p:sldId id="273" r:id="rId9"/>
  </p:sldIdLst>
  <p:sldSz cx="12192000" cy="6858000"/>
  <p:notesSz cx="6858000" cy="9144000"/>
  <p:photoAlbum showCaptions="1" layout="2picTitle" frame="frameStyle6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97755-697E-4FCB-8269-367BFEEB7480}" type="datetimeFigureOut">
              <a:rPr lang="en-FI" smtClean="0"/>
              <a:t>14/02/2023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8F110-F0FA-4868-ADAC-D94C1D3A2BC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5863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CC11D21-A303-F36C-4CE1-5BB2E82CC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68F2D419-CDA4-0629-5EE0-022172209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D654EC7-82DA-DF73-C1AF-3A32CB2D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F897-B2FF-4EF9-B311-EBD0BBC1CE5E}" type="datetimeFigureOut">
              <a:rPr lang="en-FI" smtClean="0"/>
              <a:t>14/02/2023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9CF5716-90DE-5944-6A54-7CC18569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A6F4D5B-F3F7-ABF2-A79F-144E56A1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3D7-1C10-4E86-B17A-5D7BB66D9F6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4498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9E6136C-7B28-859A-097F-C35089E8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11049913-6215-1D17-60CF-17A97B96C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19A2400-26C2-7296-A11A-2CA0E8F3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F897-B2FF-4EF9-B311-EBD0BBC1CE5E}" type="datetimeFigureOut">
              <a:rPr lang="en-FI" smtClean="0"/>
              <a:t>14/02/2023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304DEB-E17C-7F61-3D50-1C2ADDB7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652E481-BA67-293A-61D2-1179FC9B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3D7-1C10-4E86-B17A-5D7BB66D9F6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5947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B646214-DA76-2CB8-2989-C02775C1F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DD3639E-32B2-5AF5-15B5-C9E0BE85F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0BF1181-81C0-555F-3650-62548B92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F897-B2FF-4EF9-B311-EBD0BBC1CE5E}" type="datetimeFigureOut">
              <a:rPr lang="en-FI" smtClean="0"/>
              <a:t>14/02/2023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8C44714-FDC1-EAD0-D1CD-4A9B0F29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684172B-19CC-373D-604F-3E7566F9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3D7-1C10-4E86-B17A-5D7BB66D9F6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5876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2F3BC71-D2AE-8963-9C77-38137E64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311333D-47B0-45A0-C289-455130CDA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ADF7598-EFFE-BC08-7A38-196D8E64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F897-B2FF-4EF9-B311-EBD0BBC1CE5E}" type="datetimeFigureOut">
              <a:rPr lang="en-FI" smtClean="0"/>
              <a:t>14/02/2023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7CE4138-F9C8-A6DE-DAC7-56C4F035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35D7EE4-6C84-078B-B71E-40C4A137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3D7-1C10-4E86-B17A-5D7BB66D9F6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071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2EA0EF4-522C-968E-6FE3-DF91946C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0365210-2924-C4DF-195C-ED1586ED4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CBEEB3D-9FE4-9189-FEBC-FA02842C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F897-B2FF-4EF9-B311-EBD0BBC1CE5E}" type="datetimeFigureOut">
              <a:rPr lang="en-FI" smtClean="0"/>
              <a:t>14/02/2023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3F8BE7B-DCCA-22C1-9DC1-32754949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0BC54B4-C85F-3671-E0BF-14A7B738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3D7-1C10-4E86-B17A-5D7BB66D9F6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6029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DEC0B84-FB22-E010-4298-AB7B9193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7DA9EE9-CBE7-7D9A-5357-C52F00B38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95201AF3-9FE4-D1E8-FA04-DDC2C3547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84BCAEF-A0D6-BA3F-9677-849182F9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F897-B2FF-4EF9-B311-EBD0BBC1CE5E}" type="datetimeFigureOut">
              <a:rPr lang="en-FI" smtClean="0"/>
              <a:t>14/02/2023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B480F5B-F694-7E07-CBDA-0F625D68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7335709-51AE-DD46-E070-10C5029E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3D7-1C10-4E86-B17A-5D7BB66D9F6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2088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F49E738-B7DA-3160-B4B4-43070C90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6FA9A0D-8E17-7D58-39EF-847EA5FD9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8D1A9EE-1BE8-2A52-61D6-96F398ED0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39F0DE2-8714-0BDD-FBE9-4D2F9772F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D5F4A5F7-B11B-0443-1FFF-99B99778F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93A1735F-7170-AB47-FCBA-1A6238E3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F897-B2FF-4EF9-B311-EBD0BBC1CE5E}" type="datetimeFigureOut">
              <a:rPr lang="en-FI" smtClean="0"/>
              <a:t>14/02/2023</a:t>
            </a:fld>
            <a:endParaRPr lang="en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8F71F62E-1EC2-7164-5451-6083BACC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06E10503-D29E-1128-6F24-7F4C9DF7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3D7-1C10-4E86-B17A-5D7BB66D9F6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2172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A714AF1-0DAA-6D56-ACCE-F89A5023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7479774E-0756-D3E9-8274-8E6580B0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F897-B2FF-4EF9-B311-EBD0BBC1CE5E}" type="datetimeFigureOut">
              <a:rPr lang="en-FI" smtClean="0"/>
              <a:t>14/02/2023</a:t>
            </a:fld>
            <a:endParaRPr lang="en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AAB0E7-A4B5-FB58-C4F4-80B311D3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095191F0-065B-C8C6-DC6E-68AB7BA2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3D7-1C10-4E86-B17A-5D7BB66D9F6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6491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9051C76A-911B-F6A5-D9B1-7DCFD19F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F897-B2FF-4EF9-B311-EBD0BBC1CE5E}" type="datetimeFigureOut">
              <a:rPr lang="en-FI" smtClean="0"/>
              <a:t>14/02/2023</a:t>
            </a:fld>
            <a:endParaRPr lang="en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95BDE7C4-1AB8-FB43-FF37-1A8940AC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652EFE6B-82B7-745E-3D32-C9BB426F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3D7-1C10-4E86-B17A-5D7BB66D9F6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4547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E418F62-5B34-8784-D152-9487336A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A76BAF9-A8B1-14CD-ACAA-9A6F2E8D9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B096CC25-F9CD-CD18-FC41-AEAA75107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B50CA3A-5C64-0E15-F37E-E41553CB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F897-B2FF-4EF9-B311-EBD0BBC1CE5E}" type="datetimeFigureOut">
              <a:rPr lang="en-FI" smtClean="0"/>
              <a:t>14/02/2023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2CC330A-F4EE-34E5-BDF9-CAEA2EF0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60053AB-F8DE-FB15-2925-48A8A0A6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3D7-1C10-4E86-B17A-5D7BB66D9F6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0494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FDBDD17-661A-9951-79BB-58E04EF6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B3909A26-E382-D332-04C4-B4EB7DD56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5762B06-69D8-7454-640A-B5C2FC1C5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D12962A-029E-43E6-6E1C-2B7FE3F9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F897-B2FF-4EF9-B311-EBD0BBC1CE5E}" type="datetimeFigureOut">
              <a:rPr lang="en-FI" smtClean="0"/>
              <a:t>14/02/2023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1E122EC1-0FEB-29A6-6DBA-C702BC2D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8F2AEE6-D82C-B14A-87DF-465CF985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3D7-1C10-4E86-B17A-5D7BB66D9F6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4615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35FC6BA8-4E39-1191-CF93-AC6F92A78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A190D43D-797D-8BFE-B325-2E8649C16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A97BC3A-43D2-D38D-7887-AD8900F27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F897-B2FF-4EF9-B311-EBD0BBC1CE5E}" type="datetimeFigureOut">
              <a:rPr lang="en-FI" smtClean="0"/>
              <a:t>14/02/2023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A03C68C-1C89-1EBD-098B-8739DC390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767D34B-20B7-B189-4CB1-F6CD4C50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F33D7-1C10-4E86-B17A-5D7BB66D9F6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99610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MonnFIN/Tietokannat_K2023.g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MonnFIN/Tietokannat_K2023.g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Sininen lohkot ja verkostot-tekniikka">
            <a:extLst>
              <a:ext uri="{FF2B5EF4-FFF2-40B4-BE49-F238E27FC236}">
                <a16:creationId xmlns:a16="http://schemas.microsoft.com/office/drawing/2014/main" id="{13B310CD-6522-A4DB-3633-BDB17ACF7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53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6A9A0F6A-EB42-1BF3-236A-7151E61B5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i-FI" sz="4800" dirty="0"/>
              <a:t>Tietokannat ja rajapinnat</a:t>
            </a:r>
            <a:br>
              <a:rPr lang="fi-FI" sz="4800" dirty="0"/>
            </a:br>
            <a:r>
              <a:rPr lang="fi-FI" sz="4800" dirty="0" err="1"/>
              <a:t>Employees</a:t>
            </a:r>
            <a:br>
              <a:rPr lang="fi-FI" sz="4800" dirty="0"/>
            </a:br>
            <a:r>
              <a:rPr lang="fi-FI" sz="4800" dirty="0"/>
              <a:t>Osa 1 ja 2</a:t>
            </a:r>
            <a:endParaRPr lang="en-FI" sz="48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D0D58D4-AC90-3327-230A-BE4A41387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862715"/>
          </a:xfrm>
        </p:spPr>
        <p:txBody>
          <a:bodyPr>
            <a:normAutofit/>
          </a:bodyPr>
          <a:lstStyle/>
          <a:p>
            <a:pPr algn="l"/>
            <a:r>
              <a:rPr lang="fi-FI" sz="2000" dirty="0"/>
              <a:t>Taneli Huikari</a:t>
            </a:r>
          </a:p>
          <a:p>
            <a:pPr algn="l"/>
            <a:r>
              <a:rPr lang="fi-FI" sz="2000" dirty="0"/>
              <a:t>TVT22SPL</a:t>
            </a:r>
          </a:p>
          <a:p>
            <a:pPr algn="l"/>
            <a:endParaRPr lang="fi-FI" sz="2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8D3A6-0FA5-21C2-217E-65AC2FF3E3AD}"/>
              </a:ext>
            </a:extLst>
          </p:cNvPr>
          <p:cNvSpPr txBox="1"/>
          <p:nvPr/>
        </p:nvSpPr>
        <p:spPr>
          <a:xfrm>
            <a:off x="477980" y="5735637"/>
            <a:ext cx="2012950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l"/>
            <a:r>
              <a:rPr lang="fi-FI" sz="1800" dirty="0"/>
              <a:t>GitHub: </a:t>
            </a:r>
            <a:r>
              <a:rPr lang="fi-FI" sz="1800" dirty="0">
                <a:solidFill>
                  <a:schemeClr val="accent6"/>
                </a:solidFill>
                <a:hlinkClick r:id="rId3" tooltip="https://github.com/DaMonnFIN/Tietokannat_K2023.g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Paina tästä!</a:t>
            </a:r>
            <a:endParaRPr lang="en-FI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28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Sininen lohkot ja verkostot-tekniikka">
            <a:extLst>
              <a:ext uri="{FF2B5EF4-FFF2-40B4-BE49-F238E27FC236}">
                <a16:creationId xmlns:a16="http://schemas.microsoft.com/office/drawing/2014/main" id="{13B310CD-6522-A4DB-3633-BDB17ACF7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Ryhmä 5">
            <a:extLst>
              <a:ext uri="{FF2B5EF4-FFF2-40B4-BE49-F238E27FC236}">
                <a16:creationId xmlns:a16="http://schemas.microsoft.com/office/drawing/2014/main" id="{CDF59A18-B8F6-8CF6-38F5-7920ADA9F6A8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330713" y="1958574"/>
            <a:ext cx="5650987" cy="4415239"/>
            <a:chOff x="457200" y="2008188"/>
            <a:chExt cx="5524500" cy="4316412"/>
          </a:xfrm>
        </p:grpSpPr>
        <p:pic>
          <p:nvPicPr>
            <p:cNvPr id="6" name="Kuva 3" descr="teht_A">
              <a:extLst>
                <a:ext uri="{FF2B5EF4-FFF2-40B4-BE49-F238E27FC236}">
                  <a16:creationId xmlns:a16="http://schemas.microsoft.com/office/drawing/2014/main" id="{F974D5D2-3A26-7355-4228-58A575E86D3E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3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2008188"/>
              <a:ext cx="5524500" cy="3960812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7" name="Suorakulmio 4">
              <a:extLst>
                <a:ext uri="{FF2B5EF4-FFF2-40B4-BE49-F238E27FC236}">
                  <a16:creationId xmlns:a16="http://schemas.microsoft.com/office/drawing/2014/main" id="{4812D030-BC53-0E9B-12AF-AA40F362DEC6}"/>
                </a:ext>
              </a:extLst>
            </p:cNvPr>
            <p:cNvSpPr/>
            <p:nvPr/>
          </p:nvSpPr>
          <p:spPr>
            <a:xfrm>
              <a:off x="457200" y="5981700"/>
              <a:ext cx="5524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fi-FI" sz="1800" dirty="0"/>
                <a:t>Tehtävä A</a:t>
              </a:r>
              <a:endParaRPr lang="en-FI" sz="1800" dirty="0"/>
            </a:p>
          </p:txBody>
        </p:sp>
      </p:grpSp>
      <p:grpSp>
        <p:nvGrpSpPr>
          <p:cNvPr id="8" name="Ryhmä 9">
            <a:extLst>
              <a:ext uri="{FF2B5EF4-FFF2-40B4-BE49-F238E27FC236}">
                <a16:creationId xmlns:a16="http://schemas.microsoft.com/office/drawing/2014/main" id="{6F8A3C86-5DB2-B547-8E10-B8AA0ECD48D9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6210300" y="1957388"/>
            <a:ext cx="5524500" cy="4416425"/>
            <a:chOff x="6210300" y="1957388"/>
            <a:chExt cx="5524500" cy="4416425"/>
          </a:xfrm>
        </p:grpSpPr>
        <p:pic>
          <p:nvPicPr>
            <p:cNvPr id="9" name="Kuva 7" descr="teht_B">
              <a:extLst>
                <a:ext uri="{FF2B5EF4-FFF2-40B4-BE49-F238E27FC236}">
                  <a16:creationId xmlns:a16="http://schemas.microsoft.com/office/drawing/2014/main" id="{250BB7F9-8DA8-2CEE-F9F0-49496DC6AEA2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4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300" y="1957388"/>
              <a:ext cx="5524500" cy="4060825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10" name="Suorakulmio 8">
              <a:extLst>
                <a:ext uri="{FF2B5EF4-FFF2-40B4-BE49-F238E27FC236}">
                  <a16:creationId xmlns:a16="http://schemas.microsoft.com/office/drawing/2014/main" id="{14FA5E70-3D41-C6DD-170C-28ADEADAB95D}"/>
                </a:ext>
              </a:extLst>
            </p:cNvPr>
            <p:cNvSpPr/>
            <p:nvPr/>
          </p:nvSpPr>
          <p:spPr>
            <a:xfrm>
              <a:off x="6210300" y="6030913"/>
              <a:ext cx="5524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fi-FI" sz="1800" dirty="0"/>
                <a:t>Tehtävä B</a:t>
              </a:r>
              <a:endParaRPr lang="en-FI" sz="18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5CFB056-BBD6-F0A8-B7FE-3F487E28D699}"/>
              </a:ext>
            </a:extLst>
          </p:cNvPr>
          <p:cNvSpPr txBox="1"/>
          <p:nvPr/>
        </p:nvSpPr>
        <p:spPr>
          <a:xfrm>
            <a:off x="3267458" y="156890"/>
            <a:ext cx="5650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 dirty="0"/>
              <a:t>Tehtävä </a:t>
            </a:r>
            <a:r>
              <a:rPr lang="fi-FI" sz="3200" dirty="0" err="1"/>
              <a:t>Employees</a:t>
            </a:r>
            <a:r>
              <a:rPr lang="fi-FI" sz="3200" dirty="0"/>
              <a:t> </a:t>
            </a:r>
          </a:p>
          <a:p>
            <a:pPr algn="ctr"/>
            <a:r>
              <a:rPr lang="fi-FI" sz="3200" dirty="0"/>
              <a:t>Osa 1</a:t>
            </a:r>
          </a:p>
          <a:p>
            <a:pPr algn="ctr"/>
            <a:r>
              <a:rPr lang="fi-FI" sz="3200" dirty="0"/>
              <a:t>Tehtävät A ja B</a:t>
            </a:r>
            <a:endParaRPr lang="en-FI" sz="3200" dirty="0"/>
          </a:p>
        </p:txBody>
      </p:sp>
    </p:spTree>
    <p:extLst>
      <p:ext uri="{BB962C8B-B14F-4D97-AF65-F5344CB8AC3E}">
        <p14:creationId xmlns:p14="http://schemas.microsoft.com/office/powerpoint/2010/main" val="334807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Sininen lohkot ja verkostot-tekniikka">
            <a:extLst>
              <a:ext uri="{FF2B5EF4-FFF2-40B4-BE49-F238E27FC236}">
                <a16:creationId xmlns:a16="http://schemas.microsoft.com/office/drawing/2014/main" id="{13B310CD-6522-A4DB-3633-BDB17ACF7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grpSp>
        <p:nvGrpSpPr>
          <p:cNvPr id="4" name="Ryhmä 5">
            <a:extLst>
              <a:ext uri="{FF2B5EF4-FFF2-40B4-BE49-F238E27FC236}">
                <a16:creationId xmlns:a16="http://schemas.microsoft.com/office/drawing/2014/main" id="{F642673B-BB67-2A51-0C57-539D103134FC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1921551" y="4174104"/>
            <a:ext cx="8342797" cy="2481262"/>
            <a:chOff x="457200" y="3344863"/>
            <a:chExt cx="5524500" cy="1643062"/>
          </a:xfrm>
        </p:grpSpPr>
        <p:pic>
          <p:nvPicPr>
            <p:cNvPr id="5" name="Kuva 3" descr="teht_C_plus_sukunimi_10Tietuetta">
              <a:extLst>
                <a:ext uri="{FF2B5EF4-FFF2-40B4-BE49-F238E27FC236}">
                  <a16:creationId xmlns:a16="http://schemas.microsoft.com/office/drawing/2014/main" id="{2D38FE26-C730-AD4F-09A3-C92E0843D9FB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3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344863"/>
              <a:ext cx="5524500" cy="1287462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6" name="Suorakulmio 4">
              <a:extLst>
                <a:ext uri="{FF2B5EF4-FFF2-40B4-BE49-F238E27FC236}">
                  <a16:creationId xmlns:a16="http://schemas.microsoft.com/office/drawing/2014/main" id="{B1F159C1-6EC4-C3E4-BF12-608466368103}"/>
                </a:ext>
              </a:extLst>
            </p:cNvPr>
            <p:cNvSpPr/>
            <p:nvPr/>
          </p:nvSpPr>
          <p:spPr>
            <a:xfrm>
              <a:off x="457200" y="4645025"/>
              <a:ext cx="5524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fi-FI" sz="1800" dirty="0"/>
                <a:t>Tehtävä C</a:t>
              </a:r>
              <a:r>
                <a:rPr lang="fi-FI" dirty="0"/>
                <a:t> </a:t>
              </a:r>
              <a:r>
                <a:rPr lang="fi-FI" sz="1800" dirty="0"/>
                <a:t>plus</a:t>
              </a:r>
              <a:r>
                <a:rPr lang="fi-FI" dirty="0"/>
                <a:t> extrana </a:t>
              </a:r>
              <a:r>
                <a:rPr lang="fi-FI" sz="1800" dirty="0"/>
                <a:t>sukunimi</a:t>
              </a:r>
              <a:r>
                <a:rPr lang="fi-FI" dirty="0"/>
                <a:t> ja</a:t>
              </a:r>
              <a:r>
                <a:rPr lang="fi-FI" sz="1800" dirty="0"/>
                <a:t>10 Tietuetta</a:t>
              </a:r>
              <a:endParaRPr lang="en-FI" sz="1800" dirty="0"/>
            </a:p>
          </p:txBody>
        </p:sp>
      </p:grpSp>
      <p:grpSp>
        <p:nvGrpSpPr>
          <p:cNvPr id="7" name="Ryhmä 9">
            <a:extLst>
              <a:ext uri="{FF2B5EF4-FFF2-40B4-BE49-F238E27FC236}">
                <a16:creationId xmlns:a16="http://schemas.microsoft.com/office/drawing/2014/main" id="{20C94E4C-9CEB-0195-8DD6-10BD4E5752ED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1963798" y="1725200"/>
            <a:ext cx="8258302" cy="2370701"/>
            <a:chOff x="6210300" y="3373438"/>
            <a:chExt cx="5524500" cy="1585912"/>
          </a:xfrm>
        </p:grpSpPr>
        <p:pic>
          <p:nvPicPr>
            <p:cNvPr id="8" name="Kuva 7" descr="teht_D_plus_etunimi_palkka">
              <a:extLst>
                <a:ext uri="{FF2B5EF4-FFF2-40B4-BE49-F238E27FC236}">
                  <a16:creationId xmlns:a16="http://schemas.microsoft.com/office/drawing/2014/main" id="{04A6D15F-3482-0C77-48BC-4DE3FB5B0537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4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300" y="3373438"/>
              <a:ext cx="5524500" cy="1230312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9" name="Suorakulmio 8">
              <a:extLst>
                <a:ext uri="{FF2B5EF4-FFF2-40B4-BE49-F238E27FC236}">
                  <a16:creationId xmlns:a16="http://schemas.microsoft.com/office/drawing/2014/main" id="{72737471-F558-DBB3-4D6A-54C658AF3ED6}"/>
                </a:ext>
              </a:extLst>
            </p:cNvPr>
            <p:cNvSpPr/>
            <p:nvPr/>
          </p:nvSpPr>
          <p:spPr>
            <a:xfrm>
              <a:off x="6210300" y="4616450"/>
              <a:ext cx="5524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fi-FI" sz="1800" dirty="0"/>
                <a:t>Tehtävä D</a:t>
              </a:r>
              <a:r>
                <a:rPr lang="fi-FI" dirty="0"/>
                <a:t> </a:t>
              </a:r>
              <a:r>
                <a:rPr lang="fi-FI" sz="1800" dirty="0"/>
                <a:t>plus extrana</a:t>
              </a:r>
              <a:r>
                <a:rPr lang="fi-FI" dirty="0"/>
                <a:t> </a:t>
              </a:r>
              <a:r>
                <a:rPr lang="fi-FI" sz="1800" dirty="0"/>
                <a:t>etunimi ja</a:t>
              </a:r>
              <a:r>
                <a:rPr lang="fi-FI" dirty="0"/>
                <a:t> </a:t>
              </a:r>
              <a:r>
                <a:rPr lang="fi-FI" sz="1800" dirty="0"/>
                <a:t>palkka</a:t>
              </a:r>
              <a:endParaRPr lang="en-FI" sz="18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0293951-8FCA-4AC6-9655-F7F27867B910}"/>
              </a:ext>
            </a:extLst>
          </p:cNvPr>
          <p:cNvSpPr txBox="1"/>
          <p:nvPr/>
        </p:nvSpPr>
        <p:spPr>
          <a:xfrm>
            <a:off x="3267457" y="77775"/>
            <a:ext cx="5650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 dirty="0"/>
              <a:t>Tehtävä </a:t>
            </a:r>
            <a:r>
              <a:rPr lang="fi-FI" sz="3200" dirty="0" err="1"/>
              <a:t>Employees</a:t>
            </a:r>
            <a:r>
              <a:rPr lang="fi-FI" sz="3200" dirty="0"/>
              <a:t> </a:t>
            </a:r>
          </a:p>
          <a:p>
            <a:pPr algn="ctr"/>
            <a:r>
              <a:rPr lang="fi-FI" sz="3200" dirty="0"/>
              <a:t>Osa 1</a:t>
            </a:r>
          </a:p>
          <a:p>
            <a:pPr algn="ctr"/>
            <a:r>
              <a:rPr lang="fi-FI" sz="3200" dirty="0"/>
              <a:t>Tehtävät D ja C</a:t>
            </a:r>
            <a:endParaRPr lang="en-FI" sz="3200" dirty="0"/>
          </a:p>
        </p:txBody>
      </p:sp>
    </p:spTree>
    <p:extLst>
      <p:ext uri="{BB962C8B-B14F-4D97-AF65-F5344CB8AC3E}">
        <p14:creationId xmlns:p14="http://schemas.microsoft.com/office/powerpoint/2010/main" val="407189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Sininen lohkot ja verkostot-tekniikka">
            <a:extLst>
              <a:ext uri="{FF2B5EF4-FFF2-40B4-BE49-F238E27FC236}">
                <a16:creationId xmlns:a16="http://schemas.microsoft.com/office/drawing/2014/main" id="{13B310CD-6522-A4DB-3633-BDB17ACF7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grpSp>
        <p:nvGrpSpPr>
          <p:cNvPr id="6" name="Ryhmä 5">
            <a:extLst>
              <a:ext uri="{FF2B5EF4-FFF2-40B4-BE49-F238E27FC236}">
                <a16:creationId xmlns:a16="http://schemas.microsoft.com/office/drawing/2014/main" id="{9EA1BAFE-9CD4-845D-D2B6-DB5115200A1B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1590149" y="2571750"/>
            <a:ext cx="9011701" cy="1455338"/>
            <a:chOff x="457200" y="3719513"/>
            <a:chExt cx="5524500" cy="892175"/>
          </a:xfrm>
        </p:grpSpPr>
        <p:pic>
          <p:nvPicPr>
            <p:cNvPr id="7" name="Kuva 3" descr="teht_E_plus_gender_count_totalCount">
              <a:extLst>
                <a:ext uri="{FF2B5EF4-FFF2-40B4-BE49-F238E27FC236}">
                  <a16:creationId xmlns:a16="http://schemas.microsoft.com/office/drawing/2014/main" id="{52073EFF-6852-F218-18FE-1F30F3AFE213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3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719513"/>
              <a:ext cx="5524500" cy="536575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8" name="Suorakulmio 4">
              <a:extLst>
                <a:ext uri="{FF2B5EF4-FFF2-40B4-BE49-F238E27FC236}">
                  <a16:creationId xmlns:a16="http://schemas.microsoft.com/office/drawing/2014/main" id="{3BC79A76-1695-3545-4DC8-8057FA49DC42}"/>
                </a:ext>
              </a:extLst>
            </p:cNvPr>
            <p:cNvSpPr/>
            <p:nvPr/>
          </p:nvSpPr>
          <p:spPr>
            <a:xfrm>
              <a:off x="457200" y="4268788"/>
              <a:ext cx="5524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sz="1800" dirty="0" err="1"/>
                <a:t>Tehtävä</a:t>
              </a:r>
              <a:r>
                <a:rPr lang="en-US" sz="1800" dirty="0"/>
                <a:t>  E</a:t>
              </a:r>
              <a:r>
                <a:rPr lang="en-US" dirty="0"/>
                <a:t> </a:t>
              </a:r>
              <a:r>
                <a:rPr lang="en-US" sz="1800" dirty="0"/>
                <a:t>plus</a:t>
              </a:r>
              <a:r>
                <a:rPr lang="en-US" dirty="0"/>
                <a:t> </a:t>
              </a:r>
              <a:r>
                <a:rPr lang="en-US" dirty="0" err="1"/>
                <a:t>extrana</a:t>
              </a:r>
              <a:r>
                <a:rPr lang="en-US" dirty="0"/>
                <a:t> </a:t>
              </a:r>
              <a:r>
                <a:rPr lang="en-US" sz="1800" dirty="0"/>
                <a:t>gender</a:t>
              </a:r>
              <a:r>
                <a:rPr lang="en-US" dirty="0"/>
                <a:t> </a:t>
              </a:r>
              <a:r>
                <a:rPr lang="en-US" sz="1800" dirty="0"/>
                <a:t>count</a:t>
              </a:r>
              <a:r>
                <a:rPr lang="en-US" dirty="0"/>
                <a:t> ja </a:t>
              </a:r>
              <a:r>
                <a:rPr lang="en-US" sz="1800" dirty="0" err="1"/>
                <a:t>totalCount</a:t>
              </a:r>
              <a:endParaRPr lang="en-FI" sz="1800" dirty="0"/>
            </a:p>
          </p:txBody>
        </p:sp>
      </p:grpSp>
      <p:grpSp>
        <p:nvGrpSpPr>
          <p:cNvPr id="9" name="Ryhmä 9">
            <a:extLst>
              <a:ext uri="{FF2B5EF4-FFF2-40B4-BE49-F238E27FC236}">
                <a16:creationId xmlns:a16="http://schemas.microsoft.com/office/drawing/2014/main" id="{6FE023B6-C112-70BE-0775-9E597F733020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1698494" y="4314189"/>
            <a:ext cx="8788914" cy="1775461"/>
            <a:chOff x="6210300" y="3608388"/>
            <a:chExt cx="5524500" cy="1116012"/>
          </a:xfrm>
        </p:grpSpPr>
        <p:pic>
          <p:nvPicPr>
            <p:cNvPr id="10" name="Kuva 7" descr="teht_F_plus_Kokonaismäärä">
              <a:extLst>
                <a:ext uri="{FF2B5EF4-FFF2-40B4-BE49-F238E27FC236}">
                  <a16:creationId xmlns:a16="http://schemas.microsoft.com/office/drawing/2014/main" id="{D96C2BC9-CDED-757A-57CC-71660B49F0B7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4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300" y="3608388"/>
              <a:ext cx="5524500" cy="760412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11" name="Suorakulmio 8">
              <a:extLst>
                <a:ext uri="{FF2B5EF4-FFF2-40B4-BE49-F238E27FC236}">
                  <a16:creationId xmlns:a16="http://schemas.microsoft.com/office/drawing/2014/main" id="{BCBE502E-302E-C543-1D90-0AB3A00EE6B4}"/>
                </a:ext>
              </a:extLst>
            </p:cNvPr>
            <p:cNvSpPr/>
            <p:nvPr/>
          </p:nvSpPr>
          <p:spPr>
            <a:xfrm>
              <a:off x="6210300" y="4381500"/>
              <a:ext cx="5524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fi-FI" sz="1800" dirty="0"/>
                <a:t>Tehtävä F</a:t>
              </a:r>
              <a:r>
                <a:rPr lang="fi-FI" dirty="0"/>
                <a:t> </a:t>
              </a:r>
              <a:r>
                <a:rPr lang="fi-FI" sz="1800" dirty="0"/>
                <a:t>plus</a:t>
              </a:r>
              <a:r>
                <a:rPr lang="fi-FI" dirty="0"/>
                <a:t> extrana </a:t>
              </a:r>
              <a:r>
                <a:rPr lang="fi-FI" sz="1800" dirty="0"/>
                <a:t>Kokonaismäärä</a:t>
              </a:r>
              <a:endParaRPr lang="en-FI" sz="18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62B771E-1E75-4898-F048-101EB55CCC6C}"/>
              </a:ext>
            </a:extLst>
          </p:cNvPr>
          <p:cNvSpPr txBox="1"/>
          <p:nvPr/>
        </p:nvSpPr>
        <p:spPr>
          <a:xfrm>
            <a:off x="3267458" y="331775"/>
            <a:ext cx="5650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 dirty="0"/>
              <a:t>Tehtävä </a:t>
            </a:r>
            <a:r>
              <a:rPr lang="fi-FI" sz="3200" dirty="0" err="1"/>
              <a:t>Employees</a:t>
            </a:r>
            <a:r>
              <a:rPr lang="fi-FI" sz="3200" dirty="0"/>
              <a:t> </a:t>
            </a:r>
          </a:p>
          <a:p>
            <a:pPr algn="ctr"/>
            <a:r>
              <a:rPr lang="fi-FI" sz="3200" dirty="0"/>
              <a:t>Osa 1</a:t>
            </a:r>
          </a:p>
          <a:p>
            <a:pPr algn="ctr"/>
            <a:r>
              <a:rPr lang="fi-FI" sz="3200" dirty="0"/>
              <a:t>Tehtävät E ja F</a:t>
            </a:r>
            <a:endParaRPr lang="en-FI" sz="3200" dirty="0"/>
          </a:p>
        </p:txBody>
      </p:sp>
    </p:spTree>
    <p:extLst>
      <p:ext uri="{BB962C8B-B14F-4D97-AF65-F5344CB8AC3E}">
        <p14:creationId xmlns:p14="http://schemas.microsoft.com/office/powerpoint/2010/main" val="146868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Sininen lohkot ja verkostot-tekniikka">
            <a:extLst>
              <a:ext uri="{FF2B5EF4-FFF2-40B4-BE49-F238E27FC236}">
                <a16:creationId xmlns:a16="http://schemas.microsoft.com/office/drawing/2014/main" id="{13B310CD-6522-A4DB-3633-BDB17ACF7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grpSp>
        <p:nvGrpSpPr>
          <p:cNvPr id="4" name="Ryhmä 5">
            <a:extLst>
              <a:ext uri="{FF2B5EF4-FFF2-40B4-BE49-F238E27FC236}">
                <a16:creationId xmlns:a16="http://schemas.microsoft.com/office/drawing/2014/main" id="{2E67B67A-8FF9-CD27-6ED0-3DF806223920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397006" y="1399617"/>
            <a:ext cx="5524500" cy="2082800"/>
            <a:chOff x="457200" y="3124200"/>
            <a:chExt cx="5524500" cy="2082800"/>
          </a:xfrm>
        </p:grpSpPr>
        <p:pic>
          <p:nvPicPr>
            <p:cNvPr id="5" name="Kuva 3" descr="teht2_A_plus_molemmatNimet">
              <a:extLst>
                <a:ext uri="{FF2B5EF4-FFF2-40B4-BE49-F238E27FC236}">
                  <a16:creationId xmlns:a16="http://schemas.microsoft.com/office/drawing/2014/main" id="{142C8512-CF9F-1B41-A598-289CA63ADDE3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3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124200"/>
              <a:ext cx="5524500" cy="172720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6" name="Suorakulmio 4">
              <a:extLst>
                <a:ext uri="{FF2B5EF4-FFF2-40B4-BE49-F238E27FC236}">
                  <a16:creationId xmlns:a16="http://schemas.microsoft.com/office/drawing/2014/main" id="{4A5F57A9-F871-5169-F4A7-032AB4207AF9}"/>
                </a:ext>
              </a:extLst>
            </p:cNvPr>
            <p:cNvSpPr/>
            <p:nvPr/>
          </p:nvSpPr>
          <p:spPr>
            <a:xfrm>
              <a:off x="457200" y="4864100"/>
              <a:ext cx="5524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fi-FI" sz="1800" dirty="0"/>
                <a:t>Tehtävä 2 A</a:t>
              </a:r>
              <a:r>
                <a:rPr lang="fi-FI" dirty="0"/>
                <a:t> </a:t>
              </a:r>
              <a:r>
                <a:rPr lang="fi-FI" sz="1800" dirty="0"/>
                <a:t>plus</a:t>
              </a:r>
              <a:r>
                <a:rPr lang="fi-FI" dirty="0"/>
                <a:t> extrana </a:t>
              </a:r>
              <a:r>
                <a:rPr lang="fi-FI" sz="1800" dirty="0"/>
                <a:t>molemmat nimet</a:t>
              </a:r>
              <a:endParaRPr lang="en-FI" sz="1800" dirty="0"/>
            </a:p>
          </p:txBody>
        </p:sp>
      </p:grpSp>
      <p:grpSp>
        <p:nvGrpSpPr>
          <p:cNvPr id="7" name="Ryhmä 9">
            <a:extLst>
              <a:ext uri="{FF2B5EF4-FFF2-40B4-BE49-F238E27FC236}">
                <a16:creationId xmlns:a16="http://schemas.microsoft.com/office/drawing/2014/main" id="{8D010B89-2233-05B1-495C-2C7DF3ACDB83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6270494" y="1399617"/>
            <a:ext cx="5524500" cy="1892300"/>
            <a:chOff x="6210300" y="3219450"/>
            <a:chExt cx="5524500" cy="1892300"/>
          </a:xfrm>
        </p:grpSpPr>
        <p:pic>
          <p:nvPicPr>
            <p:cNvPr id="8" name="Kuva 7" descr="teht2_B">
              <a:extLst>
                <a:ext uri="{FF2B5EF4-FFF2-40B4-BE49-F238E27FC236}">
                  <a16:creationId xmlns:a16="http://schemas.microsoft.com/office/drawing/2014/main" id="{976ED48A-9D89-C05E-D198-15D9FC07C529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4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300" y="3219450"/>
              <a:ext cx="5524500" cy="153670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9" name="Suorakulmio 8">
              <a:extLst>
                <a:ext uri="{FF2B5EF4-FFF2-40B4-BE49-F238E27FC236}">
                  <a16:creationId xmlns:a16="http://schemas.microsoft.com/office/drawing/2014/main" id="{40DF4BCA-4B74-8780-9A66-9218720F2BDB}"/>
                </a:ext>
              </a:extLst>
            </p:cNvPr>
            <p:cNvSpPr/>
            <p:nvPr/>
          </p:nvSpPr>
          <p:spPr>
            <a:xfrm>
              <a:off x="6210300" y="4768850"/>
              <a:ext cx="5524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fi-FI" sz="1800" dirty="0"/>
                <a:t>Tehtävä 2</a:t>
              </a:r>
              <a:r>
                <a:rPr lang="fi-FI" dirty="0"/>
                <a:t> </a:t>
              </a:r>
              <a:r>
                <a:rPr lang="fi-FI" sz="1800" dirty="0"/>
                <a:t>B</a:t>
              </a:r>
              <a:endParaRPr lang="en-FI" sz="18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9CB4159-512D-511B-B918-40211E5CA232}"/>
              </a:ext>
            </a:extLst>
          </p:cNvPr>
          <p:cNvSpPr txBox="1"/>
          <p:nvPr/>
        </p:nvSpPr>
        <p:spPr>
          <a:xfrm>
            <a:off x="3267458" y="0"/>
            <a:ext cx="5650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600" dirty="0"/>
              <a:t>Tehtävä </a:t>
            </a:r>
            <a:r>
              <a:rPr lang="fi-FI" sz="3600" dirty="0" err="1"/>
              <a:t>Employees</a:t>
            </a:r>
            <a:r>
              <a:rPr lang="fi-FI" sz="3600" dirty="0"/>
              <a:t> </a:t>
            </a:r>
          </a:p>
          <a:p>
            <a:pPr algn="ctr"/>
            <a:r>
              <a:rPr lang="fi-FI" sz="3600" dirty="0"/>
              <a:t>Osa 2 Tehtävät A,B,C ja D</a:t>
            </a:r>
            <a:endParaRPr lang="en-FI" sz="3600" dirty="0"/>
          </a:p>
        </p:txBody>
      </p:sp>
      <p:grpSp>
        <p:nvGrpSpPr>
          <p:cNvPr id="11" name="Ryhmä 5">
            <a:extLst>
              <a:ext uri="{FF2B5EF4-FFF2-40B4-BE49-F238E27FC236}">
                <a16:creationId xmlns:a16="http://schemas.microsoft.com/office/drawing/2014/main" id="{74A67D43-96E3-9B7F-AD24-80043AD6BF9C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3220616" y="3718410"/>
            <a:ext cx="5750767" cy="1325320"/>
            <a:chOff x="457200" y="3529013"/>
            <a:chExt cx="5524500" cy="1273175"/>
          </a:xfrm>
        </p:grpSpPr>
        <p:pic>
          <p:nvPicPr>
            <p:cNvPr id="12" name="Kuva 3" descr="teht2_C_plus_palkka">
              <a:extLst>
                <a:ext uri="{FF2B5EF4-FFF2-40B4-BE49-F238E27FC236}">
                  <a16:creationId xmlns:a16="http://schemas.microsoft.com/office/drawing/2014/main" id="{C5721F3D-65A1-1041-B929-D51A12655C98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5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529013"/>
              <a:ext cx="5524500" cy="917575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13" name="Suorakulmio 4">
              <a:extLst>
                <a:ext uri="{FF2B5EF4-FFF2-40B4-BE49-F238E27FC236}">
                  <a16:creationId xmlns:a16="http://schemas.microsoft.com/office/drawing/2014/main" id="{DB550FFB-7D22-E93C-A4F3-D95647CF738B}"/>
                </a:ext>
              </a:extLst>
            </p:cNvPr>
            <p:cNvSpPr/>
            <p:nvPr/>
          </p:nvSpPr>
          <p:spPr>
            <a:xfrm>
              <a:off x="457200" y="4459288"/>
              <a:ext cx="5524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fi-FI" sz="1800" dirty="0"/>
                <a:t>Tehtävä 2</a:t>
              </a:r>
              <a:r>
                <a:rPr lang="fi-FI" dirty="0"/>
                <a:t> </a:t>
              </a:r>
              <a:r>
                <a:rPr lang="fi-FI" sz="1800" dirty="0"/>
                <a:t>C</a:t>
              </a:r>
              <a:r>
                <a:rPr lang="fi-FI" dirty="0"/>
                <a:t> </a:t>
              </a:r>
              <a:r>
                <a:rPr lang="fi-FI" sz="1800" dirty="0"/>
                <a:t>plus extrana palkka</a:t>
              </a:r>
              <a:endParaRPr lang="en-FI" sz="1800" dirty="0"/>
            </a:p>
          </p:txBody>
        </p:sp>
      </p:grpSp>
      <p:grpSp>
        <p:nvGrpSpPr>
          <p:cNvPr id="14" name="Ryhmä 9">
            <a:extLst>
              <a:ext uri="{FF2B5EF4-FFF2-40B4-BE49-F238E27FC236}">
                <a16:creationId xmlns:a16="http://schemas.microsoft.com/office/drawing/2014/main" id="{97127873-DFD3-3DD2-8109-42F5FCCD123F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2219194" y="5182515"/>
            <a:ext cx="8102600" cy="1536700"/>
            <a:chOff x="6210300" y="3641725"/>
            <a:chExt cx="5524500" cy="1047750"/>
          </a:xfrm>
        </p:grpSpPr>
        <p:pic>
          <p:nvPicPr>
            <p:cNvPr id="16" name="Kuva 7" descr="teht2_D_">
              <a:extLst>
                <a:ext uri="{FF2B5EF4-FFF2-40B4-BE49-F238E27FC236}">
                  <a16:creationId xmlns:a16="http://schemas.microsoft.com/office/drawing/2014/main" id="{691AA3DE-0431-EC8B-2529-5D0F062CC7A1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6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300" y="3641725"/>
              <a:ext cx="5524500" cy="69215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17" name="Suorakulmio 8">
              <a:extLst>
                <a:ext uri="{FF2B5EF4-FFF2-40B4-BE49-F238E27FC236}">
                  <a16:creationId xmlns:a16="http://schemas.microsoft.com/office/drawing/2014/main" id="{24D64C1E-6F61-E6A5-85D9-EC8ED010AF25}"/>
                </a:ext>
              </a:extLst>
            </p:cNvPr>
            <p:cNvSpPr/>
            <p:nvPr/>
          </p:nvSpPr>
          <p:spPr>
            <a:xfrm>
              <a:off x="6210300" y="4346575"/>
              <a:ext cx="5524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fi-FI" sz="1800" dirty="0"/>
                <a:t>Tehtävä 2</a:t>
              </a:r>
              <a:r>
                <a:rPr lang="fi-FI" dirty="0"/>
                <a:t> </a:t>
              </a:r>
              <a:r>
                <a:rPr lang="fi-FI" sz="1800" dirty="0"/>
                <a:t>D</a:t>
              </a:r>
              <a:endParaRPr lang="en-FI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711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Sininen lohkot ja verkostot-tekniikka">
            <a:extLst>
              <a:ext uri="{FF2B5EF4-FFF2-40B4-BE49-F238E27FC236}">
                <a16:creationId xmlns:a16="http://schemas.microsoft.com/office/drawing/2014/main" id="{13B310CD-6522-A4DB-3633-BDB17ACF7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grpSp>
        <p:nvGrpSpPr>
          <p:cNvPr id="10" name="Ryhmä 5">
            <a:extLst>
              <a:ext uri="{FF2B5EF4-FFF2-40B4-BE49-F238E27FC236}">
                <a16:creationId xmlns:a16="http://schemas.microsoft.com/office/drawing/2014/main" id="{0C4BDB2F-9A21-F5BF-7A3F-A99AC7B0314B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737348" y="1411731"/>
            <a:ext cx="10711208" cy="1739033"/>
            <a:chOff x="457200" y="3717925"/>
            <a:chExt cx="5524500" cy="896938"/>
          </a:xfrm>
        </p:grpSpPr>
        <p:pic>
          <p:nvPicPr>
            <p:cNvPr id="11" name="Kuva 3" descr="teht2_G_">
              <a:extLst>
                <a:ext uri="{FF2B5EF4-FFF2-40B4-BE49-F238E27FC236}">
                  <a16:creationId xmlns:a16="http://schemas.microsoft.com/office/drawing/2014/main" id="{942E3C0C-1C8F-E8B0-41DF-99AB29D5D3C5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3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717925"/>
              <a:ext cx="5524500" cy="541338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</p:spPr>
        </p:pic>
        <p:sp>
          <p:nvSpPr>
            <p:cNvPr id="12" name="Suorakulmio 4">
              <a:extLst>
                <a:ext uri="{FF2B5EF4-FFF2-40B4-BE49-F238E27FC236}">
                  <a16:creationId xmlns:a16="http://schemas.microsoft.com/office/drawing/2014/main" id="{688F4553-F2CC-853E-E93A-A43FF22DA7C5}"/>
                </a:ext>
              </a:extLst>
            </p:cNvPr>
            <p:cNvSpPr/>
            <p:nvPr/>
          </p:nvSpPr>
          <p:spPr>
            <a:xfrm>
              <a:off x="457200" y="4271963"/>
              <a:ext cx="5524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fi-FI" sz="1800" dirty="0"/>
                <a:t>Tehtävä 2</a:t>
              </a:r>
              <a:r>
                <a:rPr lang="fi-FI" dirty="0"/>
                <a:t> </a:t>
              </a:r>
              <a:r>
                <a:rPr lang="fi-FI" sz="1800" dirty="0"/>
                <a:t>G</a:t>
              </a:r>
              <a:endParaRPr lang="en-FI" sz="1800" dirty="0"/>
            </a:p>
          </p:txBody>
        </p:sp>
      </p:grpSp>
      <p:grpSp>
        <p:nvGrpSpPr>
          <p:cNvPr id="13" name="Ryhmä 9">
            <a:extLst>
              <a:ext uri="{FF2B5EF4-FFF2-40B4-BE49-F238E27FC236}">
                <a16:creationId xmlns:a16="http://schemas.microsoft.com/office/drawing/2014/main" id="{8D926742-2D36-1B5C-3223-E614511D64D4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1677225" y="3150764"/>
            <a:ext cx="8831454" cy="3679773"/>
            <a:chOff x="6210300" y="3014663"/>
            <a:chExt cx="5524500" cy="2301875"/>
          </a:xfrm>
        </p:grpSpPr>
        <p:pic>
          <p:nvPicPr>
            <p:cNvPr id="14" name="Kuva 7" descr="teht2_H_Plus_Palkka">
              <a:extLst>
                <a:ext uri="{FF2B5EF4-FFF2-40B4-BE49-F238E27FC236}">
                  <a16:creationId xmlns:a16="http://schemas.microsoft.com/office/drawing/2014/main" id="{73714490-9C48-EE74-1232-B5896271382C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4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300" y="3014663"/>
              <a:ext cx="5524500" cy="1946275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</p:spPr>
        </p:pic>
        <p:sp>
          <p:nvSpPr>
            <p:cNvPr id="16" name="Suorakulmio 8">
              <a:extLst>
                <a:ext uri="{FF2B5EF4-FFF2-40B4-BE49-F238E27FC236}">
                  <a16:creationId xmlns:a16="http://schemas.microsoft.com/office/drawing/2014/main" id="{2E8548CB-67D6-D7AC-679E-693977F15BAC}"/>
                </a:ext>
              </a:extLst>
            </p:cNvPr>
            <p:cNvSpPr/>
            <p:nvPr/>
          </p:nvSpPr>
          <p:spPr>
            <a:xfrm>
              <a:off x="6210300" y="4973638"/>
              <a:ext cx="5524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fi-FI" sz="1800" dirty="0"/>
                <a:t>Tehtävä 2</a:t>
              </a:r>
              <a:r>
                <a:rPr lang="fi-FI" dirty="0"/>
                <a:t> </a:t>
              </a:r>
              <a:r>
                <a:rPr lang="fi-FI" sz="1800" dirty="0"/>
                <a:t>H</a:t>
              </a:r>
              <a:r>
                <a:rPr lang="fi-FI" dirty="0"/>
                <a:t> </a:t>
              </a:r>
              <a:r>
                <a:rPr lang="fi-FI" sz="1800" dirty="0"/>
                <a:t>Plus</a:t>
              </a:r>
              <a:r>
                <a:rPr lang="fi-FI" dirty="0"/>
                <a:t> extrana </a:t>
              </a:r>
              <a:r>
                <a:rPr lang="fi-FI" sz="1800" dirty="0"/>
                <a:t>Palkka</a:t>
              </a:r>
              <a:endParaRPr lang="en-FI" sz="18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F797E20-3C15-2A8F-82F0-1170F428EF53}"/>
              </a:ext>
            </a:extLst>
          </p:cNvPr>
          <p:cNvSpPr txBox="1"/>
          <p:nvPr/>
        </p:nvSpPr>
        <p:spPr>
          <a:xfrm>
            <a:off x="3270506" y="105706"/>
            <a:ext cx="5650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600" dirty="0"/>
              <a:t>Tehtävä </a:t>
            </a:r>
            <a:r>
              <a:rPr lang="fi-FI" sz="3600" dirty="0" err="1"/>
              <a:t>Employees</a:t>
            </a:r>
            <a:r>
              <a:rPr lang="fi-FI" sz="3600" dirty="0"/>
              <a:t> </a:t>
            </a:r>
          </a:p>
          <a:p>
            <a:pPr algn="ctr"/>
            <a:r>
              <a:rPr lang="fi-FI" sz="3600" dirty="0"/>
              <a:t>Osa 2  Tehtävät G ja H</a:t>
            </a:r>
            <a:endParaRPr lang="en-FI" sz="3600" dirty="0"/>
          </a:p>
        </p:txBody>
      </p:sp>
    </p:spTree>
    <p:extLst>
      <p:ext uri="{BB962C8B-B14F-4D97-AF65-F5344CB8AC3E}">
        <p14:creationId xmlns:p14="http://schemas.microsoft.com/office/powerpoint/2010/main" val="83868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Sininen lohkot ja verkostot-tekniikka">
            <a:extLst>
              <a:ext uri="{FF2B5EF4-FFF2-40B4-BE49-F238E27FC236}">
                <a16:creationId xmlns:a16="http://schemas.microsoft.com/office/drawing/2014/main" id="{13B310CD-6522-A4DB-3633-BDB17ACF7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228007-EEA8-F4D6-DF3D-F2C03BA8109D}"/>
              </a:ext>
            </a:extLst>
          </p:cNvPr>
          <p:cNvSpPr txBox="1"/>
          <p:nvPr/>
        </p:nvSpPr>
        <p:spPr>
          <a:xfrm>
            <a:off x="3267458" y="331775"/>
            <a:ext cx="5650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600" dirty="0"/>
              <a:t>Tehtävä </a:t>
            </a:r>
            <a:r>
              <a:rPr lang="fi-FI" sz="3600" dirty="0" err="1"/>
              <a:t>Employees</a:t>
            </a:r>
            <a:r>
              <a:rPr lang="fi-FI" sz="3600" dirty="0"/>
              <a:t> </a:t>
            </a:r>
          </a:p>
          <a:p>
            <a:pPr algn="ctr"/>
            <a:r>
              <a:rPr lang="fi-FI" sz="3600" dirty="0"/>
              <a:t>Osa 1 Tehtävät I ja L</a:t>
            </a:r>
            <a:endParaRPr lang="en-FI" sz="3600" dirty="0"/>
          </a:p>
        </p:txBody>
      </p:sp>
      <p:grpSp>
        <p:nvGrpSpPr>
          <p:cNvPr id="9" name="Ryhmä 5">
            <a:extLst>
              <a:ext uri="{FF2B5EF4-FFF2-40B4-BE49-F238E27FC236}">
                <a16:creationId xmlns:a16="http://schemas.microsoft.com/office/drawing/2014/main" id="{A16D18C4-F579-220A-6287-54D3D142F617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846661" y="2546350"/>
            <a:ext cx="10492579" cy="1604038"/>
            <a:chOff x="457200" y="3743325"/>
            <a:chExt cx="5524500" cy="844550"/>
          </a:xfrm>
        </p:grpSpPr>
        <p:pic>
          <p:nvPicPr>
            <p:cNvPr id="10" name="Kuva 3" descr="teht2_I_PlusExtraa">
              <a:extLst>
                <a:ext uri="{FF2B5EF4-FFF2-40B4-BE49-F238E27FC236}">
                  <a16:creationId xmlns:a16="http://schemas.microsoft.com/office/drawing/2014/main" id="{6640721C-3C07-9346-E466-2981D8D632F8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3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743325"/>
              <a:ext cx="5524500" cy="48895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11" name="Suorakulmio 4">
              <a:extLst>
                <a:ext uri="{FF2B5EF4-FFF2-40B4-BE49-F238E27FC236}">
                  <a16:creationId xmlns:a16="http://schemas.microsoft.com/office/drawing/2014/main" id="{0E4EC26E-4AF5-46F3-44CE-AA045CC8628F}"/>
                </a:ext>
              </a:extLst>
            </p:cNvPr>
            <p:cNvSpPr/>
            <p:nvPr/>
          </p:nvSpPr>
          <p:spPr>
            <a:xfrm>
              <a:off x="457200" y="4244975"/>
              <a:ext cx="5524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fi-FI" sz="1800" dirty="0"/>
                <a:t>Tehtävä 2</a:t>
              </a:r>
              <a:r>
                <a:rPr lang="fi-FI" dirty="0"/>
                <a:t> </a:t>
              </a:r>
              <a:r>
                <a:rPr lang="fi-FI" sz="1800" dirty="0"/>
                <a:t>I</a:t>
              </a:r>
              <a:r>
                <a:rPr lang="fi-FI" dirty="0"/>
                <a:t> </a:t>
              </a:r>
              <a:r>
                <a:rPr lang="fi-FI" sz="1800" dirty="0"/>
                <a:t>Plus Extraa</a:t>
              </a:r>
              <a:endParaRPr lang="en-FI" sz="1800" dirty="0"/>
            </a:p>
          </p:txBody>
        </p:sp>
      </p:grpSp>
      <p:grpSp>
        <p:nvGrpSpPr>
          <p:cNvPr id="12" name="Ryhmä 9">
            <a:extLst>
              <a:ext uri="{FF2B5EF4-FFF2-40B4-BE49-F238E27FC236}">
                <a16:creationId xmlns:a16="http://schemas.microsoft.com/office/drawing/2014/main" id="{D9805305-E9B3-E4B4-44F5-FC9BB9F49DAD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1284682" y="4605682"/>
            <a:ext cx="9616536" cy="1920543"/>
            <a:chOff x="6210300" y="3614738"/>
            <a:chExt cx="5524500" cy="1103312"/>
          </a:xfrm>
        </p:grpSpPr>
        <p:pic>
          <p:nvPicPr>
            <p:cNvPr id="13" name="Kuva 7" descr="teht2_L_extra.keskipalkkaKaikillaOsastoilla">
              <a:extLst>
                <a:ext uri="{FF2B5EF4-FFF2-40B4-BE49-F238E27FC236}">
                  <a16:creationId xmlns:a16="http://schemas.microsoft.com/office/drawing/2014/main" id="{2AE412D4-F7AF-4943-01DC-75F9D48CAE38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4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300" y="3614738"/>
              <a:ext cx="5524500" cy="747712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14" name="Suorakulmio 8">
              <a:extLst>
                <a:ext uri="{FF2B5EF4-FFF2-40B4-BE49-F238E27FC236}">
                  <a16:creationId xmlns:a16="http://schemas.microsoft.com/office/drawing/2014/main" id="{6D7022AD-2016-444E-5FB7-8D0CA0D57901}"/>
                </a:ext>
              </a:extLst>
            </p:cNvPr>
            <p:cNvSpPr/>
            <p:nvPr/>
          </p:nvSpPr>
          <p:spPr>
            <a:xfrm>
              <a:off x="6210300" y="4375150"/>
              <a:ext cx="5524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fi-FI" sz="1800" dirty="0"/>
                <a:t>Tehtävä 2</a:t>
              </a:r>
              <a:r>
                <a:rPr lang="fi-FI" dirty="0"/>
                <a:t> </a:t>
              </a:r>
              <a:r>
                <a:rPr lang="fi-FI" sz="1800" dirty="0"/>
                <a:t>L</a:t>
              </a:r>
              <a:r>
                <a:rPr lang="fi-FI" dirty="0"/>
                <a:t> plus </a:t>
              </a:r>
              <a:r>
                <a:rPr lang="fi-FI" sz="1800" dirty="0"/>
                <a:t>extra</a:t>
              </a:r>
              <a:r>
                <a:rPr lang="fi-FI" dirty="0"/>
                <a:t>na </a:t>
              </a:r>
              <a:r>
                <a:rPr lang="fi-FI" sz="1800" dirty="0"/>
                <a:t>keskipalkka Kaikilla Osastoilla</a:t>
              </a:r>
              <a:endParaRPr lang="en-FI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821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Sininen lohkot ja verkostot-tekniikka">
            <a:extLst>
              <a:ext uri="{FF2B5EF4-FFF2-40B4-BE49-F238E27FC236}">
                <a16:creationId xmlns:a16="http://schemas.microsoft.com/office/drawing/2014/main" id="{13B310CD-6522-A4DB-3633-BDB17ACF7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03"/>
          <a:stretch/>
        </p:blipFill>
        <p:spPr>
          <a:xfrm>
            <a:off x="3" y="10"/>
            <a:ext cx="10655455" cy="6857990"/>
          </a:xfrm>
          <a:custGeom>
            <a:avLst/>
            <a:gdLst/>
            <a:ahLst/>
            <a:cxnLst/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F80131-2170-FD6F-67DB-83873EF6FC35}"/>
              </a:ext>
            </a:extLst>
          </p:cNvPr>
          <p:cNvSpPr txBox="1"/>
          <p:nvPr/>
        </p:nvSpPr>
        <p:spPr>
          <a:xfrm>
            <a:off x="1447800" y="0"/>
            <a:ext cx="3766420" cy="2029539"/>
          </a:xfrm>
          <a:prstGeom prst="snip2DiagRect">
            <a:avLst>
              <a:gd name="adj1" fmla="val 0"/>
              <a:gd name="adj2" fmla="val 45672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Kiitos!</a:t>
            </a:r>
            <a:endParaRPr lang="en-FI" sz="6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EF734-3669-FE46-60E8-CAFD7845DBCC}"/>
              </a:ext>
            </a:extLst>
          </p:cNvPr>
          <p:cNvSpPr txBox="1"/>
          <p:nvPr/>
        </p:nvSpPr>
        <p:spPr>
          <a:xfrm>
            <a:off x="1447800" y="3429000"/>
            <a:ext cx="40703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Klikkaa</a:t>
            </a:r>
            <a:r>
              <a:rPr lang="en-US" sz="2800" dirty="0"/>
              <a:t> </a:t>
            </a:r>
            <a:r>
              <a:rPr lang="en-US" sz="2800" dirty="0" err="1"/>
              <a:t>alta</a:t>
            </a:r>
            <a:r>
              <a:rPr lang="en-US" sz="2800" dirty="0"/>
              <a:t> </a:t>
            </a:r>
            <a:r>
              <a:rPr lang="en-US" sz="2800" dirty="0" err="1"/>
              <a:t>GitHubiin</a:t>
            </a:r>
            <a:r>
              <a:rPr lang="en-US" sz="2800" dirty="0"/>
              <a:t>:</a:t>
            </a:r>
          </a:p>
          <a:p>
            <a:pPr algn="ctr"/>
            <a:endParaRPr lang="en-US" sz="2800" dirty="0"/>
          </a:p>
          <a:p>
            <a:pPr algn="ctr"/>
            <a:r>
              <a:rPr lang="fi-FI" sz="2800" dirty="0" err="1">
                <a:solidFill>
                  <a:schemeClr val="accent6"/>
                </a:solidFill>
                <a:hlinkClick r:id="rId3" tooltip="https://github.com/DaMonnFIN/Tietokannat_K2023.g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DaMonnFIN</a:t>
            </a:r>
            <a:r>
              <a:rPr lang="fi-FI" sz="2800" dirty="0">
                <a:solidFill>
                  <a:schemeClr val="accent6"/>
                </a:solidFill>
                <a:hlinkClick r:id="rId3" tooltip="https://github.com/DaMonnFIN/Tietokannat_K2023.g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/Tietokannat_K2023</a:t>
            </a:r>
            <a:endParaRPr lang="en-FI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23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390048B-44EC-4FFB-BBFD-C1B57681FFE1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employeesteema</Template>
  <TotalTime>77</TotalTime>
  <Words>153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Office-teema</vt:lpstr>
      <vt:lpstr>Tietokannat ja rajapinnat Employees Osa 1 ja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Tietokannat ja rajapinnat Employees Osa 1 ja 2</dc:title>
  <dc:creator>Taneli Huikari</dc:creator>
  <cp:lastModifiedBy>Taneli Huikari</cp:lastModifiedBy>
  <cp:revision>2</cp:revision>
  <dcterms:created xsi:type="dcterms:W3CDTF">2023-02-14T16:40:59Z</dcterms:created>
  <dcterms:modified xsi:type="dcterms:W3CDTF">2023-02-14T18:00:04Z</dcterms:modified>
</cp:coreProperties>
</file>