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3" r:id="rId4"/>
  </p:sldIdLst>
  <p:sldSz cx="18288000" cy="10287000"/>
  <p:notesSz cx="6858000" cy="9144000"/>
  <p:embeddedFontLst>
    <p:embeddedFont>
      <p:font typeface="Poppins" panose="00000500000000000000" pitchFamily="2" charset="0"/>
      <p:regular r:id="rId5"/>
      <p:bold r:id="rId6"/>
      <p:italic r:id="rId7"/>
      <p:boldItalic r:id="rId8"/>
    </p:embeddedFont>
    <p:embeddedFont>
      <p:font typeface="Poppins Bold" panose="00000800000000000000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DF6"/>
    <a:srgbClr val="1B1B1E"/>
    <a:srgbClr val="FFF8F0"/>
    <a:srgbClr val="1E1E24"/>
    <a:srgbClr val="E0E2DB"/>
    <a:srgbClr val="191716"/>
    <a:srgbClr val="2D2A32"/>
    <a:srgbClr val="EEEFA8"/>
    <a:srgbClr val="DDD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831CF-EB98-22F6-1E35-1DAE09E789CD}" v="39" dt="2025-04-18T01:51:33.495"/>
    <p1510:client id="{743E2A05-3B02-988C-E619-812E9E7F04B7}" v="30" dt="2025-04-17T21:06:57.316"/>
    <p1510:client id="{78391CAB-1FE2-7277-EF49-71792805549B}" v="1112" dt="2025-04-17T23:00:44.642"/>
    <p1510:client id="{9E0AE147-A064-4ECA-AA00-81ABF5552283}" v="240" dt="2025-04-18T04:24:30.165"/>
    <p1510:client id="{A0EE9805-4314-12D4-2F95-24B65B9A4534}" v="75" dt="2025-04-18T00:20:20"/>
    <p1510:client id="{B9A0EB5D-E9EE-8A73-C82C-D1DAA2048438}" v="215" dt="2025-04-18T01:15:5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doi.org/10.1016/0927-0256(96)00008-0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doi.org/10.1103/PhysRevB.83.19542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s://doi.org/10.1021/ACS.JPCLETT.0C02405/SUPPL_FILE/JZ0C02405_SI_001.PDF" TargetMode="External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3968" y="0"/>
            <a:ext cx="10934032" cy="10287000"/>
            <a:chOff x="0" y="0"/>
            <a:chExt cx="6174850" cy="58094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74850" cy="5809447"/>
            </a:xfrm>
            <a:custGeom>
              <a:avLst/>
              <a:gdLst/>
              <a:ahLst/>
              <a:cxnLst/>
              <a:rect l="l" t="t" r="r" b="b"/>
              <a:pathLst>
                <a:path w="6174850" h="5809447">
                  <a:moveTo>
                    <a:pt x="0" y="0"/>
                  </a:moveTo>
                  <a:lnTo>
                    <a:pt x="6174850" y="0"/>
                  </a:lnTo>
                  <a:lnTo>
                    <a:pt x="6174850" y="5809447"/>
                  </a:lnTo>
                  <a:lnTo>
                    <a:pt x="0" y="5809447"/>
                  </a:lnTo>
                  <a:close/>
                </a:path>
              </a:pathLst>
            </a:custGeom>
            <a:solidFill>
              <a:srgbClr val="1B1B1E"/>
            </a:solidFill>
          </p:spPr>
          <p:txBody>
            <a:bodyPr lIns="91440" tIns="45720" rIns="91440" bIns="45720" anchor="t"/>
            <a:lstStyle/>
            <a:p>
              <a:endParaRPr lang="pl-PL" dirty="0">
                <a:solidFill>
                  <a:srgbClr val="FFF8F0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4" name="AutoShape 4"/>
          <p:cNvSpPr/>
          <p:nvPr/>
        </p:nvSpPr>
        <p:spPr>
          <a:xfrm flipV="1">
            <a:off x="8124221" y="7088172"/>
            <a:ext cx="956573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 lIns="91440" tIns="45720" rIns="91440" bIns="45720" anchor="t"/>
          <a:lstStyle/>
          <a:p>
            <a:endParaRPr lang="pl-PL" dirty="0">
              <a:solidFill>
                <a:srgbClr val="FFF8F0"/>
              </a:solidFill>
              <a:ea typeface="Calibri"/>
              <a:cs typeface="Calibri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124221" y="280349"/>
            <a:ext cx="8066306" cy="2357960"/>
            <a:chOff x="0" y="-66675"/>
            <a:chExt cx="10755074" cy="3143947"/>
          </a:xfrm>
        </p:grpSpPr>
        <p:sp>
          <p:nvSpPr>
            <p:cNvPr id="8" name="TextBox 8"/>
            <p:cNvSpPr txBox="1"/>
            <p:nvPr/>
          </p:nvSpPr>
          <p:spPr>
            <a:xfrm>
              <a:off x="0" y="2661982"/>
              <a:ext cx="10755074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 lang="en-US" dirty="0">
                <a:solidFill>
                  <a:srgbClr val="FFF8F0"/>
                </a:solidFill>
                <a:ea typeface="Calibri"/>
                <a:cs typeface="Calibri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05671"/>
              <a:ext cx="10755074" cy="17136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u="sng" dirty="0">
                  <a:solidFill>
                    <a:srgbClr val="FFF8F0"/>
                  </a:solidFill>
                  <a:latin typeface="Poppins"/>
                  <a:ea typeface="Poppins"/>
                  <a:cs typeface="Poppins"/>
                  <a:sym typeface="Poppins"/>
                </a:rPr>
                <a:t>Rolando S. Sánchez</a:t>
              </a:r>
              <a:r>
                <a:rPr lang="en-US" sz="2400" dirty="0">
                  <a:solidFill>
                    <a:srgbClr val="FFF8F0"/>
                  </a:solidFill>
                  <a:latin typeface="Poppins"/>
                  <a:ea typeface="Poppins"/>
                  <a:cs typeface="Poppins"/>
                  <a:sym typeface="Poppins"/>
                </a:rPr>
                <a:t>, Henry P. Pinto</a:t>
              </a:r>
              <a:endParaRPr lang="en-US" sz="2400" dirty="0">
                <a:solidFill>
                  <a:srgbClr val="FFF8F0"/>
                </a:solidFill>
                <a:latin typeface="Poppins"/>
                <a:ea typeface="Poppins"/>
                <a:cs typeface="Poppins"/>
              </a:endParaRPr>
            </a:p>
            <a:p>
              <a:pPr algn="l">
                <a:lnSpc>
                  <a:spcPts val="3360"/>
                </a:lnSpc>
              </a:pPr>
              <a:endParaRPr lang="en-US" sz="2400" dirty="0">
                <a:solidFill>
                  <a:srgbClr val="FFF8F0"/>
                </a:solidFill>
                <a:latin typeface="Poppins"/>
                <a:ea typeface="Poppins"/>
                <a:cs typeface="Poppins"/>
              </a:endParaRPr>
            </a:p>
            <a:p>
              <a:pPr algn="l">
                <a:lnSpc>
                  <a:spcPts val="3360"/>
                </a:lnSpc>
              </a:pPr>
              <a:endParaRPr lang="en-US" sz="2400" dirty="0">
                <a:solidFill>
                  <a:srgbClr val="FFF8F0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0755074" cy="550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b="1" dirty="0">
                  <a:solidFill>
                    <a:srgbClr val="FFF8F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Presenter &amp; Co-Authors:</a:t>
              </a:r>
              <a:endParaRPr lang="en-US" sz="2400" b="1" dirty="0">
                <a:solidFill>
                  <a:srgbClr val="FFF8F0"/>
                </a:solidFill>
                <a:latin typeface="Poppins Bold"/>
                <a:ea typeface="Poppins Bold"/>
                <a:cs typeface="Poppins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124221" y="9728935"/>
            <a:ext cx="651774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FFF8F0"/>
                </a:solidFill>
                <a:latin typeface="Poppins Bold"/>
                <a:ea typeface="Poppins Bold"/>
                <a:cs typeface="Poppins Bold"/>
                <a:sym typeface="Poppins Bold"/>
              </a:rPr>
              <a:t>Date: </a:t>
            </a:r>
            <a:r>
              <a:rPr lang="en-US" sz="2000" dirty="0">
                <a:solidFill>
                  <a:srgbClr val="FFF8F0"/>
                </a:solidFill>
                <a:latin typeface="Poppins"/>
                <a:ea typeface="Poppins Bold"/>
                <a:cs typeface="Poppins"/>
                <a:sym typeface="Poppins"/>
              </a:rPr>
              <a:t>May</a:t>
            </a:r>
            <a:r>
              <a:rPr lang="en-US" sz="2000" dirty="0">
                <a:solidFill>
                  <a:srgbClr val="FFF8F0"/>
                </a:solidFill>
                <a:latin typeface="Poppins"/>
                <a:ea typeface="Poppins"/>
                <a:cs typeface="Poppins"/>
                <a:sym typeface="Poppins"/>
              </a:rPr>
              <a:t> 10, 2025</a:t>
            </a:r>
            <a:endParaRPr lang="en-US" sz="2000" dirty="0">
              <a:solidFill>
                <a:srgbClr val="FFF8F0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98702" y="3559810"/>
            <a:ext cx="9044564" cy="30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50" dirty="0">
                <a:solidFill>
                  <a:srgbClr val="FFF8F0"/>
                </a:solidFill>
                <a:latin typeface="Poppins"/>
                <a:ea typeface="+mn-lt"/>
                <a:cs typeface="Poppins"/>
                <a:sym typeface="Poppins"/>
              </a:rPr>
              <a:t>First principles studies of 7x7 graphene superlattices with topological defects and transition metal adatoms</a:t>
            </a:r>
            <a:endParaRPr lang="en-US">
              <a:solidFill>
                <a:srgbClr val="FFF8F0"/>
              </a:solidFill>
              <a:ea typeface="Calibri"/>
              <a:cs typeface="Calibri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8787831" y="7377674"/>
            <a:ext cx="8066306" cy="1938860"/>
            <a:chOff x="0" y="-66675"/>
            <a:chExt cx="10755074" cy="258514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103182"/>
              <a:ext cx="10755074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endParaRPr lang="en-US" dirty="0">
                <a:solidFill>
                  <a:srgbClr val="FFF8F0"/>
                </a:solidFill>
                <a:ea typeface="Calibri"/>
                <a:cs typeface="Calibri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05671"/>
              <a:ext cx="10755074" cy="1132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b="1" dirty="0">
                  <a:solidFill>
                    <a:srgbClr val="FFF8F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Email:</a:t>
              </a:r>
              <a:r>
                <a:rPr lang="en-US" sz="2400" dirty="0">
                  <a:solidFill>
                    <a:srgbClr val="FFF8F0"/>
                  </a:solidFill>
                  <a:latin typeface="Poppins"/>
                  <a:ea typeface="Poppins"/>
                  <a:cs typeface="Poppins"/>
                  <a:sym typeface="Poppins"/>
                </a:rPr>
                <a:t> rolando.sanchez@yachaytech.edu.ec</a:t>
              </a:r>
              <a:endParaRPr lang="en-US" sz="2400" dirty="0">
                <a:solidFill>
                  <a:srgbClr val="FFF8F0"/>
                </a:solidFill>
                <a:latin typeface="Poppins"/>
                <a:ea typeface="Poppins"/>
                <a:cs typeface="Poppins"/>
              </a:endParaRPr>
            </a:p>
            <a:p>
              <a:pPr algn="ctr">
                <a:lnSpc>
                  <a:spcPts val="3360"/>
                </a:lnSpc>
              </a:pPr>
              <a:endParaRPr lang="en-US" sz="2400" dirty="0">
                <a:solidFill>
                  <a:srgbClr val="FFF8F0"/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0755074" cy="550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 b="1" dirty="0">
                  <a:solidFill>
                    <a:srgbClr val="FFF8F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Contact Information:</a:t>
              </a:r>
              <a:endParaRPr lang="en-US" sz="2400" b="1" dirty="0">
                <a:solidFill>
                  <a:srgbClr val="FFF8F0"/>
                </a:solidFill>
                <a:latin typeface="Poppins Bold"/>
                <a:ea typeface="Poppins Bold"/>
                <a:cs typeface="Poppi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124221" y="1302265"/>
            <a:ext cx="8066306" cy="2229690"/>
            <a:chOff x="0" y="-66675"/>
            <a:chExt cx="10755074" cy="297292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2490955"/>
              <a:ext cx="10755074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 lang="en-US" dirty="0">
                <a:solidFill>
                  <a:srgbClr val="FFF8F0"/>
                </a:solidFill>
                <a:ea typeface="Calibri"/>
                <a:cs typeface="Calibri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05672"/>
              <a:ext cx="10755074" cy="1889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err="1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CompNano</a:t>
              </a:r>
              <a:r>
                <a:rPr lang="en-US" sz="2000" dirty="0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 Group</a:t>
              </a:r>
              <a:endParaRPr lang="en-US" sz="2000" dirty="0">
                <a:solidFill>
                  <a:srgbClr val="FFF8F0"/>
                </a:solidFill>
                <a:latin typeface="Poppins"/>
                <a:ea typeface="+mn-lt"/>
                <a:cs typeface="Poppins"/>
              </a:endParaRPr>
            </a:p>
            <a:p>
              <a:pPr>
                <a:lnSpc>
                  <a:spcPts val="2800"/>
                </a:lnSpc>
              </a:pPr>
              <a:r>
                <a:rPr lang="en-US" sz="2000" dirty="0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School of Physical Sciences and Nanotechnology</a:t>
              </a:r>
              <a:endParaRPr lang="en-US" sz="2000" dirty="0">
                <a:solidFill>
                  <a:srgbClr val="FFF8F0"/>
                </a:solidFill>
                <a:latin typeface="Poppins"/>
                <a:ea typeface="+mn-lt"/>
                <a:cs typeface="Poppins"/>
              </a:endParaRPr>
            </a:p>
            <a:p>
              <a:pPr>
                <a:lnSpc>
                  <a:spcPts val="2800"/>
                </a:lnSpc>
              </a:pPr>
              <a:r>
                <a:rPr lang="en-US" sz="2000" dirty="0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Yachay Tech University</a:t>
              </a:r>
              <a:endParaRPr lang="en-US" sz="2000" dirty="0">
                <a:solidFill>
                  <a:srgbClr val="FFF8F0"/>
                </a:solidFill>
                <a:latin typeface="Poppins"/>
                <a:ea typeface="+mn-lt"/>
                <a:cs typeface="Poppins"/>
              </a:endParaRPr>
            </a:p>
            <a:p>
              <a:pPr>
                <a:lnSpc>
                  <a:spcPts val="2800"/>
                </a:lnSpc>
              </a:pPr>
              <a:r>
                <a:rPr lang="en-US" sz="2000" err="1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Urcuquí</a:t>
              </a:r>
              <a:r>
                <a:rPr lang="en-US" sz="2000" dirty="0">
                  <a:solidFill>
                    <a:srgbClr val="FFF8F0"/>
                  </a:solidFill>
                  <a:latin typeface="Poppins"/>
                  <a:ea typeface="+mn-lt"/>
                  <a:cs typeface="Poppins"/>
                  <a:sym typeface="Poppins"/>
                </a:rPr>
                <a:t>, Ecuador</a:t>
              </a:r>
              <a:endParaRPr lang="en-US">
                <a:solidFill>
                  <a:srgbClr val="FFF8F0"/>
                </a:solidFill>
                <a:ea typeface="Calibri"/>
                <a:cs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0755074" cy="550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b="1" dirty="0">
                  <a:solidFill>
                    <a:srgbClr val="FFF8F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Affiliation:</a:t>
              </a:r>
              <a:endParaRPr lang="en-US" sz="2400" b="1" dirty="0">
                <a:solidFill>
                  <a:srgbClr val="FFF8F0"/>
                </a:solidFill>
                <a:latin typeface="Poppins Bold"/>
                <a:ea typeface="Poppins Bold"/>
                <a:cs typeface="Poppins Bold"/>
              </a:endParaRPr>
            </a:p>
          </p:txBody>
        </p:sp>
      </p:grpSp>
      <p:pic>
        <p:nvPicPr>
          <p:cNvPr id="22" name="Picture 21" descr="A graphene 7x7 superlattice representation using VESTA">
            <a:extLst>
              <a:ext uri="{FF2B5EF4-FFF2-40B4-BE49-F238E27FC236}">
                <a16:creationId xmlns:a16="http://schemas.microsoft.com/office/drawing/2014/main" id="{E5921282-87FC-5A94-934E-EF0E3133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7" y="2685258"/>
            <a:ext cx="6879237" cy="4924582"/>
          </a:xfrm>
          <a:prstGeom prst="rect">
            <a:avLst/>
          </a:prstGeom>
        </p:spPr>
      </p:pic>
      <p:pic>
        <p:nvPicPr>
          <p:cNvPr id="24" name="Picture 23" descr="https://yachaytech.edu.ec/wp-content/uploads/2024/06/Logo-YT-Azul-Transparencia.png">
            <a:extLst>
              <a:ext uri="{FF2B5EF4-FFF2-40B4-BE49-F238E27FC236}">
                <a16:creationId xmlns:a16="http://schemas.microsoft.com/office/drawing/2014/main" id="{4BE9B29B-D5C1-746A-4A60-65B33031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9" y="407836"/>
            <a:ext cx="1684519" cy="580287"/>
          </a:xfrm>
          <a:prstGeom prst="rect">
            <a:avLst/>
          </a:prstGeom>
        </p:spPr>
      </p:pic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E471213B-1F18-BE2B-D456-0344CF57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5" y="8516287"/>
            <a:ext cx="1377534" cy="1386902"/>
          </a:xfrm>
          <a:prstGeom prst="rect">
            <a:avLst/>
          </a:prstGeom>
        </p:spPr>
      </p:pic>
      <p:pic>
        <p:nvPicPr>
          <p:cNvPr id="6" name="Picture 5" descr="Yellow text on a black background&#10;&#10;AI-generated content may be incorrect.">
            <a:extLst>
              <a:ext uri="{FF2B5EF4-FFF2-40B4-BE49-F238E27FC236}">
                <a16:creationId xmlns:a16="http://schemas.microsoft.com/office/drawing/2014/main" id="{B35C7C3D-1F87-DE4D-F15E-CE8A490FD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503" y="218997"/>
            <a:ext cx="2605166" cy="948597"/>
          </a:xfrm>
          <a:prstGeom prst="rect">
            <a:avLst/>
          </a:prstGeom>
        </p:spPr>
      </p:pic>
      <p:sp>
        <p:nvSpPr>
          <p:cNvPr id="23" name="TextBox 18">
            <a:extLst>
              <a:ext uri="{FF2B5EF4-FFF2-40B4-BE49-F238E27FC236}">
                <a16:creationId xmlns:a16="http://schemas.microsoft.com/office/drawing/2014/main" id="{CC60CEB5-9185-146F-5D9E-E924E88522DE}"/>
              </a:ext>
            </a:extLst>
          </p:cNvPr>
          <p:cNvSpPr txBox="1"/>
          <p:nvPr/>
        </p:nvSpPr>
        <p:spPr>
          <a:xfrm>
            <a:off x="327364" y="9901085"/>
            <a:ext cx="1554216" cy="169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11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For more information</a:t>
            </a:r>
            <a:endParaRPr lang="en-US" sz="12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813323" y="-8813322"/>
            <a:ext cx="661355" cy="18288000"/>
            <a:chOff x="0" y="0"/>
            <a:chExt cx="1055225" cy="86092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5225" cy="8609202"/>
            </a:xfrm>
            <a:custGeom>
              <a:avLst/>
              <a:gdLst/>
              <a:ahLst/>
              <a:cxnLst/>
              <a:rect l="l" t="t" r="r" b="b"/>
              <a:pathLst>
                <a:path w="1055225" h="8609202">
                  <a:moveTo>
                    <a:pt x="0" y="0"/>
                  </a:moveTo>
                  <a:lnTo>
                    <a:pt x="1055225" y="0"/>
                  </a:lnTo>
                  <a:lnTo>
                    <a:pt x="1055225" y="8609202"/>
                  </a:lnTo>
                  <a:lnTo>
                    <a:pt x="0" y="8609202"/>
                  </a:lnTo>
                  <a:close/>
                </a:path>
              </a:pathLst>
            </a:custGeom>
            <a:solidFill>
              <a:srgbClr val="1B1B1E"/>
            </a:solidFill>
            <a:ln>
              <a:solidFill>
                <a:srgbClr val="2D2A32"/>
              </a:solidFill>
            </a:ln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5952" y="840784"/>
            <a:ext cx="7919976" cy="6129860"/>
            <a:chOff x="-12491" y="-66675"/>
            <a:chExt cx="10559969" cy="817314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691182"/>
              <a:ext cx="10547478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12491" y="618097"/>
              <a:ext cx="10550576" cy="40659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Graphene's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lack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of a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bandgap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and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magnetism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limits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its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applications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.</a:t>
              </a:r>
            </a:p>
            <a:p>
              <a:pPr algn="just"/>
              <a:endParaRPr lang="pl-PL" sz="1600" dirty="0">
                <a:solidFill>
                  <a:srgbClr val="000000"/>
                </a:solidFill>
                <a:latin typeface="Poppins"/>
                <a:ea typeface="+mn-lt"/>
                <a:cs typeface="Poppins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However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,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Topological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defects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,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such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as flower-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like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defects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(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FLDs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)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observed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via STM [1],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can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modify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its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electronic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and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magnetic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properties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.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Certain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1D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extended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defects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also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show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unique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behaviors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like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1D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conductivity</a:t>
              </a:r>
              <a:r>
                <a:rPr lang="pl-PL" sz="160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[2].</a:t>
              </a:r>
              <a:endParaRPr lang="en-US" sz="1600">
                <a:solidFill>
                  <a:srgbClr val="000000"/>
                </a:solidFill>
                <a:latin typeface="Poppins"/>
                <a:ea typeface="+mn-lt"/>
                <a:cs typeface="Poppins"/>
              </a:endParaRPr>
            </a:p>
            <a:p>
              <a:pPr marL="285750" indent="-285750" algn="just">
                <a:buFont typeface="Arial"/>
                <a:buChar char="•"/>
              </a:pPr>
              <a:endParaRPr lang="pl-PL" sz="1600" dirty="0">
                <a:solidFill>
                  <a:srgbClr val="000000"/>
                </a:solidFill>
                <a:latin typeface="Poppins"/>
                <a:ea typeface="+mn-lt"/>
                <a:cs typeface="Poppins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A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systematic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study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of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graphene's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structural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,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mechanical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,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electronic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, and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magnetic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properties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is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thus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crucial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to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overcome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these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limitations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. Here, we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propose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and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investigate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a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hexagonal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array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of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FLDs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 forming a 7×7 </a:t>
              </a:r>
              <a:r>
                <a:rPr lang="pl-PL" sz="1600" err="1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superlattice</a:t>
              </a:r>
              <a:r>
                <a:rPr lang="pl-PL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.</a:t>
              </a:r>
              <a:endParaRPr lang="pl-PL" dirty="0">
                <a:ea typeface="Calibri"/>
                <a:cs typeface="Calibri"/>
              </a:endParaRPr>
            </a:p>
            <a:p>
              <a:pPr algn="just"/>
              <a:endParaRPr lang="pl-PL"/>
            </a:p>
            <a:p>
              <a:pPr algn="just">
                <a:lnSpc>
                  <a:spcPct val="120000"/>
                </a:lnSpc>
              </a:pPr>
              <a:endParaRPr lang="pl-P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0547478" cy="550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pl-PL" sz="2400" b="1" err="1">
                  <a:solidFill>
                    <a:srgbClr val="2D2A3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  <a:endParaRPr lang="en-US" sz="2400" b="1">
                <a:solidFill>
                  <a:srgbClr val="2D2A32"/>
                </a:solidFill>
                <a:latin typeface="Poppins Bold"/>
                <a:ea typeface="Poppins Bold"/>
                <a:cs typeface="Poppins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58933" y="3904557"/>
            <a:ext cx="7913511" cy="2227098"/>
            <a:chOff x="-3870" y="-66675"/>
            <a:chExt cx="10551348" cy="4154749"/>
          </a:xfrm>
        </p:grpSpPr>
        <p:sp>
          <p:nvSpPr>
            <p:cNvPr id="18" name="TextBox 18"/>
            <p:cNvSpPr txBox="1"/>
            <p:nvPr/>
          </p:nvSpPr>
          <p:spPr>
            <a:xfrm>
              <a:off x="-3870" y="872718"/>
              <a:ext cx="10339164" cy="3215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Calculations were performed using VASP [3], employing the R2SCAN+rvv10 functional [4]. Visualizations were generated using VESTA [5].</a:t>
              </a:r>
              <a:endPara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endParaRPr lang="en-US" sz="1600" dirty="0">
                <a:solidFill>
                  <a:srgbClr val="000000"/>
                </a:solidFill>
                <a:latin typeface="Poppins"/>
                <a:ea typeface="+mn-lt"/>
                <a:cs typeface="Poppins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Poppins"/>
                  <a:ea typeface="+mn-lt"/>
                  <a:cs typeface="Poppins"/>
                </a:rPr>
                <a:t>We used a 900 eV plane-wave cutoff and a k-point mesh spacing of 0.022 Å⁻¹ for both pristine graphene and the 7×7 FLD superlattice.</a:t>
              </a:r>
              <a:endParaRPr lang="en-US">
                <a:solidFill>
                  <a:srgbClr val="000000"/>
                </a:solidFill>
                <a:latin typeface="Calibri"/>
                <a:ea typeface="+mn-l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endParaRPr lang="en-US" sz="1600" dirty="0">
                <a:latin typeface="Poppins"/>
                <a:ea typeface="Calibri"/>
                <a:cs typeface="Poppin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-1" y="-66675"/>
              <a:ext cx="10547479" cy="550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pl-PL" sz="2400" b="1" dirty="0" err="1">
                  <a:solidFill>
                    <a:srgbClr val="2D2A32"/>
                  </a:solidFill>
                  <a:latin typeface="Poppins Bold"/>
                  <a:cs typeface="Poppins Bold"/>
                  <a:sym typeface="Poppins Bold"/>
                </a:rPr>
                <a:t>Methodology</a:t>
              </a:r>
              <a:endParaRPr lang="en-US" sz="2400" b="1" dirty="0">
                <a:solidFill>
                  <a:srgbClr val="2D2A32"/>
                </a:solidFill>
                <a:latin typeface="Poppins Bold"/>
                <a:cs typeface="Poppins Bold"/>
                <a:sym typeface="Poppins Bold"/>
              </a:endParaRPr>
            </a:p>
          </p:txBody>
        </p:sp>
      </p:grpSp>
      <p:sp>
        <p:nvSpPr>
          <p:cNvPr id="29" name="TextBox 19">
            <a:extLst>
              <a:ext uri="{FF2B5EF4-FFF2-40B4-BE49-F238E27FC236}">
                <a16:creationId xmlns:a16="http://schemas.microsoft.com/office/drawing/2014/main" id="{4184F8D0-3466-1F69-2FEB-EDE7DCD7EE79}"/>
              </a:ext>
            </a:extLst>
          </p:cNvPr>
          <p:cNvSpPr txBox="1"/>
          <p:nvPr/>
        </p:nvSpPr>
        <p:spPr>
          <a:xfrm>
            <a:off x="16007945" y="2797076"/>
            <a:ext cx="2276089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l-PL" sz="1400" b="1" dirty="0">
                <a:latin typeface="Poppins Bold"/>
                <a:ea typeface="Poppins Bold"/>
                <a:cs typeface="Poppins Bold"/>
                <a:sym typeface="Poppins Bold"/>
              </a:rPr>
              <a:t>Fig. 2. 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(a) Band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Structure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and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Density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of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States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(DOS) for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pristine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. (b, c)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Simulated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STM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images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for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each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corresponding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V</a:t>
            </a:r>
            <a:r>
              <a:rPr lang="pl-PL" sz="1400" baseline="-250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BIAS.</a:t>
            </a:r>
            <a:endParaRPr lang="en-US" sz="1400" dirty="0">
              <a:solidFill>
                <a:srgbClr val="000000"/>
              </a:solidFill>
              <a:latin typeface="Poppins"/>
              <a:ea typeface="+mn-lt"/>
              <a:cs typeface="Poppins"/>
              <a:sym typeface="Poppins Bold"/>
            </a:endParaRPr>
          </a:p>
          <a:p>
            <a:r>
              <a:rPr lang="en-US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(d.1, d.2) </a:t>
            </a:r>
            <a:r>
              <a:rPr lang="en-US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Isosurface</a:t>
            </a:r>
            <a:r>
              <a:rPr lang="en-US" sz="1400" dirty="0">
                <a:solidFill>
                  <a:srgbClr val="000000"/>
                </a:solidFill>
                <a:latin typeface="Poppins"/>
                <a:ea typeface="+mn-lt"/>
                <a:cs typeface="Poppins"/>
                <a:sym typeface="Poppins Bold"/>
              </a:rPr>
              <a:t> images of partial charge density of last occupied band.</a:t>
            </a:r>
            <a:endParaRPr lang="en-US" sz="1400" dirty="0">
              <a:solidFill>
                <a:srgbClr val="000000"/>
              </a:solidFill>
              <a:latin typeface="Poppins"/>
              <a:ea typeface="+mn-lt"/>
              <a:cs typeface="Poppins"/>
            </a:endParaRPr>
          </a:p>
          <a:p>
            <a:r>
              <a:rPr lang="en-US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(d.3, d.4) </a:t>
            </a:r>
            <a:r>
              <a:rPr lang="en-US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Isosurface</a:t>
            </a:r>
            <a:r>
              <a:rPr lang="en-US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images of partial charge density of first unoccupied band.</a:t>
            </a:r>
          </a:p>
        </p:txBody>
      </p:sp>
      <p:pic>
        <p:nvPicPr>
          <p:cNvPr id="17" name="Picture 16" descr="A purple circle in the middle of a black background&#10;&#10;AI-generated content may be incorrect.">
            <a:extLst>
              <a:ext uri="{FF2B5EF4-FFF2-40B4-BE49-F238E27FC236}">
                <a16:creationId xmlns:a16="http://schemas.microsoft.com/office/drawing/2014/main" id="{8EE90041-8C91-72DB-E096-3BC3AAFB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35" y="6137686"/>
            <a:ext cx="1696596" cy="383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DC6EF-394C-DADF-7D40-6E5F322D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745" y="708745"/>
            <a:ext cx="5925761" cy="3708108"/>
          </a:xfrm>
          <a:prstGeom prst="rect">
            <a:avLst/>
          </a:prstGeom>
        </p:spPr>
      </p:pic>
      <p:pic>
        <p:nvPicPr>
          <p:cNvPr id="11" name="Picture 10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3E6DE400-AAFB-2EEB-2E5E-AE12DE4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90" y="5870288"/>
            <a:ext cx="2508283" cy="908104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0B90DC34-DDBD-8025-F6AE-097B6B637963}"/>
              </a:ext>
            </a:extLst>
          </p:cNvPr>
          <p:cNvSpPr txBox="1"/>
          <p:nvPr/>
        </p:nvSpPr>
        <p:spPr>
          <a:xfrm>
            <a:off x="457419" y="6686527"/>
            <a:ext cx="7910608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pl-PL" sz="2400" b="1" dirty="0" err="1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Pristine</a:t>
            </a:r>
            <a:endParaRPr lang="en-US" dirty="0" err="1"/>
          </a:p>
        </p:txBody>
      </p:sp>
      <p:grpSp>
        <p:nvGrpSpPr>
          <p:cNvPr id="33" name="Group 16">
            <a:extLst>
              <a:ext uri="{FF2B5EF4-FFF2-40B4-BE49-F238E27FC236}">
                <a16:creationId xmlns:a16="http://schemas.microsoft.com/office/drawing/2014/main" id="{86D83A51-3285-5A53-2F2A-D4A4E44BD4F2}"/>
              </a:ext>
            </a:extLst>
          </p:cNvPr>
          <p:cNvGrpSpPr/>
          <p:nvPr/>
        </p:nvGrpSpPr>
        <p:grpSpPr>
          <a:xfrm>
            <a:off x="468368" y="9784287"/>
            <a:ext cx="8375798" cy="363663"/>
            <a:chOff x="0" y="6503989"/>
            <a:chExt cx="11167731" cy="484883"/>
          </a:xfrm>
        </p:grpSpPr>
        <p:sp>
          <p:nvSpPr>
            <p:cNvPr id="34" name="TextBox 17">
              <a:extLst>
                <a:ext uri="{FF2B5EF4-FFF2-40B4-BE49-F238E27FC236}">
                  <a16:creationId xmlns:a16="http://schemas.microsoft.com/office/drawing/2014/main" id="{33656F4F-CDAA-C595-957A-6068CC52E8C4}"/>
                </a:ext>
              </a:extLst>
            </p:cNvPr>
            <p:cNvSpPr txBox="1"/>
            <p:nvPr/>
          </p:nvSpPr>
          <p:spPr>
            <a:xfrm>
              <a:off x="0" y="6573582"/>
              <a:ext cx="10547478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997DBD41-ADDF-2E35-A4D9-A0BB68FA8B48}"/>
                </a:ext>
              </a:extLst>
            </p:cNvPr>
            <p:cNvSpPr txBox="1"/>
            <p:nvPr/>
          </p:nvSpPr>
          <p:spPr>
            <a:xfrm>
              <a:off x="108189" y="6503989"/>
              <a:ext cx="11059542" cy="2872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l-PL" sz="1400" b="1" dirty="0">
                  <a:latin typeface="Poppins Bold"/>
                  <a:ea typeface="Poppins Bold"/>
                  <a:cs typeface="Poppins Bold"/>
                  <a:sym typeface="Poppins Bold"/>
                </a:rPr>
                <a:t>Fig. 1. 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(a) Energy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equation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of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state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(EOS) for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pristine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. (b)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Partial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density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of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states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for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pristine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. </a:t>
              </a:r>
              <a:endParaRPr lang="en-US" dirty="0" err="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7E6D32-EFBD-9FD9-1B09-204E7225BC2D}"/>
              </a:ext>
            </a:extLst>
          </p:cNvPr>
          <p:cNvGrpSpPr/>
          <p:nvPr/>
        </p:nvGrpSpPr>
        <p:grpSpPr>
          <a:xfrm>
            <a:off x="386082" y="7172611"/>
            <a:ext cx="8004906" cy="2478647"/>
            <a:chOff x="386082" y="7098604"/>
            <a:chExt cx="8095359" cy="2552654"/>
          </a:xfrm>
        </p:grpSpPr>
        <p:pic>
          <p:nvPicPr>
            <p:cNvPr id="6" name="Picture 5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08B2ABBA-E272-40CE-94AB-930051EC1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992" y="7106208"/>
              <a:ext cx="3821483" cy="2545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980383-6429-F16C-4D65-48B15EC068D9}"/>
                </a:ext>
              </a:extLst>
            </p:cNvPr>
            <p:cNvSpPr txBox="1"/>
            <p:nvPr/>
          </p:nvSpPr>
          <p:spPr>
            <a:xfrm>
              <a:off x="386082" y="7105856"/>
              <a:ext cx="426403" cy="31160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(a)</a:t>
              </a:r>
              <a:endParaRPr lang="en-US" sz="1200" b="1" dirty="0">
                <a:latin typeface="Times New Roman"/>
              </a:endParaRPr>
            </a:p>
          </p:txBody>
        </p:sp>
        <p:pic>
          <p:nvPicPr>
            <p:cNvPr id="36" name="Picture 35" descr="A graph of a graph showing different colors&#10;&#10;AI-generated content may be incorrect.">
              <a:extLst>
                <a:ext uri="{FF2B5EF4-FFF2-40B4-BE49-F238E27FC236}">
                  <a16:creationId xmlns:a16="http://schemas.microsoft.com/office/drawing/2014/main" id="{E67FCB58-DA32-5B16-5113-983AE41D9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6191" y="7099744"/>
              <a:ext cx="3905250" cy="25431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1D6C7A-E1CF-B924-CF96-67867CD99532}"/>
                </a:ext>
              </a:extLst>
            </p:cNvPr>
            <p:cNvSpPr txBox="1"/>
            <p:nvPr/>
          </p:nvSpPr>
          <p:spPr>
            <a:xfrm>
              <a:off x="4442194" y="7098604"/>
              <a:ext cx="426403" cy="31160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(b)</a:t>
              </a:r>
            </a:p>
          </p:txBody>
        </p:sp>
      </p:grpSp>
      <p:sp>
        <p:nvSpPr>
          <p:cNvPr id="9" name="TextBox 17">
            <a:extLst>
              <a:ext uri="{FF2B5EF4-FFF2-40B4-BE49-F238E27FC236}">
                <a16:creationId xmlns:a16="http://schemas.microsoft.com/office/drawing/2014/main" id="{7CAD4639-838C-3EC7-FF90-9DC7D2AAE954}"/>
              </a:ext>
            </a:extLst>
          </p:cNvPr>
          <p:cNvSpPr txBox="1"/>
          <p:nvPr/>
        </p:nvSpPr>
        <p:spPr>
          <a:xfrm>
            <a:off x="5036080" y="10988603"/>
            <a:ext cx="7910608" cy="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endParaRPr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6657B52-C3DD-B634-9E6D-5C5E1E2373B6}"/>
              </a:ext>
            </a:extLst>
          </p:cNvPr>
          <p:cNvGrpSpPr/>
          <p:nvPr/>
        </p:nvGrpSpPr>
        <p:grpSpPr>
          <a:xfrm>
            <a:off x="9443424" y="9659398"/>
            <a:ext cx="8665993" cy="431679"/>
            <a:chOff x="-5133" y="6573582"/>
            <a:chExt cx="10742612" cy="455734"/>
          </a:xfrm>
        </p:grpSpPr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EE44F2AA-8FAF-35AD-69B9-195FBFBE13A3}"/>
                </a:ext>
              </a:extLst>
            </p:cNvPr>
            <p:cNvSpPr txBox="1"/>
            <p:nvPr/>
          </p:nvSpPr>
          <p:spPr>
            <a:xfrm>
              <a:off x="0" y="6573582"/>
              <a:ext cx="10547478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7CC1E345-BE31-E483-DBB5-A43848757A24}"/>
                </a:ext>
              </a:extLst>
            </p:cNvPr>
            <p:cNvSpPr txBox="1"/>
            <p:nvPr/>
          </p:nvSpPr>
          <p:spPr>
            <a:xfrm>
              <a:off x="-5133" y="6574418"/>
              <a:ext cx="10742612" cy="4548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l-PL" sz="1400" b="1" dirty="0">
                  <a:latin typeface="Poppins Bold"/>
                  <a:ea typeface="+mn-lt"/>
                  <a:cs typeface="Poppins Bold"/>
                  <a:sym typeface="Poppins Bold"/>
                </a:rPr>
                <a:t>Fig</a:t>
              </a:r>
              <a:r>
                <a:rPr lang="pl-PL" sz="1400" b="1" dirty="0">
                  <a:solidFill>
                    <a:srgbClr val="000000"/>
                  </a:solidFill>
                  <a:latin typeface="Poppins Bold"/>
                  <a:ea typeface="+mn-lt"/>
                  <a:cs typeface="Poppins Bold"/>
                  <a:sym typeface="Poppins Bold"/>
                </a:rPr>
                <a:t>. 3. 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(a)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Results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of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calculations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for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pristine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graphene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and 7x7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arrangement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using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the EOS [4].  (b) Energy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equation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of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state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 (EOS) for 7x7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arrangement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+mn-lt"/>
                  <a:cs typeface="Poppins"/>
                  <a:sym typeface="Poppins Bold"/>
                </a:rPr>
                <a:t>. </a:t>
              </a:r>
              <a:endPara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endParaRP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FD510428-B960-DC92-C7BB-73F7C699A4CC}"/>
              </a:ext>
            </a:extLst>
          </p:cNvPr>
          <p:cNvSpPr txBox="1"/>
          <p:nvPr/>
        </p:nvSpPr>
        <p:spPr>
          <a:xfrm>
            <a:off x="9443619" y="7471914"/>
            <a:ext cx="7910608" cy="41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60"/>
              </a:lnSpc>
            </a:pPr>
            <a:r>
              <a:rPr lang="pl-PL" sz="2400" b="1" dirty="0" err="1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Results</a:t>
            </a:r>
            <a:r>
              <a:rPr lang="pl-PL" sz="2400" b="1" dirty="0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 </a:t>
            </a:r>
            <a:endParaRPr lang="en-US" sz="2400" b="1" dirty="0">
              <a:solidFill>
                <a:srgbClr val="2D2A32"/>
              </a:solidFill>
              <a:latin typeface="Poppins Bold"/>
              <a:cs typeface="Poppins Bold"/>
              <a:sym typeface="Poppins Bold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38B311-2209-4E97-7754-AAC5EA3E1646}"/>
              </a:ext>
            </a:extLst>
          </p:cNvPr>
          <p:cNvGrpSpPr/>
          <p:nvPr/>
        </p:nvGrpSpPr>
        <p:grpSpPr>
          <a:xfrm>
            <a:off x="9370008" y="7815056"/>
            <a:ext cx="8666507" cy="1835585"/>
            <a:chOff x="6212367" y="7403906"/>
            <a:chExt cx="8658284" cy="2213843"/>
          </a:xfrm>
        </p:grpSpPr>
        <p:pic>
          <p:nvPicPr>
            <p:cNvPr id="31" name="Picture 30" descr="A math equations on a white background&#10;&#10;AI-generated content may be incorrect.">
              <a:extLst>
                <a:ext uri="{FF2B5EF4-FFF2-40B4-BE49-F238E27FC236}">
                  <a16:creationId xmlns:a16="http://schemas.microsoft.com/office/drawing/2014/main" id="{FD60B85B-A6E7-3A34-D3B8-4C75CD2C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6667"/>
            <a:stretch/>
          </p:blipFill>
          <p:spPr>
            <a:xfrm>
              <a:off x="6555133" y="7773162"/>
              <a:ext cx="4525268" cy="1128477"/>
            </a:xfrm>
            <a:prstGeom prst="rect">
              <a:avLst/>
            </a:prstGeom>
          </p:spPr>
        </p:pic>
        <p:pic>
          <p:nvPicPr>
            <p:cNvPr id="37" name="Picture 36" descr="A graph of a function&#10;&#10;AI-generated content may be incorrect.">
              <a:extLst>
                <a:ext uri="{FF2B5EF4-FFF2-40B4-BE49-F238E27FC236}">
                  <a16:creationId xmlns:a16="http://schemas.microsoft.com/office/drawing/2014/main" id="{0CD61814-16D9-E437-9D9C-46451DC6A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96330" y="7403906"/>
              <a:ext cx="3674321" cy="22138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C75A0D-4BFD-78CB-0E8B-3DB442B7EBE5}"/>
                </a:ext>
              </a:extLst>
            </p:cNvPr>
            <p:cNvSpPr txBox="1"/>
            <p:nvPr/>
          </p:nvSpPr>
          <p:spPr>
            <a:xfrm>
              <a:off x="6212367" y="7480068"/>
              <a:ext cx="421639" cy="3025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(a)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A41F27-FED0-8C82-AE73-BE6171E3E2A3}"/>
                </a:ext>
              </a:extLst>
            </p:cNvPr>
            <p:cNvSpPr txBox="1"/>
            <p:nvPr/>
          </p:nvSpPr>
          <p:spPr>
            <a:xfrm>
              <a:off x="10989943" y="7480067"/>
              <a:ext cx="421639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(b)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AFCD7F-2432-45C1-CF72-AE886A574BB1}"/>
              </a:ext>
            </a:extLst>
          </p:cNvPr>
          <p:cNvGrpSpPr/>
          <p:nvPr/>
        </p:nvGrpSpPr>
        <p:grpSpPr>
          <a:xfrm>
            <a:off x="10404808" y="4420198"/>
            <a:ext cx="5098913" cy="2959024"/>
            <a:chOff x="10223902" y="4436644"/>
            <a:chExt cx="5098913" cy="2959024"/>
          </a:xfrm>
        </p:grpSpPr>
        <p:pic>
          <p:nvPicPr>
            <p:cNvPr id="21" name="Picture 20" descr="A collage of images of yellow spheres&#10;&#10;AI-generated content may be incorrect.">
              <a:extLst>
                <a:ext uri="{FF2B5EF4-FFF2-40B4-BE49-F238E27FC236}">
                  <a16:creationId xmlns:a16="http://schemas.microsoft.com/office/drawing/2014/main" id="{BAD8684A-B318-1738-20DB-734471876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5309" t="12445" r="15473" b="12592"/>
            <a:stretch/>
          </p:blipFill>
          <p:spPr>
            <a:xfrm>
              <a:off x="10226841" y="4436644"/>
              <a:ext cx="5078733" cy="295902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06FF5-37AB-0591-8F25-4B8E88319E78}"/>
                </a:ext>
              </a:extLst>
            </p:cNvPr>
            <p:cNvSpPr txBox="1"/>
            <p:nvPr/>
          </p:nvSpPr>
          <p:spPr>
            <a:xfrm>
              <a:off x="10223904" y="4504632"/>
              <a:ext cx="57203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(d.1)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E9CAE7-D207-E8A4-3104-13051244A12B}"/>
                </a:ext>
              </a:extLst>
            </p:cNvPr>
            <p:cNvSpPr txBox="1"/>
            <p:nvPr/>
          </p:nvSpPr>
          <p:spPr>
            <a:xfrm>
              <a:off x="12765574" y="4504631"/>
              <a:ext cx="5569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(d.2)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4B148C-7B7F-B7A0-0824-065046DDF925}"/>
                </a:ext>
              </a:extLst>
            </p:cNvPr>
            <p:cNvSpPr txBox="1"/>
            <p:nvPr/>
          </p:nvSpPr>
          <p:spPr>
            <a:xfrm>
              <a:off x="10223902" y="7091419"/>
              <a:ext cx="58707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(d.3)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1A7E83-3E5D-E154-3F15-1D4EA27D47FC}"/>
                </a:ext>
              </a:extLst>
            </p:cNvPr>
            <p:cNvSpPr txBox="1"/>
            <p:nvPr/>
          </p:nvSpPr>
          <p:spPr>
            <a:xfrm>
              <a:off x="14735743" y="7091418"/>
              <a:ext cx="58707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(d.4)</a:t>
              </a:r>
              <a:endParaRPr lang="en-US" sz="1200" b="1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5777D-9066-BD75-B6E9-F2E59F39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6272C6-E39F-0ECF-DB19-992226CBA7F1}"/>
              </a:ext>
            </a:extLst>
          </p:cNvPr>
          <p:cNvGrpSpPr/>
          <p:nvPr/>
        </p:nvGrpSpPr>
        <p:grpSpPr>
          <a:xfrm rot="5400000">
            <a:off x="8813323" y="-8813322"/>
            <a:ext cx="661355" cy="18288000"/>
            <a:chOff x="0" y="0"/>
            <a:chExt cx="1055225" cy="86092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1B8998-64C1-A9DC-72DE-0A67038EA390}"/>
                </a:ext>
              </a:extLst>
            </p:cNvPr>
            <p:cNvSpPr/>
            <p:nvPr/>
          </p:nvSpPr>
          <p:spPr>
            <a:xfrm>
              <a:off x="0" y="0"/>
              <a:ext cx="1055225" cy="8609202"/>
            </a:xfrm>
            <a:custGeom>
              <a:avLst/>
              <a:gdLst/>
              <a:ahLst/>
              <a:cxnLst/>
              <a:rect l="l" t="t" r="r" b="b"/>
              <a:pathLst>
                <a:path w="1055225" h="8609202">
                  <a:moveTo>
                    <a:pt x="0" y="0"/>
                  </a:moveTo>
                  <a:lnTo>
                    <a:pt x="1055225" y="0"/>
                  </a:lnTo>
                  <a:lnTo>
                    <a:pt x="1055225" y="8609202"/>
                  </a:lnTo>
                  <a:lnTo>
                    <a:pt x="0" y="8609202"/>
                  </a:lnTo>
                  <a:close/>
                </a:path>
              </a:pathLst>
            </a:custGeom>
            <a:solidFill>
              <a:srgbClr val="1B1B1E"/>
            </a:solid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334E96B2-D7BF-1FEC-FF61-BB6BEAABEE0F}"/>
              </a:ext>
            </a:extLst>
          </p:cNvPr>
          <p:cNvGrpSpPr/>
          <p:nvPr/>
        </p:nvGrpSpPr>
        <p:grpSpPr>
          <a:xfrm>
            <a:off x="10125230" y="7514466"/>
            <a:ext cx="7871245" cy="1623575"/>
            <a:chOff x="-16840" y="-1493941"/>
            <a:chExt cx="10564318" cy="14565742"/>
          </a:xfrm>
        </p:grpSpPr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4A79DA7D-895F-B05F-2E7E-CD383C3418A5}"/>
                </a:ext>
              </a:extLst>
            </p:cNvPr>
            <p:cNvSpPr txBox="1"/>
            <p:nvPr/>
          </p:nvSpPr>
          <p:spPr>
            <a:xfrm>
              <a:off x="0" y="3666301"/>
              <a:ext cx="10547478" cy="9405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[1] Cockayne, E., Rutter, G. M., Guisinger, N. P., Crain, J. N., First, P. N., &amp; </a:t>
              </a:r>
              <a:r>
                <a:rPr lang="en-US" sz="1050" dirty="0" err="1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Stroscio</a:t>
              </a: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, J. A. (2011). Grain boundary loops in graphene. Physical Review B - Condensed Matter and Materials Physics, 83(19), 195425. </a:t>
              </a: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https://doi.org/10.1103/PhysRevB.83.195425</a:t>
              </a:r>
              <a:endParaRPr lang="pl-PL" sz="1050" dirty="0">
                <a:solidFill>
                  <a:srgbClr val="000000"/>
                </a:solidFill>
                <a:latin typeface="Arial"/>
                <a:ea typeface="Calibri"/>
                <a:cs typeface="Arial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[2] Pinto, H. P., &amp; Leszczynski, J. (2014). Fundamental properties of graphene. In F. D'Souza &amp; K. M. Kadish (Eds.), Handbook of carbon nanomaterials: Volume 5. Graphene—Fundamental properties (pp. 1–37). World Scientific. </a:t>
              </a:r>
              <a:endParaRPr lang="pl-PL" sz="1050" dirty="0">
                <a:solidFill>
                  <a:srgbClr val="000000"/>
                </a:solidFill>
                <a:latin typeface="Arial"/>
                <a:ea typeface="Calibri"/>
                <a:cs typeface="Arial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[3] Kresse, G., &amp; </a:t>
              </a:r>
              <a:r>
                <a:rPr lang="en-US" sz="1050" dirty="0" err="1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Furthmüller</a:t>
              </a: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, J. (1996). Efficiency of ab-initio total energy calculations for metals and semiconductors using a plane-wave basis set. Computational Materials Science, 6(1), 15–50. </a:t>
              </a: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https://doi.org/10.1016/0927-0256(96)00008-0</a:t>
              </a:r>
              <a:endParaRPr lang="en-US" sz="1050">
                <a:solidFill>
                  <a:srgbClr val="000000"/>
                </a:solidFill>
                <a:latin typeface="Arial"/>
                <a:ea typeface="Calibri"/>
                <a:cs typeface="Arial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[4] Furness, J. W., Kaplan, A. D., Ning, J., Perdew, J. P., &amp; Sun, J. (2020). Accurate and Numerically Efficient r2SCAN Meta-Generalized Gradient Approximation. Journal of Physical Chemistry Letters, 11(19), 8208–8215. </a:t>
              </a:r>
              <a:r>
                <a:rPr lang="en-US" sz="1050" dirty="0">
                  <a:solidFill>
                    <a:srgbClr val="000000"/>
                  </a:solidFill>
                  <a:latin typeface="Arial"/>
                  <a:ea typeface="Calibri"/>
                  <a:cs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https://doi.org/10.1021/ACS.JPCLETT.0C02405/SUPPL_FILE/JZ0C02405_SI_001.PDF</a:t>
              </a:r>
            </a:p>
            <a:p>
              <a:pPr algn="just">
                <a:lnSpc>
                  <a:spcPct val="120000"/>
                </a:lnSpc>
              </a:pPr>
              <a:r>
                <a:rPr lang="en-US" sz="1050">
                  <a:solidFill>
                    <a:srgbClr val="000000"/>
                  </a:solidFill>
                  <a:latin typeface="Arial"/>
                  <a:ea typeface="Calibri"/>
                  <a:cs typeface="Arial"/>
                </a:rPr>
                <a:t>[5] Momma, K., &amp; Izumi, F. (2011). VESTA 3 for three-dimensional visualization of crystal, volumetric and morphology data. Urn:Issn:0021-8898, 44(6), 1272–1276. https://doi.org/10.1107/S0021889811038970</a:t>
              </a:r>
              <a:endParaRPr lang="en-US" sz="1050" dirty="0">
                <a:solidFill>
                  <a:srgbClr val="000000"/>
                </a:solidFill>
                <a:latin typeface="Arial"/>
                <a:ea typeface="Calibri"/>
                <a:cs typeface="Arial"/>
              </a:endParaRPr>
            </a:p>
            <a:p>
              <a:pPr algn="just">
                <a:lnSpc>
                  <a:spcPct val="120000"/>
                </a:lnSpc>
              </a:pPr>
              <a:endParaRPr lang="en-US" sz="1050" dirty="0">
                <a:latin typeface="Arial"/>
                <a:ea typeface="Calibri" panose="020F0502020204030204" pitchFamily="34" charset="0"/>
                <a:cs typeface="Arial"/>
              </a:endParaRPr>
            </a:p>
            <a:p>
              <a:pPr algn="just">
                <a:lnSpc>
                  <a:spcPct val="120000"/>
                </a:lnSpc>
              </a:pPr>
              <a:endParaRPr lang="pl-PL" sz="1200" dirty="0">
                <a:latin typeface="MinionPro-Regular"/>
                <a:ea typeface="Calibri" panose="020F0502020204030204" pitchFamily="34" charset="0"/>
                <a:cs typeface="Arial"/>
              </a:endParaRP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472D6D15-12DE-ADFD-C22B-AB056A4E9310}"/>
                </a:ext>
              </a:extLst>
            </p:cNvPr>
            <p:cNvSpPr txBox="1"/>
            <p:nvPr/>
          </p:nvSpPr>
          <p:spPr>
            <a:xfrm>
              <a:off x="-16840" y="-1493941"/>
              <a:ext cx="10547478" cy="3706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pl-PL" sz="2400" b="1" dirty="0" err="1">
                  <a:solidFill>
                    <a:srgbClr val="2D2A32"/>
                  </a:solidFill>
                  <a:latin typeface="Poppins Bold"/>
                  <a:cs typeface="Poppins Bold"/>
                  <a:sym typeface="Poppins Bold"/>
                </a:rPr>
                <a:t>Bibliography</a:t>
              </a:r>
              <a:endParaRPr lang="en-US" sz="2400" b="1" dirty="0">
                <a:solidFill>
                  <a:srgbClr val="2D2A32"/>
                </a:solidFill>
                <a:latin typeface="Poppins Bold"/>
                <a:cs typeface="Poppins Bold"/>
                <a:sym typeface="Poppins Bold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498C51-7D58-8462-DBEA-498461D3F7AE}"/>
              </a:ext>
            </a:extLst>
          </p:cNvPr>
          <p:cNvGrpSpPr/>
          <p:nvPr/>
        </p:nvGrpSpPr>
        <p:grpSpPr>
          <a:xfrm>
            <a:off x="909893" y="6292253"/>
            <a:ext cx="16930496" cy="468248"/>
            <a:chOff x="1339540" y="6010319"/>
            <a:chExt cx="57796491" cy="1493186"/>
          </a:xfrm>
        </p:grpSpPr>
        <p:sp>
          <p:nvSpPr>
            <p:cNvPr id="50" name="TextBox 17">
              <a:extLst>
                <a:ext uri="{FF2B5EF4-FFF2-40B4-BE49-F238E27FC236}">
                  <a16:creationId xmlns:a16="http://schemas.microsoft.com/office/drawing/2014/main" id="{5FD02B27-FA7D-7E74-15A4-83705389A0C3}"/>
                </a:ext>
              </a:extLst>
            </p:cNvPr>
            <p:cNvSpPr txBox="1"/>
            <p:nvPr/>
          </p:nvSpPr>
          <p:spPr>
            <a:xfrm>
              <a:off x="1345498" y="7088215"/>
              <a:ext cx="10547478" cy="415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F329DBA2-AA57-8ABC-5350-6CF5E5925A8D}"/>
                </a:ext>
              </a:extLst>
            </p:cNvPr>
            <p:cNvSpPr txBox="1"/>
            <p:nvPr/>
          </p:nvSpPr>
          <p:spPr>
            <a:xfrm>
              <a:off x="1339540" y="6010319"/>
              <a:ext cx="57796491" cy="13740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4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Fig. 4. 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ea typeface="Poppins Bold"/>
                  <a:cs typeface="Poppins"/>
                  <a:sym typeface="Poppins Bold"/>
                </a:rPr>
                <a:t>(a) 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Band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Structure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of 7x7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superlattice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. (b)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Partial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density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of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states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(PDOS)of 7x7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superlattice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. (c) PDOS of FLD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constituent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C </a:t>
              </a:r>
              <a:r>
                <a:rPr lang="pl-PL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atoms</a:t>
              </a:r>
              <a:r>
                <a:rPr lang="pl-PL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. </a:t>
              </a:r>
              <a:r>
                <a:rPr lang="en-US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(d.1, d.2) </a:t>
              </a:r>
              <a:r>
                <a:rPr lang="en-US" sz="1400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Isosurface</a:t>
              </a:r>
              <a:r>
                <a:rPr lang="en-US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 im</a:t>
              </a:r>
              <a:r>
                <a:rPr lang="en-US" sz="1400" dirty="0">
                  <a:solidFill>
                    <a:srgbClr val="000000"/>
                  </a:solidFill>
                  <a:latin typeface="Poppins"/>
                  <a:ea typeface="Poppins Bold"/>
                  <a:cs typeface="Poppins"/>
                  <a:sym typeface="Poppins Bold"/>
                </a:rPr>
                <a:t>ages of partial charge density of last occupied band. (d.3, d.4) </a:t>
              </a:r>
              <a:r>
                <a:rPr lang="en-US" sz="1400" dirty="0" err="1">
                  <a:solidFill>
                    <a:srgbClr val="000000"/>
                  </a:solidFill>
                  <a:latin typeface="Poppins"/>
                  <a:ea typeface="Poppins Bold"/>
                  <a:cs typeface="Poppins"/>
                  <a:sym typeface="Poppins Bold"/>
                </a:rPr>
                <a:t>Isosurface</a:t>
              </a:r>
              <a:r>
                <a:rPr lang="en-US" sz="1400" dirty="0">
                  <a:solidFill>
                    <a:srgbClr val="000000"/>
                  </a:solidFill>
                  <a:latin typeface="Poppins"/>
                  <a:ea typeface="Poppins Bold"/>
                  <a:cs typeface="Poppins"/>
                  <a:sym typeface="Poppins Bold"/>
                </a:rPr>
                <a:t> images of partial charge density of first unoccupied band. </a:t>
              </a:r>
              <a:r>
                <a:rPr lang="en-US" sz="14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(e) Computed STM for hexagonal array of defects with pattern 7x7 for </a:t>
              </a:r>
              <a:r>
                <a:rPr lang="pl-PL" sz="1400" i="1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V</a:t>
              </a:r>
              <a:r>
                <a:rPr lang="pl-PL" sz="1400" i="1" baseline="-25000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BIAS</a:t>
              </a:r>
              <a:r>
                <a:rPr lang="pl-PL" sz="1400" i="1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=-0.3 </a:t>
              </a:r>
              <a:r>
                <a:rPr lang="pl-PL" sz="1400" i="1" dirty="0" err="1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eV</a:t>
              </a:r>
              <a:r>
                <a:rPr lang="pl-PL" sz="1400" i="1" dirty="0">
                  <a:solidFill>
                    <a:srgbClr val="000000"/>
                  </a:solidFill>
                  <a:latin typeface="Poppins"/>
                  <a:cs typeface="Poppins"/>
                  <a:sym typeface="Poppins Bold"/>
                </a:rPr>
                <a:t>.</a:t>
              </a:r>
              <a:endParaRPr lang="pl-PL" sz="1400" i="1" dirty="0">
                <a:solidFill>
                  <a:srgbClr val="000000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00A66F-BB93-98BE-160A-9A28745A8580}"/>
              </a:ext>
            </a:extLst>
          </p:cNvPr>
          <p:cNvGrpSpPr/>
          <p:nvPr/>
        </p:nvGrpSpPr>
        <p:grpSpPr>
          <a:xfrm>
            <a:off x="-53212" y="669989"/>
            <a:ext cx="8754923" cy="5079055"/>
            <a:chOff x="359017" y="735571"/>
            <a:chExt cx="8530071" cy="487294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23BF5C1-4269-1797-0A82-2C9AC3F0A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5282" y="781932"/>
              <a:ext cx="3640724" cy="2427625"/>
            </a:xfrm>
            <a:prstGeom prst="rect">
              <a:avLst/>
            </a:prstGeom>
          </p:spPr>
        </p:pic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1FD39FF5-0A2D-8D70-78BC-EC048A51B50B}"/>
                </a:ext>
              </a:extLst>
            </p:cNvPr>
            <p:cNvSpPr txBox="1"/>
            <p:nvPr/>
          </p:nvSpPr>
          <p:spPr>
            <a:xfrm>
              <a:off x="5103701" y="735571"/>
              <a:ext cx="519041" cy="34604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(b)</a:t>
              </a:r>
              <a:endParaRPr lang="en-US" sz="1200" b="1" dirty="0">
                <a:latin typeface="Times New Roman"/>
              </a:endParaRPr>
            </a:p>
          </p:txBody>
        </p:sp>
        <p:pic>
          <p:nvPicPr>
            <p:cNvPr id="4" name="Picture 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1106EF0-57F9-0806-04A3-DA3917D12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064" y="1085440"/>
              <a:ext cx="4561310" cy="4522662"/>
            </a:xfrm>
            <a:prstGeom prst="rect">
              <a:avLst/>
            </a:prstGeom>
          </p:spPr>
        </p:pic>
        <p:sp>
          <p:nvSpPr>
            <p:cNvPr id="5" name="TextBox 24">
              <a:extLst>
                <a:ext uri="{FF2B5EF4-FFF2-40B4-BE49-F238E27FC236}">
                  <a16:creationId xmlns:a16="http://schemas.microsoft.com/office/drawing/2014/main" id="{6BBD8EB4-BEAD-158A-FB5C-2597C8DA1494}"/>
                </a:ext>
              </a:extLst>
            </p:cNvPr>
            <p:cNvSpPr txBox="1"/>
            <p:nvPr/>
          </p:nvSpPr>
          <p:spPr>
            <a:xfrm>
              <a:off x="359017" y="949368"/>
              <a:ext cx="519041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(a)</a:t>
              </a:r>
              <a:endParaRPr lang="en-US" sz="1200" b="1" dirty="0">
                <a:latin typeface="Times New Roman"/>
              </a:endParaRPr>
            </a:p>
          </p:txBody>
        </p:sp>
        <p:pic>
          <p:nvPicPr>
            <p:cNvPr id="9" name="Picture 8" descr="A graph of a graph showing a graph&#10;&#10;AI-generated content may be incorrect.">
              <a:extLst>
                <a:ext uri="{FF2B5EF4-FFF2-40B4-BE49-F238E27FC236}">
                  <a16:creationId xmlns:a16="http://schemas.microsoft.com/office/drawing/2014/main" id="{01E07B70-1E33-D018-6F8E-12625360E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6288" y="3173675"/>
              <a:ext cx="3642800" cy="2434837"/>
            </a:xfrm>
            <a:prstGeom prst="rect">
              <a:avLst/>
            </a:prstGeom>
          </p:spPr>
        </p:pic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CDE70220-B907-29C6-23DF-B711AABAE629}"/>
                </a:ext>
              </a:extLst>
            </p:cNvPr>
            <p:cNvSpPr txBox="1"/>
            <p:nvPr/>
          </p:nvSpPr>
          <p:spPr>
            <a:xfrm>
              <a:off x="5103700" y="3070909"/>
              <a:ext cx="519041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(c)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410A64-E41C-6658-8C75-C3D5818DF364}"/>
              </a:ext>
            </a:extLst>
          </p:cNvPr>
          <p:cNvGrpSpPr/>
          <p:nvPr/>
        </p:nvGrpSpPr>
        <p:grpSpPr>
          <a:xfrm>
            <a:off x="8707765" y="1077103"/>
            <a:ext cx="5814181" cy="4019121"/>
            <a:chOff x="500651" y="5667842"/>
            <a:chExt cx="6235778" cy="3775531"/>
          </a:xfrm>
        </p:grpSpPr>
        <p:pic>
          <p:nvPicPr>
            <p:cNvPr id="13" name="Picture 12" descr="A collage of different images of a graphene&#10;&#10;AI-generated content may be incorrect.">
              <a:extLst>
                <a:ext uri="{FF2B5EF4-FFF2-40B4-BE49-F238E27FC236}">
                  <a16:creationId xmlns:a16="http://schemas.microsoft.com/office/drawing/2014/main" id="{6090A5DD-34A6-5C82-0568-E44F2CBA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775" y="5667842"/>
              <a:ext cx="6235654" cy="37755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4A3AC3-5860-3B60-87B6-1CB53DED055B}"/>
                </a:ext>
              </a:extLst>
            </p:cNvPr>
            <p:cNvSpPr txBox="1"/>
            <p:nvPr/>
          </p:nvSpPr>
          <p:spPr>
            <a:xfrm>
              <a:off x="548845" y="5674593"/>
              <a:ext cx="57203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(d.1)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523F2-FB94-2DD4-EE38-AB36BBE14FDF}"/>
                </a:ext>
              </a:extLst>
            </p:cNvPr>
            <p:cNvSpPr txBox="1"/>
            <p:nvPr/>
          </p:nvSpPr>
          <p:spPr>
            <a:xfrm>
              <a:off x="3604184" y="5672300"/>
              <a:ext cx="5569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(d.2)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53D394-E55F-C48F-5540-7B8701C06600}"/>
                </a:ext>
              </a:extLst>
            </p:cNvPr>
            <p:cNvSpPr txBox="1"/>
            <p:nvPr/>
          </p:nvSpPr>
          <p:spPr>
            <a:xfrm>
              <a:off x="500651" y="7740835"/>
              <a:ext cx="58707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(d.3)</a:t>
              </a:r>
              <a:endParaRPr lang="en-US" sz="1200" b="1" dirty="0">
                <a:latin typeface="Times New Roman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654816-40EC-394C-93C1-656342CEDFEF}"/>
                </a:ext>
              </a:extLst>
            </p:cNvPr>
            <p:cNvSpPr txBox="1"/>
            <p:nvPr/>
          </p:nvSpPr>
          <p:spPr>
            <a:xfrm>
              <a:off x="6080541" y="8982713"/>
              <a:ext cx="58707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b="1" dirty="0">
                  <a:latin typeface="Times New Roman"/>
                  <a:ea typeface="Calibri"/>
                  <a:cs typeface="Calibri"/>
                </a:rPr>
                <a:t>(d.4)</a:t>
              </a:r>
              <a:endParaRPr lang="en-US" sz="1200" b="1" dirty="0">
                <a:latin typeface="Times New Roman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088FA-2D03-3EFA-FFE3-DD203DE79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24844" y="1366057"/>
            <a:ext cx="3694452" cy="3666812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:a16="http://schemas.microsoft.com/office/drawing/2014/main" id="{F13DFC7D-3140-0959-90E7-C4ECA473B804}"/>
              </a:ext>
            </a:extLst>
          </p:cNvPr>
          <p:cNvSpPr txBox="1"/>
          <p:nvPr/>
        </p:nvSpPr>
        <p:spPr>
          <a:xfrm>
            <a:off x="784503" y="7900353"/>
            <a:ext cx="8594939" cy="413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60"/>
              </a:lnSpc>
            </a:pPr>
            <a:r>
              <a:rPr lang="pl-PL" sz="2400" b="1" dirty="0" err="1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Conclusion</a:t>
            </a:r>
            <a:r>
              <a:rPr lang="pl-PL" sz="2400" b="1" dirty="0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 and </a:t>
            </a:r>
            <a:r>
              <a:rPr lang="pl-PL" sz="2400" b="1" dirty="0" err="1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future</a:t>
            </a:r>
            <a:r>
              <a:rPr lang="pl-PL" sz="2400" b="1" dirty="0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 </a:t>
            </a:r>
            <a:r>
              <a:rPr lang="pl-PL" sz="2400" b="1" dirty="0" err="1">
                <a:solidFill>
                  <a:srgbClr val="2D2A32"/>
                </a:solidFill>
                <a:latin typeface="Poppins Bold"/>
                <a:cs typeface="Poppins Bold"/>
                <a:sym typeface="Poppins Bold"/>
              </a:rPr>
              <a:t>insights</a:t>
            </a:r>
            <a:endParaRPr lang="pl-PL" sz="2400" b="1" dirty="0" err="1">
              <a:solidFill>
                <a:srgbClr val="2D2A32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757934A9-5672-C597-470F-7BE112464E20}"/>
              </a:ext>
            </a:extLst>
          </p:cNvPr>
          <p:cNvSpPr txBox="1"/>
          <p:nvPr/>
        </p:nvSpPr>
        <p:spPr>
          <a:xfrm>
            <a:off x="753251" y="8538482"/>
            <a:ext cx="8618226" cy="761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Future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work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will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explore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vacancies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in the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arrangement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incorporate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transition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metal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adatoms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the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different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non-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equivalent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sites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, and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investigate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the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effects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of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adding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a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layer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in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different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non-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equivalent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configurations</a:t>
            </a:r>
            <a:r>
              <a:rPr lang="pl-PL" sz="1400" dirty="0">
                <a:solidFill>
                  <a:srgbClr val="000000"/>
                </a:solidFill>
                <a:latin typeface="Poppins"/>
                <a:ea typeface="+mn-lt"/>
                <a:cs typeface="Poppins"/>
              </a:rPr>
              <a:t>.</a:t>
            </a:r>
            <a:endParaRPr lang="en-US" sz="1400" dirty="0">
              <a:solidFill>
                <a:srgbClr val="000000"/>
              </a:solidFill>
              <a:latin typeface="Poppins"/>
              <a:ea typeface="+mn-lt"/>
              <a:cs typeface="Poppi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FCD9C-F864-DA31-4B34-FE5606853904}"/>
              </a:ext>
            </a:extLst>
          </p:cNvPr>
          <p:cNvSpPr txBox="1"/>
          <p:nvPr/>
        </p:nvSpPr>
        <p:spPr>
          <a:xfrm>
            <a:off x="14580075" y="1081105"/>
            <a:ext cx="5623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latin typeface="Times New Roman"/>
                <a:ea typeface="Calibri"/>
                <a:cs typeface="Calibri"/>
              </a:rPr>
              <a:t>(e)</a:t>
            </a:r>
            <a:endParaRPr lang="en-US" sz="1200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6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1242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Konferencja naukowa</dc:title>
  <cp:lastModifiedBy>Mateusz Baluk</cp:lastModifiedBy>
  <cp:revision>1338</cp:revision>
  <dcterms:created xsi:type="dcterms:W3CDTF">2006-08-16T00:00:00Z</dcterms:created>
  <dcterms:modified xsi:type="dcterms:W3CDTF">2025-04-18T04:25:31Z</dcterms:modified>
  <dc:identifier>DAGgIFI2I68</dc:identifier>
</cp:coreProperties>
</file>