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4.png" ContentType="image/png"/>
  <Override PartName="/ppt/media/image5.jpeg" ContentType="image/jpeg"/>
  <Override PartName="/ppt/media/image10.jpeg" ContentType="image/jpeg"/>
  <Override PartName="/ppt/media/image6.jpeg" ContentType="image/jpeg"/>
  <Override PartName="/ppt/media/image8.png" ContentType="image/png"/>
  <Override PartName="/ppt/media/image11.jpeg" ContentType="image/jpeg"/>
  <Override PartName="/ppt/media/image7.jpeg" ContentType="image/jpeg"/>
  <Override PartName="/ppt/media/image12.jpeg" ContentType="image/jpe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89F6DA-6240-49CB-8599-54BCD0350A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CAECDF-5F66-4CF0-83A4-613223B9AE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41B3F7-30D5-4EFE-801B-A14F479EE1F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A47877-9349-472D-A8DA-DDB15F990BF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DC2430-BCAE-4A94-9BB4-AB2629BD88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AEBA40-8EFE-4A0E-B5CB-7391A8C33F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34767A-F779-4CF0-8C82-34DDEDE9FD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66E207-4692-4199-ABEE-06408E6741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E782BB-3F16-480A-A6A9-E904BD0A7D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487823-BD2D-4859-9859-BF7ABE66D2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4EAC86-E026-410E-A17F-782BBAED70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39D732-9356-4BE2-BF9F-88312FEF7A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E80814-C829-4677-B66A-FD040EE07D8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doi.org/10.1103/PhysRevB.83.195425" TargetMode="External"/><Relationship Id="rId2" Type="http://schemas.openxmlformats.org/officeDocument/2006/relationships/hyperlink" Target="https://doi.org/10.1016/0927-0256(96)00008-0" TargetMode="External"/><Relationship Id="rId3" Type="http://schemas.openxmlformats.org/officeDocument/2006/relationships/hyperlink" Target="https://doi.org/10.1103/PhysRevB.85.125428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8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2"/>
          <p:cNvGrpSpPr/>
          <p:nvPr/>
        </p:nvGrpSpPr>
        <p:grpSpPr>
          <a:xfrm>
            <a:off x="7354080" y="0"/>
            <a:ext cx="10933560" cy="10286640"/>
            <a:chOff x="7354080" y="0"/>
            <a:chExt cx="10933560" cy="10286640"/>
          </a:xfrm>
        </p:grpSpPr>
        <p:sp>
          <p:nvSpPr>
            <p:cNvPr id="42" name="Freeform 3"/>
            <p:cNvSpPr/>
            <p:nvPr/>
          </p:nvSpPr>
          <p:spPr>
            <a:xfrm>
              <a:off x="7354080" y="0"/>
              <a:ext cx="10933560" cy="10286640"/>
            </a:xfrm>
            <a:custGeom>
              <a:avLst/>
              <a:gdLst/>
              <a:ahLst/>
              <a:rect l="l" t="t" r="r" b="b"/>
              <a:pathLst>
                <a:path w="6174850" h="5809447">
                  <a:moveTo>
                    <a:pt x="0" y="0"/>
                  </a:moveTo>
                  <a:lnTo>
                    <a:pt x="6174850" y="0"/>
                  </a:lnTo>
                  <a:lnTo>
                    <a:pt x="6174850" y="5809447"/>
                  </a:lnTo>
                  <a:lnTo>
                    <a:pt x="0" y="5809447"/>
                  </a:lnTo>
                  <a:close/>
                </a:path>
              </a:pathLst>
            </a:custGeom>
            <a:solidFill>
              <a:srgbClr val="1b1b1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3" name="AutoShape 4"/>
          <p:cNvSpPr/>
          <p:nvPr/>
        </p:nvSpPr>
        <p:spPr>
          <a:xfrm>
            <a:off x="8124120" y="7088040"/>
            <a:ext cx="9565560" cy="360"/>
          </a:xfrm>
          <a:prstGeom prst="line">
            <a:avLst/>
          </a:prstGeom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roup 7"/>
          <p:cNvGrpSpPr/>
          <p:nvPr/>
        </p:nvGrpSpPr>
        <p:grpSpPr>
          <a:xfrm>
            <a:off x="8124120" y="280440"/>
            <a:ext cx="8065800" cy="2357280"/>
            <a:chOff x="8124120" y="280440"/>
            <a:chExt cx="8065800" cy="2357280"/>
          </a:xfrm>
        </p:grpSpPr>
        <p:sp>
          <p:nvSpPr>
            <p:cNvPr id="45" name="TextBox 8"/>
            <p:cNvSpPr/>
            <p:nvPr/>
          </p:nvSpPr>
          <p:spPr>
            <a:xfrm>
              <a:off x="8124120" y="2326680"/>
              <a:ext cx="8065800" cy="31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TextBox 9"/>
            <p:cNvSpPr/>
            <p:nvPr/>
          </p:nvSpPr>
          <p:spPr>
            <a:xfrm>
              <a:off x="8124120" y="709560"/>
              <a:ext cx="8065800" cy="1280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3359"/>
                </a:lnSpc>
                <a:buNone/>
              </a:pPr>
              <a:r>
                <a:rPr b="0" lang="en-US" sz="2400" spc="-1" strike="noStrike" u="sng">
                  <a:solidFill>
                    <a:srgbClr val="fff8f0"/>
                  </a:solidFill>
                  <a:uFillTx/>
                  <a:latin typeface="Poppins"/>
                  <a:ea typeface="Poppins"/>
                </a:rPr>
                <a:t>Rolando S. Sánchez</a:t>
              </a:r>
              <a:r>
                <a:rPr b="0" lang="en-US" sz="2400" spc="-1" strike="noStrike">
                  <a:solidFill>
                    <a:srgbClr val="fff8f0"/>
                  </a:solidFill>
                  <a:latin typeface="Poppins"/>
                  <a:ea typeface="Poppins"/>
                </a:rPr>
                <a:t>, Henry P. Pinto</a:t>
              </a: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3359"/>
                </a:lnSpc>
                <a:buNone/>
              </a:pPr>
              <a:endParaRPr b="0" lang="en-US" sz="2400" spc="-1" strike="noStrike">
                <a:latin typeface="Arial"/>
              </a:endParaRPr>
            </a:p>
            <a:p>
              <a:pPr>
                <a:lnSpc>
                  <a:spcPts val="3359"/>
                </a:lnSpc>
                <a:buNone/>
              </a:pP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7" name="TextBox 10"/>
            <p:cNvSpPr/>
            <p:nvPr/>
          </p:nvSpPr>
          <p:spPr>
            <a:xfrm>
              <a:off x="8124120" y="280440"/>
              <a:ext cx="8065800" cy="42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3359"/>
                </a:lnSpc>
                <a:buNone/>
              </a:pPr>
              <a:r>
                <a:rPr b="1" lang="en-US" sz="2400" spc="-1" strike="noStrike">
                  <a:solidFill>
                    <a:srgbClr val="fff8f0"/>
                  </a:solidFill>
                  <a:latin typeface="Poppins Bold"/>
                  <a:ea typeface="Poppins Bold"/>
                </a:rPr>
                <a:t>Presenter &amp; Co-Authors: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48" name="TextBox 12"/>
          <p:cNvSpPr/>
          <p:nvPr/>
        </p:nvSpPr>
        <p:spPr>
          <a:xfrm>
            <a:off x="8124120" y="9729000"/>
            <a:ext cx="651744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801"/>
              </a:lnSpc>
              <a:buNone/>
            </a:pPr>
            <a:r>
              <a:rPr b="1" lang="en-US" sz="2000" spc="-1" strike="noStrike">
                <a:solidFill>
                  <a:srgbClr val="fff8f0"/>
                </a:solidFill>
                <a:latin typeface="Poppins Bold"/>
                <a:ea typeface="Poppins Bold"/>
              </a:rPr>
              <a:t>Date: </a:t>
            </a:r>
            <a:r>
              <a:rPr b="0" lang="en-US" sz="2000" spc="-1" strike="noStrike">
                <a:solidFill>
                  <a:srgbClr val="fff8f0"/>
                </a:solidFill>
                <a:latin typeface="Poppins"/>
                <a:ea typeface="Poppins Bold"/>
              </a:rPr>
              <a:t>May</a:t>
            </a:r>
            <a:r>
              <a:rPr b="0" lang="en-US" sz="2000" spc="-1" strike="noStrike">
                <a:solidFill>
                  <a:srgbClr val="fff8f0"/>
                </a:solidFill>
                <a:latin typeface="Poppins"/>
                <a:ea typeface="Poppins"/>
              </a:rPr>
              <a:t> 10, 2025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" name="TextBox 13"/>
          <p:cNvSpPr/>
          <p:nvPr/>
        </p:nvSpPr>
        <p:spPr>
          <a:xfrm>
            <a:off x="8298720" y="3559680"/>
            <a:ext cx="9044280" cy="30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6018"/>
              </a:lnSpc>
              <a:buNone/>
            </a:pPr>
            <a:r>
              <a:rPr b="0" lang="en-US" sz="4250" spc="-1" strike="noStrike">
                <a:solidFill>
                  <a:srgbClr val="fff8f0"/>
                </a:solidFill>
                <a:latin typeface="Poppins"/>
                <a:ea typeface="Calibri"/>
              </a:rPr>
              <a:t>First principles studies of 7x7 graphene superlattices with topological defects and transition metal adatoms</a:t>
            </a:r>
            <a:endParaRPr b="0" lang="en-US" sz="4250" spc="-1" strike="noStrike">
              <a:latin typeface="Arial"/>
            </a:endParaRPr>
          </a:p>
        </p:txBody>
      </p:sp>
      <p:grpSp>
        <p:nvGrpSpPr>
          <p:cNvPr id="50" name="Group 14"/>
          <p:cNvGrpSpPr/>
          <p:nvPr/>
        </p:nvGrpSpPr>
        <p:grpSpPr>
          <a:xfrm>
            <a:off x="8787960" y="7377840"/>
            <a:ext cx="8065800" cy="1938240"/>
            <a:chOff x="8787960" y="7377840"/>
            <a:chExt cx="8065800" cy="1938240"/>
          </a:xfrm>
        </p:grpSpPr>
        <p:sp>
          <p:nvSpPr>
            <p:cNvPr id="51" name="TextBox 15"/>
            <p:cNvSpPr/>
            <p:nvPr/>
          </p:nvSpPr>
          <p:spPr>
            <a:xfrm>
              <a:off x="8787960" y="9005040"/>
              <a:ext cx="8065800" cy="31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TextBox 16"/>
            <p:cNvSpPr/>
            <p:nvPr/>
          </p:nvSpPr>
          <p:spPr>
            <a:xfrm>
              <a:off x="8787960" y="7806960"/>
              <a:ext cx="8065800" cy="85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ts val="3359"/>
                </a:lnSpc>
                <a:buNone/>
              </a:pPr>
              <a:r>
                <a:rPr b="1" lang="en-US" sz="2400" spc="-1" strike="noStrike">
                  <a:solidFill>
                    <a:srgbClr val="fff8f0"/>
                  </a:solidFill>
                  <a:latin typeface="Poppins Bold"/>
                  <a:ea typeface="Poppins Bold"/>
                </a:rPr>
                <a:t>Email:</a:t>
              </a:r>
              <a:r>
                <a:rPr b="0" lang="en-US" sz="2400" spc="-1" strike="noStrike">
                  <a:solidFill>
                    <a:srgbClr val="fff8f0"/>
                  </a:solidFill>
                  <a:latin typeface="Poppins"/>
                  <a:ea typeface="Poppins"/>
                </a:rPr>
                <a:t> rolando.sanchez@yachaytech.edu.ec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ts val="3359"/>
                </a:lnSpc>
                <a:buNone/>
              </a:pP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3" name="TextBox 17"/>
            <p:cNvSpPr/>
            <p:nvPr/>
          </p:nvSpPr>
          <p:spPr>
            <a:xfrm>
              <a:off x="8787960" y="7377840"/>
              <a:ext cx="8065800" cy="42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ts val="3359"/>
                </a:lnSpc>
                <a:buNone/>
              </a:pPr>
              <a:r>
                <a:rPr b="1" lang="en-US" sz="2400" spc="-1" strike="noStrike">
                  <a:solidFill>
                    <a:srgbClr val="fff8f0"/>
                  </a:solidFill>
                  <a:latin typeface="Poppins Bold"/>
                  <a:ea typeface="Poppins Bold"/>
                </a:rPr>
                <a:t> </a:t>
              </a:r>
              <a:r>
                <a:rPr b="1" lang="en-US" sz="2400" spc="-1" strike="noStrike">
                  <a:solidFill>
                    <a:srgbClr val="fff8f0"/>
                  </a:solidFill>
                  <a:latin typeface="Poppins Bold"/>
                  <a:ea typeface="Poppins Bold"/>
                </a:rPr>
                <a:t>Contact Information: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54" name="Group 18"/>
          <p:cNvGrpSpPr/>
          <p:nvPr/>
        </p:nvGrpSpPr>
        <p:grpSpPr>
          <a:xfrm>
            <a:off x="8124120" y="1302120"/>
            <a:ext cx="8065800" cy="2229480"/>
            <a:chOff x="8124120" y="1302120"/>
            <a:chExt cx="8065800" cy="2229480"/>
          </a:xfrm>
        </p:grpSpPr>
        <p:sp>
          <p:nvSpPr>
            <p:cNvPr id="55" name="TextBox 19"/>
            <p:cNvSpPr/>
            <p:nvPr/>
          </p:nvSpPr>
          <p:spPr>
            <a:xfrm>
              <a:off x="8124120" y="3220560"/>
              <a:ext cx="8065800" cy="31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TextBox 20"/>
            <p:cNvSpPr/>
            <p:nvPr/>
          </p:nvSpPr>
          <p:spPr>
            <a:xfrm>
              <a:off x="8124120" y="1731600"/>
              <a:ext cx="8065800" cy="1422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2801"/>
                </a:lnSpc>
                <a:buNone/>
              </a:pPr>
              <a:r>
                <a:rPr b="0" lang="en-US" sz="2000" spc="-1" strike="noStrike">
                  <a:solidFill>
                    <a:srgbClr val="fff8f0"/>
                  </a:solidFill>
                  <a:latin typeface="Poppins"/>
                  <a:ea typeface="Calibri"/>
                </a:rPr>
                <a:t>CompNano Group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ts val="2801"/>
                </a:lnSpc>
                <a:buNone/>
              </a:pPr>
              <a:r>
                <a:rPr b="0" lang="en-US" sz="2000" spc="-1" strike="noStrike">
                  <a:solidFill>
                    <a:srgbClr val="fff8f0"/>
                  </a:solidFill>
                  <a:latin typeface="Poppins"/>
                  <a:ea typeface="Calibri"/>
                </a:rPr>
                <a:t>School of Physical Sciences and Nanotechnology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ts val="2801"/>
                </a:lnSpc>
                <a:buNone/>
              </a:pPr>
              <a:r>
                <a:rPr b="0" lang="en-US" sz="2000" spc="-1" strike="noStrike">
                  <a:solidFill>
                    <a:srgbClr val="fff8f0"/>
                  </a:solidFill>
                  <a:latin typeface="Poppins"/>
                  <a:ea typeface="Calibri"/>
                </a:rPr>
                <a:t>Yachay Tech University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ts val="2801"/>
                </a:lnSpc>
                <a:buNone/>
              </a:pPr>
              <a:r>
                <a:rPr b="0" lang="en-US" sz="2000" spc="-1" strike="noStrike">
                  <a:solidFill>
                    <a:srgbClr val="fff8f0"/>
                  </a:solidFill>
                  <a:latin typeface="Poppins"/>
                  <a:ea typeface="Calibri"/>
                </a:rPr>
                <a:t>Urcuquí, Ecuador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57" name="TextBox 21"/>
            <p:cNvSpPr/>
            <p:nvPr/>
          </p:nvSpPr>
          <p:spPr>
            <a:xfrm>
              <a:off x="8124120" y="1302120"/>
              <a:ext cx="8065800" cy="42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3359"/>
                </a:lnSpc>
                <a:buNone/>
              </a:pPr>
              <a:r>
                <a:rPr b="1" lang="en-US" sz="2400" spc="-1" strike="noStrike">
                  <a:solidFill>
                    <a:srgbClr val="fff8f0"/>
                  </a:solidFill>
                  <a:latin typeface="Poppins Bold"/>
                  <a:ea typeface="Poppins Bold"/>
                </a:rPr>
                <a:t>Affiliation:</a:t>
              </a:r>
              <a:endParaRPr b="0" lang="en-US" sz="2400" spc="-1" strike="noStrike">
                <a:latin typeface="Arial"/>
              </a:endParaRPr>
            </a:p>
          </p:txBody>
        </p:sp>
      </p:grpSp>
      <p:pic>
        <p:nvPicPr>
          <p:cNvPr id="58" name="Picture 21" descr="A graphene 7x7 superlattice representation using VESTA"/>
          <p:cNvPicPr/>
          <p:nvPr/>
        </p:nvPicPr>
        <p:blipFill>
          <a:blip r:embed="rId1"/>
          <a:stretch/>
        </p:blipFill>
        <p:spPr>
          <a:xfrm>
            <a:off x="266400" y="2685240"/>
            <a:ext cx="6878880" cy="4924080"/>
          </a:xfrm>
          <a:prstGeom prst="rect">
            <a:avLst/>
          </a:prstGeom>
          <a:ln w="0">
            <a:noFill/>
          </a:ln>
        </p:spPr>
      </p:pic>
      <p:pic>
        <p:nvPicPr>
          <p:cNvPr id="59" name="Picture 23" descr="https://yachaytech.edu.ec/wp-content/uploads/2024/06/Logo-YT-Azul-Transparencia.png"/>
          <p:cNvPicPr/>
          <p:nvPr/>
        </p:nvPicPr>
        <p:blipFill>
          <a:blip r:embed="rId2"/>
          <a:stretch/>
        </p:blipFill>
        <p:spPr>
          <a:xfrm>
            <a:off x="267840" y="407880"/>
            <a:ext cx="1684080" cy="579960"/>
          </a:xfrm>
          <a:prstGeom prst="rect">
            <a:avLst/>
          </a:prstGeom>
          <a:ln w="0">
            <a:noFill/>
          </a:ln>
        </p:spPr>
      </p:pic>
      <p:pic>
        <p:nvPicPr>
          <p:cNvPr id="60" name="Picture 4" descr="A qr code with black squares&#10;&#10;AI-generated content may be incorrect."/>
          <p:cNvPicPr/>
          <p:nvPr/>
        </p:nvPicPr>
        <p:blipFill>
          <a:blip r:embed="rId3"/>
          <a:stretch/>
        </p:blipFill>
        <p:spPr>
          <a:xfrm>
            <a:off x="270360" y="8516160"/>
            <a:ext cx="1377000" cy="1386720"/>
          </a:xfrm>
          <a:prstGeom prst="rect">
            <a:avLst/>
          </a:prstGeom>
          <a:ln w="0">
            <a:noFill/>
          </a:ln>
        </p:spPr>
      </p:pic>
      <p:pic>
        <p:nvPicPr>
          <p:cNvPr id="61" name="Picture 5" descr="Yellow text on a black background&#10;&#10;AI-generated content may be incorrect."/>
          <p:cNvPicPr/>
          <p:nvPr/>
        </p:nvPicPr>
        <p:blipFill>
          <a:blip r:embed="rId4"/>
          <a:stretch/>
        </p:blipFill>
        <p:spPr>
          <a:xfrm>
            <a:off x="2852640" y="218880"/>
            <a:ext cx="2604960" cy="94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2"/>
          <p:cNvGrpSpPr/>
          <p:nvPr/>
        </p:nvGrpSpPr>
        <p:grpSpPr>
          <a:xfrm>
            <a:off x="360" y="0"/>
            <a:ext cx="18287640" cy="660960"/>
            <a:chOff x="360" y="0"/>
            <a:chExt cx="18287640" cy="660960"/>
          </a:xfrm>
        </p:grpSpPr>
        <p:sp>
          <p:nvSpPr>
            <p:cNvPr id="63" name="Freeform 3"/>
            <p:cNvSpPr/>
            <p:nvPr/>
          </p:nvSpPr>
          <p:spPr>
            <a:xfrm rot="5400000">
              <a:off x="8813520" y="-8813160"/>
              <a:ext cx="660960" cy="18287640"/>
            </a:xfrm>
            <a:custGeom>
              <a:avLst/>
              <a:gdLst/>
              <a:ahLst/>
              <a:rect l="l" t="t" r="r" b="b"/>
              <a:pathLst>
                <a:path w="1055225" h="8609202">
                  <a:moveTo>
                    <a:pt x="0" y="0"/>
                  </a:moveTo>
                  <a:lnTo>
                    <a:pt x="1055225" y="0"/>
                  </a:lnTo>
                  <a:lnTo>
                    <a:pt x="1055225" y="8609202"/>
                  </a:lnTo>
                  <a:lnTo>
                    <a:pt x="0" y="8609202"/>
                  </a:lnTo>
                  <a:close/>
                </a:path>
              </a:pathLst>
            </a:custGeom>
            <a:solidFill>
              <a:srgbClr val="1b1b1e"/>
            </a:solidFill>
            <a:ln w="0">
              <a:solidFill>
                <a:srgbClr val="2d2a32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" name="Group 7"/>
          <p:cNvGrpSpPr/>
          <p:nvPr/>
        </p:nvGrpSpPr>
        <p:grpSpPr>
          <a:xfrm>
            <a:off x="1597680" y="2225520"/>
            <a:ext cx="15260760" cy="1090080"/>
            <a:chOff x="1597680" y="2225520"/>
            <a:chExt cx="15260760" cy="1090080"/>
          </a:xfrm>
        </p:grpSpPr>
        <p:sp>
          <p:nvSpPr>
            <p:cNvPr id="65" name="TextBox 8"/>
            <p:cNvSpPr/>
            <p:nvPr/>
          </p:nvSpPr>
          <p:spPr>
            <a:xfrm>
              <a:off x="1597680" y="3004560"/>
              <a:ext cx="15260760" cy="31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TextBox 9"/>
            <p:cNvSpPr/>
            <p:nvPr/>
          </p:nvSpPr>
          <p:spPr>
            <a:xfrm>
              <a:off x="1597680" y="2225520"/>
              <a:ext cx="15260760" cy="40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" name="Group 12"/>
          <p:cNvGrpSpPr/>
          <p:nvPr/>
        </p:nvGrpSpPr>
        <p:grpSpPr>
          <a:xfrm>
            <a:off x="465480" y="840960"/>
            <a:ext cx="7910280" cy="6129360"/>
            <a:chOff x="465480" y="840960"/>
            <a:chExt cx="7910280" cy="6129360"/>
          </a:xfrm>
        </p:grpSpPr>
        <p:sp>
          <p:nvSpPr>
            <p:cNvPr id="68" name="TextBox 13"/>
            <p:cNvSpPr/>
            <p:nvPr/>
          </p:nvSpPr>
          <p:spPr>
            <a:xfrm>
              <a:off x="465480" y="6659280"/>
              <a:ext cx="7910280" cy="31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TextBox 14"/>
            <p:cNvSpPr/>
            <p:nvPr/>
          </p:nvSpPr>
          <p:spPr>
            <a:xfrm>
              <a:off x="465480" y="1457280"/>
              <a:ext cx="7200720" cy="4254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just">
                <a:lnSpc>
                  <a:spcPct val="100000"/>
                </a:lnSpc>
                <a:buNone/>
              </a:pPr>
              <a:r>
                <a:rPr b="0" lang="pl-PL" sz="1600" spc="-1" strike="noStrike">
                  <a:solidFill>
                    <a:srgbClr val="000000"/>
                  </a:solidFill>
                  <a:latin typeface="Poppins"/>
                  <a:ea typeface="Calibri"/>
                </a:rPr>
                <a:t>Graphene's lack of a bandgap and magnetism limits its applications in nanoelectronics and spintronics. </a:t>
              </a:r>
              <a:endParaRPr b="0" lang="en-US" sz="16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  <a:buNone/>
              </a:pPr>
              <a:endParaRPr b="0" lang="en-US" sz="16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  <a:buNone/>
              </a:pPr>
              <a:r>
                <a:rPr b="0" lang="pl-PL" sz="1600" spc="-1" strike="noStrike">
                  <a:solidFill>
                    <a:srgbClr val="000000"/>
                  </a:solidFill>
                  <a:latin typeface="Poppins"/>
                  <a:ea typeface="Calibri"/>
                </a:rPr>
                <a:t>However, scanning tunneling microscopy (STM) studies have revealed flower-like defects (FLDs) [1]—topological defects that can tune its electronic and magnetic properties. </a:t>
              </a:r>
              <a:endParaRPr b="0" lang="en-US" sz="16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  <a:buNone/>
              </a:pPr>
              <a:endParaRPr b="0" lang="en-US" sz="16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  <a:buNone/>
              </a:pPr>
              <a:r>
                <a:rPr b="0" lang="pl-PL" sz="1600" spc="-1" strike="noStrike">
                  <a:solidFill>
                    <a:srgbClr val="000000"/>
                  </a:solidFill>
                  <a:latin typeface="Poppins"/>
                  <a:ea typeface="Calibri"/>
                </a:rPr>
                <a:t>Measurements also suggest that certain one-dimensional extended topological defects exhibit unique electronic behavior, such as one-dimensional conductivity [2].</a:t>
              </a:r>
              <a:endParaRPr b="0" lang="en-US" sz="16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  <a:buNone/>
              </a:pPr>
              <a:endParaRPr b="0" lang="en-US" sz="16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  <a:buNone/>
              </a:pPr>
              <a:r>
                <a:rPr b="0" lang="pl-PL" sz="1600" spc="-1" strike="noStrike">
                  <a:solidFill>
                    <a:srgbClr val="000000"/>
                  </a:solidFill>
                  <a:latin typeface="Poppins"/>
                  <a:ea typeface="Calibri"/>
                </a:rPr>
                <a:t>A systematic study of graphene's structural, mechanical, electronic, and magnetic properties is thus crucial to overcome these limitations. Here, we propose and investigate a hexagonal array of FLDs forming a 7×7 superlattice.</a:t>
              </a:r>
              <a:endParaRPr b="0" lang="en-US" sz="16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  <a:p>
              <a:pPr algn="just">
                <a:lnSpc>
                  <a:spcPct val="12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0" name="TextBox 15"/>
            <p:cNvSpPr/>
            <p:nvPr/>
          </p:nvSpPr>
          <p:spPr>
            <a:xfrm>
              <a:off x="465480" y="840960"/>
              <a:ext cx="7910280" cy="42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3359"/>
                </a:lnSpc>
                <a:buNone/>
              </a:pPr>
              <a:r>
                <a:rPr b="1" lang="pl-PL" sz="2400" spc="-1" strike="noStrike">
                  <a:solidFill>
                    <a:srgbClr val="2d2a32"/>
                  </a:solidFill>
                  <a:latin typeface="Poppins Bold"/>
                  <a:ea typeface="Poppins Bold"/>
                </a:rPr>
                <a:t>Introduction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71" name="Group 16"/>
          <p:cNvGrpSpPr/>
          <p:nvPr/>
        </p:nvGrpSpPr>
        <p:grpSpPr>
          <a:xfrm>
            <a:off x="459000" y="5371920"/>
            <a:ext cx="7913160" cy="2491920"/>
            <a:chOff x="459000" y="5371920"/>
            <a:chExt cx="7913160" cy="2491920"/>
          </a:xfrm>
        </p:grpSpPr>
        <p:sp>
          <p:nvSpPr>
            <p:cNvPr id="72" name="TextBox 18"/>
            <p:cNvSpPr/>
            <p:nvPr/>
          </p:nvSpPr>
          <p:spPr>
            <a:xfrm>
              <a:off x="459000" y="5916600"/>
              <a:ext cx="7754040" cy="1947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just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Poppins"/>
                  <a:ea typeface="Calibri"/>
                </a:rPr>
                <a:t>Our first principles simulations were carried out using the Vienna ab initio Simulation Package (VASP) [3], employing the R2SCAN+rvv10 functional [?].</a:t>
              </a:r>
              <a:endParaRPr b="0" lang="en-US" sz="16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  <a:buNone/>
              </a:pPr>
              <a:endParaRPr b="0" lang="en-US" sz="16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Poppins"/>
                  <a:ea typeface="Calibri"/>
                </a:rPr>
                <a:t>The plane-wave basis set was truncated at a kinetic energy cutoff of 900 eV, and a k-point mesh spacing of 0.022 Å-1 was used for Brillouin zone sampling in pristine and 7x7 superlattice which include the FLD.</a:t>
              </a:r>
              <a:endParaRPr b="0" lang="en-US" sz="1600" spc="-1" strike="noStrike">
                <a:latin typeface="Arial"/>
              </a:endParaRPr>
            </a:p>
            <a:p>
              <a:pPr algn="just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Poppins"/>
                  <a:ea typeface="Calibri"/>
                </a:rPr>
                <a:t>VESTA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73" name="TextBox 19"/>
            <p:cNvSpPr/>
            <p:nvPr/>
          </p:nvSpPr>
          <p:spPr>
            <a:xfrm>
              <a:off x="461880" y="5371920"/>
              <a:ext cx="7910280" cy="42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3359"/>
                </a:lnSpc>
                <a:buNone/>
              </a:pPr>
              <a:r>
                <a:rPr b="1" lang="pl-PL" sz="2400" spc="-1" strike="noStrike">
                  <a:solidFill>
                    <a:srgbClr val="2d2a32"/>
                  </a:solidFill>
                  <a:latin typeface="Poppins Bold"/>
                </a:rPr>
                <a:t>Methodology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74" name="Group 16"/>
          <p:cNvGrpSpPr/>
          <p:nvPr/>
        </p:nvGrpSpPr>
        <p:grpSpPr>
          <a:xfrm>
            <a:off x="9456840" y="8650440"/>
            <a:ext cx="7963920" cy="881280"/>
            <a:chOff x="9456840" y="8650440"/>
            <a:chExt cx="7963920" cy="881280"/>
          </a:xfrm>
        </p:grpSpPr>
        <p:sp>
          <p:nvSpPr>
            <p:cNvPr id="75" name="TextBox 17"/>
            <p:cNvSpPr/>
            <p:nvPr/>
          </p:nvSpPr>
          <p:spPr>
            <a:xfrm>
              <a:off x="9456840" y="8912880"/>
              <a:ext cx="7910280" cy="31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TextBox 19"/>
            <p:cNvSpPr/>
            <p:nvPr/>
          </p:nvSpPr>
          <p:spPr>
            <a:xfrm>
              <a:off x="9510480" y="8650440"/>
              <a:ext cx="7910280" cy="881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pl-PL" sz="1400" spc="-1" strike="noStrike">
                  <a:solidFill>
                    <a:srgbClr val="000000"/>
                  </a:solidFill>
                  <a:latin typeface="Poppins Bold"/>
                  <a:ea typeface="Poppins Bold"/>
                </a:rPr>
                <a:t>Fig. 2. </a:t>
              </a:r>
              <a:r>
                <a:rPr b="0" lang="pl-PL" sz="1400" spc="-1" strike="noStrike">
                  <a:solidFill>
                    <a:srgbClr val="000000"/>
                  </a:solidFill>
                  <a:latin typeface="Poppins"/>
                  <a:ea typeface="Calibri"/>
                </a:rPr>
                <a:t>(a) Band Structure and Density of States (DOS) for pristine. (b) Simulated STM images for each corresponding V</a:t>
              </a:r>
              <a:r>
                <a:rPr b="0" lang="pl-PL" sz="1400" spc="-1" strike="noStrike" baseline="-25000">
                  <a:solidFill>
                    <a:srgbClr val="000000"/>
                  </a:solidFill>
                  <a:latin typeface="Poppins"/>
                  <a:ea typeface="Calibri"/>
                </a:rPr>
                <a:t>BIAS</a:t>
              </a:r>
              <a:r>
                <a:rPr b="0" lang="pl-PL" sz="1400" spc="-1" strike="noStrike">
                  <a:solidFill>
                    <a:srgbClr val="000000"/>
                  </a:solidFill>
                  <a:latin typeface="Poppins"/>
                  <a:ea typeface="Calibri"/>
                </a:rPr>
                <a:t> (c) Close-up on STM image for V</a:t>
              </a:r>
              <a:r>
                <a:rPr b="0" lang="pl-PL" sz="1400" spc="-1" strike="noStrike" baseline="-25000">
                  <a:solidFill>
                    <a:srgbClr val="000000"/>
                  </a:solidFill>
                  <a:latin typeface="Poppins"/>
                  <a:ea typeface="Calibri"/>
                </a:rPr>
                <a:t>BIAS </a:t>
              </a:r>
              <a:r>
                <a:rPr b="0" lang="pl-PL" sz="1400" spc="-1" strike="noStrike">
                  <a:solidFill>
                    <a:srgbClr val="000000"/>
                  </a:solidFill>
                  <a:latin typeface="Poppins"/>
                  <a:ea typeface="Calibri"/>
                </a:rPr>
                <a:t>= +0.9. (d) Partial Density of States. (d) Partial density of states for pristine.  (e) Energy equation of state (EOS) for pristine.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77" name="Group 9"/>
          <p:cNvGrpSpPr/>
          <p:nvPr/>
        </p:nvGrpSpPr>
        <p:grpSpPr>
          <a:xfrm>
            <a:off x="9256680" y="840960"/>
            <a:ext cx="8160480" cy="7305480"/>
            <a:chOff x="9256680" y="840960"/>
            <a:chExt cx="8160480" cy="7305480"/>
          </a:xfrm>
        </p:grpSpPr>
        <p:grpSp>
          <p:nvGrpSpPr>
            <p:cNvPr id="78" name="Group 16"/>
            <p:cNvGrpSpPr/>
            <p:nvPr/>
          </p:nvGrpSpPr>
          <p:grpSpPr>
            <a:xfrm>
              <a:off x="9256680" y="840960"/>
              <a:ext cx="7910280" cy="5290920"/>
              <a:chOff x="9256680" y="840960"/>
              <a:chExt cx="7910280" cy="5290920"/>
            </a:xfrm>
          </p:grpSpPr>
          <p:sp>
            <p:nvSpPr>
              <p:cNvPr id="79" name="TextBox 17"/>
              <p:cNvSpPr/>
              <p:nvPr/>
            </p:nvSpPr>
            <p:spPr>
              <a:xfrm>
                <a:off x="9256680" y="5820840"/>
                <a:ext cx="7910280" cy="311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" name="TextBox 19"/>
              <p:cNvSpPr/>
              <p:nvPr/>
            </p:nvSpPr>
            <p:spPr>
              <a:xfrm>
                <a:off x="9256680" y="840960"/>
                <a:ext cx="7910280" cy="42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spAutoFit/>
              </a:bodyPr>
              <a:p>
                <a:pPr>
                  <a:lnSpc>
                    <a:spcPts val="3359"/>
                  </a:lnSpc>
                  <a:buNone/>
                </a:pPr>
                <a:r>
                  <a:rPr b="1" lang="pl-PL" sz="2400" spc="-1" strike="noStrike">
                    <a:solidFill>
                      <a:srgbClr val="2d2a32"/>
                    </a:solidFill>
                    <a:latin typeface="Poppins Bold"/>
                  </a:rPr>
                  <a:t>Pristine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pic>
          <p:nvPicPr>
            <p:cNvPr id="81" name="Picture 3" descr=""/>
            <p:cNvPicPr/>
            <p:nvPr/>
          </p:nvPicPr>
          <p:blipFill>
            <a:blip r:embed="rId1"/>
            <a:stretch/>
          </p:blipFill>
          <p:spPr>
            <a:xfrm>
              <a:off x="10259280" y="1297800"/>
              <a:ext cx="6650280" cy="4046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2" name="TextBox 27"/>
            <p:cNvSpPr/>
            <p:nvPr/>
          </p:nvSpPr>
          <p:spPr>
            <a:xfrm>
              <a:off x="9484200" y="5257800"/>
              <a:ext cx="405000" cy="273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vertOverflow="overflow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Calibri"/>
                </a:rPr>
                <a:t>(d)</a:t>
              </a:r>
              <a:endParaRPr b="0" lang="en-US" sz="1200" spc="-1" strike="noStrike">
                <a:latin typeface="Arial"/>
              </a:endParaRPr>
            </a:p>
          </p:txBody>
        </p:sp>
        <p:pic>
          <p:nvPicPr>
            <p:cNvPr id="83" name="Picture 30" descr=""/>
            <p:cNvPicPr/>
            <p:nvPr/>
          </p:nvPicPr>
          <p:blipFill>
            <a:blip r:embed="rId2"/>
            <a:stretch/>
          </p:blipFill>
          <p:spPr>
            <a:xfrm>
              <a:off x="9486360" y="5541480"/>
              <a:ext cx="4027320" cy="2604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4" name="TextBox 4"/>
            <p:cNvSpPr/>
            <p:nvPr/>
          </p:nvSpPr>
          <p:spPr>
            <a:xfrm>
              <a:off x="13587840" y="5370480"/>
              <a:ext cx="405000" cy="273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vertOverflow="overflow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Calibri"/>
                </a:rPr>
                <a:t>(e)</a:t>
              </a:r>
              <a:endParaRPr b="0" lang="en-US" sz="1200" spc="-1" strike="noStrike">
                <a:latin typeface="Arial"/>
              </a:endParaRPr>
            </a:p>
          </p:txBody>
        </p:sp>
        <p:pic>
          <p:nvPicPr>
            <p:cNvPr id="85" name="Picture 5" descr="A graph of a function&#10;&#10;AI-generated content may be incorrect."/>
            <p:cNvPicPr/>
            <p:nvPr/>
          </p:nvPicPr>
          <p:blipFill>
            <a:blip r:embed="rId3"/>
            <a:stretch/>
          </p:blipFill>
          <p:spPr>
            <a:xfrm>
              <a:off x="13790520" y="5651640"/>
              <a:ext cx="3626640" cy="22345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86" name="Picture 16" descr="A purple circle in the middle of a black background&#10;&#10;AI-generated content may be incorrect."/>
          <p:cNvPicPr/>
          <p:nvPr/>
        </p:nvPicPr>
        <p:blipFill>
          <a:blip r:embed="rId4"/>
          <a:stretch/>
        </p:blipFill>
        <p:spPr>
          <a:xfrm>
            <a:off x="792000" y="8532720"/>
            <a:ext cx="4059000" cy="91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2"/>
          <p:cNvGrpSpPr/>
          <p:nvPr/>
        </p:nvGrpSpPr>
        <p:grpSpPr>
          <a:xfrm>
            <a:off x="360" y="0"/>
            <a:ext cx="18287640" cy="660960"/>
            <a:chOff x="360" y="0"/>
            <a:chExt cx="18287640" cy="660960"/>
          </a:xfrm>
        </p:grpSpPr>
        <p:sp>
          <p:nvSpPr>
            <p:cNvPr id="88" name="Freeform 3"/>
            <p:cNvSpPr/>
            <p:nvPr/>
          </p:nvSpPr>
          <p:spPr>
            <a:xfrm rot="5400000">
              <a:off x="8813520" y="-8813160"/>
              <a:ext cx="660960" cy="18287640"/>
            </a:xfrm>
            <a:custGeom>
              <a:avLst/>
              <a:gdLst/>
              <a:ahLst/>
              <a:rect l="l" t="t" r="r" b="b"/>
              <a:pathLst>
                <a:path w="1055225" h="8609202">
                  <a:moveTo>
                    <a:pt x="0" y="0"/>
                  </a:moveTo>
                  <a:lnTo>
                    <a:pt x="1055225" y="0"/>
                  </a:lnTo>
                  <a:lnTo>
                    <a:pt x="1055225" y="8609202"/>
                  </a:lnTo>
                  <a:lnTo>
                    <a:pt x="0" y="8609202"/>
                  </a:lnTo>
                  <a:close/>
                </a:path>
              </a:pathLst>
            </a:custGeom>
            <a:solidFill>
              <a:srgbClr val="1b1b1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" name="Group 16"/>
          <p:cNvGrpSpPr/>
          <p:nvPr/>
        </p:nvGrpSpPr>
        <p:grpSpPr>
          <a:xfrm>
            <a:off x="562680" y="786960"/>
            <a:ext cx="7910280" cy="5290920"/>
            <a:chOff x="562680" y="786960"/>
            <a:chExt cx="7910280" cy="5290920"/>
          </a:xfrm>
        </p:grpSpPr>
        <p:sp>
          <p:nvSpPr>
            <p:cNvPr id="90" name="TextBox 17"/>
            <p:cNvSpPr/>
            <p:nvPr/>
          </p:nvSpPr>
          <p:spPr>
            <a:xfrm>
              <a:off x="562680" y="5766840"/>
              <a:ext cx="7910280" cy="31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TextBox 19"/>
            <p:cNvSpPr/>
            <p:nvPr/>
          </p:nvSpPr>
          <p:spPr>
            <a:xfrm>
              <a:off x="562680" y="786960"/>
              <a:ext cx="7910280" cy="42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3359"/>
                </a:lnSpc>
                <a:buNone/>
              </a:pPr>
              <a:r>
                <a:rPr b="1" lang="pl-PL" sz="2400" spc="-1" strike="noStrike">
                  <a:solidFill>
                    <a:srgbClr val="023b0b"/>
                  </a:solidFill>
                  <a:latin typeface="Poppins Bold"/>
                  <a:ea typeface="Poppins Bold"/>
                </a:rPr>
                <a:t>Results 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92" name="Group 16"/>
          <p:cNvGrpSpPr/>
          <p:nvPr/>
        </p:nvGrpSpPr>
        <p:grpSpPr>
          <a:xfrm>
            <a:off x="560880" y="8718120"/>
            <a:ext cx="15475320" cy="2049480"/>
            <a:chOff x="560880" y="8718120"/>
            <a:chExt cx="15475320" cy="2049480"/>
          </a:xfrm>
        </p:grpSpPr>
        <p:sp>
          <p:nvSpPr>
            <p:cNvPr id="93" name="TextBox 18"/>
            <p:cNvSpPr/>
            <p:nvPr/>
          </p:nvSpPr>
          <p:spPr>
            <a:xfrm>
              <a:off x="585360" y="9175320"/>
              <a:ext cx="15450840" cy="159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just">
                <a:lnSpc>
                  <a:spcPct val="120000"/>
                </a:lnSpc>
                <a:buNone/>
              </a:pPr>
              <a:r>
                <a:rPr b="0" lang="en-US" sz="1050" spc="-1" strike="noStrike">
                  <a:solidFill>
                    <a:srgbClr val="000000"/>
                  </a:solidFill>
                  <a:latin typeface="Arial"/>
                  <a:ea typeface="Calibri"/>
                </a:rPr>
                <a:t>[1] Cockayne, E., Rutter, G. M., Guisinger, N. P., Crain, J. N., First, P. N., &amp; Stroscio, J. A. (2011). Grain boundary loops in graphene. Physical Review B - Condensed Matter and Materials Physics, 83(19), 195425. </a:t>
              </a:r>
              <a:r>
                <a:rPr b="0" lang="en-US" sz="1050" spc="-1" strike="noStrike" u="sng">
                  <a:solidFill>
                    <a:srgbClr val="000000"/>
                  </a:solidFill>
                  <a:uFillTx/>
                  <a:latin typeface="Arial"/>
                  <a:ea typeface="Calibri"/>
                  <a:hlinkClick r:id="rId1"/>
                </a:rPr>
                <a:t>https://doi.org/10.1103/PhysRevB.83.195425</a:t>
              </a:r>
              <a:endParaRPr b="0" lang="en-US" sz="1050" spc="-1" strike="noStrike">
                <a:latin typeface="Arial"/>
              </a:endParaRPr>
            </a:p>
            <a:p>
              <a:pPr algn="just">
                <a:lnSpc>
                  <a:spcPct val="120000"/>
                </a:lnSpc>
                <a:buNone/>
              </a:pPr>
              <a:r>
                <a:rPr b="0" lang="en-US" sz="1050" spc="-1" strike="noStrike">
                  <a:solidFill>
                    <a:srgbClr val="000000"/>
                  </a:solidFill>
                  <a:latin typeface="Arial"/>
                  <a:ea typeface="Calibri"/>
                </a:rPr>
                <a:t>[2] Pinto, H. P., &amp; Leszczynski, J. (2014). Fundamental properties of graphene. In F. D'Souza &amp; K. M. Kadish (Eds.), Handbook of carbon nanomaterials: Volume 5. Graphene—Fundamental properties (pp. 1–37). World Scientific. </a:t>
              </a:r>
              <a:endParaRPr b="0" lang="en-US" sz="105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000000"/>
                  </a:solidFill>
                  <a:latin typeface="Arial"/>
                  <a:ea typeface="Calibri"/>
                </a:rPr>
                <a:t>[3] Kresse, G., &amp; Furthmüller, J. (1996). Efficiency of ab-initio total energy calculations for metals and semiconductors using a plane-wave basis set. Computational Materials Science, 6(1), 15–50. </a:t>
              </a:r>
              <a:r>
                <a:rPr b="0" lang="en-US" sz="1050" spc="-1" strike="noStrike" u="sng">
                  <a:solidFill>
                    <a:srgbClr val="000000"/>
                  </a:solidFill>
                  <a:uFillTx/>
                  <a:latin typeface="Arial"/>
                  <a:ea typeface="Calibri"/>
                  <a:hlinkClick r:id="rId2"/>
                </a:rPr>
                <a:t>https://doi.org/10.1016/0927-0256(96)00008-0</a:t>
              </a:r>
              <a:endParaRPr b="0" lang="en-US" sz="105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000000"/>
                  </a:solidFill>
                  <a:latin typeface="Arial"/>
                  <a:ea typeface="Calibri"/>
                </a:rPr>
                <a:t>[4] </a:t>
              </a:r>
              <a:r>
                <a:rPr b="0" lang="en-US" sz="105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Andrew, R. C., Mapasha, R. E., Ukpong, A. M., &amp; Chetty, N. (2012). Mechanical properties of graphene and boronitrene. Physical Review B - Condensed Matter and Materials Physics, 85(12), 125428. </a:t>
              </a:r>
              <a:r>
                <a:rPr b="0" lang="en-US" sz="1050" spc="-1" strike="noStrike" u="sng">
                  <a:solidFill>
                    <a:srgbClr val="0000ff"/>
                  </a:solidFill>
                  <a:uFillTx/>
                  <a:latin typeface="Calibri"/>
                  <a:ea typeface="Calibri"/>
                  <a:hlinkClick r:id="rId3"/>
                </a:rPr>
                <a:t>https://doi.org/10.1103/PhysRevB.85.125428</a:t>
              </a:r>
              <a:endParaRPr b="0" lang="en-US" sz="105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[5] </a:t>
              </a:r>
              <a:endParaRPr b="0" lang="en-US" sz="105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[6] </a:t>
              </a:r>
              <a:endParaRPr b="0" lang="en-US" sz="1050" spc="-1" strike="noStrike">
                <a:latin typeface="Arial"/>
              </a:endParaRPr>
            </a:p>
            <a:p>
              <a:pPr algn="just">
                <a:lnSpc>
                  <a:spcPct val="120000"/>
                </a:lnSpc>
                <a:buNone/>
              </a:pPr>
              <a:endParaRPr b="0" lang="en-US" sz="1050" spc="-1" strike="noStrike">
                <a:latin typeface="Arial"/>
              </a:endParaRPr>
            </a:p>
            <a:p>
              <a:pPr algn="just">
                <a:lnSpc>
                  <a:spcPct val="120000"/>
                </a:lnSpc>
                <a:buNone/>
              </a:pP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94" name="TextBox 19"/>
            <p:cNvSpPr/>
            <p:nvPr/>
          </p:nvSpPr>
          <p:spPr>
            <a:xfrm>
              <a:off x="560880" y="8718120"/>
              <a:ext cx="15450840" cy="42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3359"/>
                </a:lnSpc>
                <a:buNone/>
              </a:pPr>
              <a:r>
                <a:rPr b="1" lang="pl-PL" sz="2400" spc="-1" strike="noStrike">
                  <a:solidFill>
                    <a:srgbClr val="023b0b"/>
                  </a:solidFill>
                  <a:latin typeface="Poppins Bold"/>
                  <a:ea typeface="Poppins Bold"/>
                </a:rPr>
                <a:t>Bibliography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95" name="Group 16"/>
          <p:cNvGrpSpPr/>
          <p:nvPr/>
        </p:nvGrpSpPr>
        <p:grpSpPr>
          <a:xfrm>
            <a:off x="10619280" y="3056400"/>
            <a:ext cx="7185600" cy="881640"/>
            <a:chOff x="10619280" y="3056400"/>
            <a:chExt cx="7185600" cy="881640"/>
          </a:xfrm>
        </p:grpSpPr>
        <p:sp>
          <p:nvSpPr>
            <p:cNvPr id="96" name="TextBox 17"/>
            <p:cNvSpPr/>
            <p:nvPr/>
          </p:nvSpPr>
          <p:spPr>
            <a:xfrm>
              <a:off x="10622880" y="3056400"/>
              <a:ext cx="7178760" cy="31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TextBox 19"/>
            <p:cNvSpPr/>
            <p:nvPr/>
          </p:nvSpPr>
          <p:spPr>
            <a:xfrm>
              <a:off x="10619280" y="3056760"/>
              <a:ext cx="7185600" cy="881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pl-PL" sz="1400" spc="-1" strike="noStrike">
                  <a:solidFill>
                    <a:srgbClr val="000000"/>
                  </a:solidFill>
                  <a:latin typeface="Poppins Bold"/>
                  <a:ea typeface="Poppins Bold"/>
                </a:rPr>
                <a:t>Table </a:t>
              </a:r>
              <a:r>
                <a:rPr b="1" lang="pl-PL" sz="1400" spc="-1" strike="noStrike">
                  <a:solidFill>
                    <a:srgbClr val="000000"/>
                  </a:solidFill>
                  <a:latin typeface="Poppins Bold"/>
                  <a:ea typeface="Calibri"/>
                </a:rPr>
                <a:t>1. </a:t>
              </a:r>
              <a:r>
                <a:rPr b="0" lang="pl-PL" sz="1400" spc="-1" strike="noStrike">
                  <a:solidFill>
                    <a:srgbClr val="000000"/>
                  </a:solidFill>
                  <a:latin typeface="Poppins"/>
                  <a:ea typeface="Calibri"/>
                </a:rPr>
                <a:t>Results of calculations for pristine graphene and 7x7 arrangement using the EOS [4]. Here a</a:t>
              </a:r>
              <a:r>
                <a:rPr b="0" lang="pl-PL" sz="1400" spc="-1" strike="noStrike" baseline="-25000">
                  <a:solidFill>
                    <a:srgbClr val="000000"/>
                  </a:solidFill>
                  <a:latin typeface="Poppins"/>
                  <a:ea typeface="Calibri"/>
                </a:rPr>
                <a:t>opt </a:t>
              </a:r>
              <a:r>
                <a:rPr b="0" lang="pl-PL" sz="1400" spc="-1" strike="noStrike">
                  <a:solidFill>
                    <a:srgbClr val="000000"/>
                  </a:solidFill>
                  <a:latin typeface="Poppins"/>
                  <a:ea typeface="Calibri"/>
                </a:rPr>
                <a:t>is the optimum separation, N</a:t>
              </a:r>
              <a:r>
                <a:rPr b="0" lang="pl-PL" sz="1400" spc="-1" strike="noStrike" baseline="-25000">
                  <a:solidFill>
                    <a:srgbClr val="000000"/>
                  </a:solidFill>
                  <a:latin typeface="Poppins"/>
                  <a:ea typeface="Calibri"/>
                </a:rPr>
                <a:t>atom </a:t>
              </a:r>
              <a:r>
                <a:rPr b="0" lang="pl-PL" sz="1400" spc="-1" strike="noStrike">
                  <a:solidFill>
                    <a:srgbClr val="000000"/>
                  </a:solidFill>
                  <a:latin typeface="Poppins"/>
                  <a:ea typeface="Calibri"/>
                </a:rPr>
                <a:t>is the number of atoms in the cell, ɣ is the layer modulus,  ɣ' is the force per unit length derivative and ɣ'' is the double force per unit length derivative.</a:t>
              </a:r>
              <a:endParaRPr b="0" lang="en-US" sz="1400" spc="-1" strike="noStrike">
                <a:latin typeface="Arial"/>
              </a:endParaRPr>
            </a:p>
          </p:txBody>
        </p:sp>
      </p:grpSp>
      <p:pic>
        <p:nvPicPr>
          <p:cNvPr id="98" name="Picture 16" descr="A math equations on a white background&#10;&#10;AI-generated content may be incorrect."/>
          <p:cNvPicPr/>
          <p:nvPr/>
        </p:nvPicPr>
        <p:blipFill>
          <a:blip r:embed="rId4"/>
          <a:stretch/>
        </p:blipFill>
        <p:spPr>
          <a:xfrm>
            <a:off x="11094120" y="1671840"/>
            <a:ext cx="5733720" cy="1153080"/>
          </a:xfrm>
          <a:prstGeom prst="rect">
            <a:avLst/>
          </a:prstGeom>
          <a:ln w="0">
            <a:noFill/>
          </a:ln>
        </p:spPr>
      </p:pic>
      <p:sp>
        <p:nvSpPr>
          <p:cNvPr id="99" name="TextBox 19"/>
          <p:cNvSpPr/>
          <p:nvPr/>
        </p:nvSpPr>
        <p:spPr>
          <a:xfrm>
            <a:off x="10403640" y="5267160"/>
            <a:ext cx="791028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359"/>
              </a:lnSpc>
              <a:buNone/>
            </a:pPr>
            <a:r>
              <a:rPr b="1" lang="pl-PL" sz="2400" spc="-1" strike="noStrike">
                <a:solidFill>
                  <a:srgbClr val="023b0b"/>
                </a:solidFill>
                <a:latin typeface="Poppins Bold"/>
                <a:ea typeface="Poppins Bold"/>
              </a:rPr>
              <a:t>Conclusion and future insights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0" name="TextBox 14"/>
          <p:cNvSpPr/>
          <p:nvPr/>
        </p:nvSpPr>
        <p:spPr>
          <a:xfrm>
            <a:off x="10416960" y="5934960"/>
            <a:ext cx="691272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20000"/>
              </a:lnSpc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Poppins"/>
                <a:ea typeface="Calibri"/>
              </a:rPr>
              <a:t>Future work will explore vacancies in the arrangement, incorporate transition metal adatoms at the different non-equivalent sites, and investigate the effects of adding a new layer in different non-equivalent configurations.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101" name="Group 41"/>
          <p:cNvGrpSpPr/>
          <p:nvPr/>
        </p:nvGrpSpPr>
        <p:grpSpPr>
          <a:xfrm>
            <a:off x="-8037000" y="7696440"/>
            <a:ext cx="16632000" cy="1026000"/>
            <a:chOff x="-8037000" y="7696440"/>
            <a:chExt cx="16632000" cy="1026000"/>
          </a:xfrm>
        </p:grpSpPr>
        <p:sp>
          <p:nvSpPr>
            <p:cNvPr id="102" name="TextBox 17"/>
            <p:cNvSpPr/>
            <p:nvPr/>
          </p:nvSpPr>
          <p:spPr>
            <a:xfrm>
              <a:off x="-8037000" y="8460360"/>
              <a:ext cx="6015960" cy="262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TextBox 19"/>
            <p:cNvSpPr/>
            <p:nvPr/>
          </p:nvSpPr>
          <p:spPr>
            <a:xfrm>
              <a:off x="679320" y="7696440"/>
              <a:ext cx="7915680" cy="42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pl-PL" sz="1400" spc="-1" strike="noStrike">
                  <a:solidFill>
                    <a:srgbClr val="000000"/>
                  </a:solidFill>
                  <a:latin typeface="Poppins Bold"/>
                  <a:ea typeface="Poppins Bold"/>
                </a:rPr>
                <a:t>Fig. 4. </a:t>
              </a:r>
              <a:r>
                <a:rPr b="0" lang="pl-PL" sz="1400" spc="-1" strike="noStrike">
                  <a:solidFill>
                    <a:srgbClr val="000000"/>
                  </a:solidFill>
                  <a:latin typeface="Poppins"/>
                  <a:ea typeface="Poppins Bold"/>
                </a:rPr>
                <a:t>(a) Band Structure of 7x7 superlattice. (b) Partial density of states (PDOS)of 7x7 superlattice. (c) Energy equation of state (EOS) for 7x7 superlattice.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104" name="Group 42"/>
          <p:cNvGrpSpPr/>
          <p:nvPr/>
        </p:nvGrpSpPr>
        <p:grpSpPr>
          <a:xfrm>
            <a:off x="562320" y="1450800"/>
            <a:ext cx="8134560" cy="5975640"/>
            <a:chOff x="562320" y="1450800"/>
            <a:chExt cx="8134560" cy="5975640"/>
          </a:xfrm>
        </p:grpSpPr>
        <p:pic>
          <p:nvPicPr>
            <p:cNvPr id="105" name="Picture 43" descr=""/>
            <p:cNvPicPr/>
            <p:nvPr/>
          </p:nvPicPr>
          <p:blipFill>
            <a:blip r:embed="rId5"/>
            <a:stretch/>
          </p:blipFill>
          <p:spPr>
            <a:xfrm>
              <a:off x="629280" y="1626120"/>
              <a:ext cx="3196440" cy="5793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Picture 44" descr="A graph of a function&#10;&#10;AI-generated content may be incorrect."/>
            <p:cNvPicPr/>
            <p:nvPr/>
          </p:nvPicPr>
          <p:blipFill>
            <a:blip r:embed="rId6"/>
            <a:stretch/>
          </p:blipFill>
          <p:spPr>
            <a:xfrm>
              <a:off x="4167000" y="4824360"/>
              <a:ext cx="4379760" cy="260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7" name="Picture 45" descr=""/>
            <p:cNvPicPr/>
            <p:nvPr/>
          </p:nvPicPr>
          <p:blipFill>
            <a:blip r:embed="rId7"/>
            <a:stretch/>
          </p:blipFill>
          <p:spPr>
            <a:xfrm>
              <a:off x="3995640" y="1628280"/>
              <a:ext cx="4701240" cy="3076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8" name="TextBox 23"/>
            <p:cNvSpPr/>
            <p:nvPr/>
          </p:nvSpPr>
          <p:spPr>
            <a:xfrm>
              <a:off x="562320" y="1594440"/>
              <a:ext cx="518760" cy="273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Calibri"/>
                </a:rPr>
                <a:t>(a)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09" name="TextBox 24"/>
            <p:cNvSpPr/>
            <p:nvPr/>
          </p:nvSpPr>
          <p:spPr>
            <a:xfrm>
              <a:off x="3785760" y="1450800"/>
              <a:ext cx="518760" cy="273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Calibri"/>
                </a:rPr>
                <a:t>(b)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10" name="TextBox 27"/>
            <p:cNvSpPr/>
            <p:nvPr/>
          </p:nvSpPr>
          <p:spPr>
            <a:xfrm>
              <a:off x="3870000" y="4347720"/>
              <a:ext cx="518760" cy="273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000000"/>
                  </a:solidFill>
                  <a:latin typeface="Times New Roman"/>
                  <a:ea typeface="Calibri"/>
                </a:rPr>
                <a:t>(c)</a:t>
              </a:r>
              <a:endParaRPr b="0" lang="en-US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LibreOffice/7.3.7.2$Linux_X86_64 LibreOffice_project/30$Build-2</Application>
  <AppVersion>15.0000</AppVersion>
  <Words>1242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DAGgIFI2I68</dc:identifier>
  <dc:language>en-US</dc:language>
  <cp:lastModifiedBy/>
  <dcterms:modified xsi:type="dcterms:W3CDTF">2025-04-17T10:04:42Z</dcterms:modified>
  <cp:revision>838</cp:revision>
  <dc:subject/>
  <dc:title>Konferencja naukowa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3</vt:i4>
  </property>
</Properties>
</file>