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
      <p:font typeface="Montserrat"/>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E6DDAEA-A156-4E9E-9F4A-E84DA583E965}">
  <a:tblStyle styleId="{BE6DDAEA-A156-4E9E-9F4A-E84DA583E96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5.xml"/><Relationship Id="rId33" Type="http://schemas.openxmlformats.org/officeDocument/2006/relationships/font" Target="fonts/Lato-regular.fntdata"/><Relationship Id="rId10" Type="http://schemas.openxmlformats.org/officeDocument/2006/relationships/slide" Target="slides/slide4.xml"/><Relationship Id="rId32" Type="http://schemas.openxmlformats.org/officeDocument/2006/relationships/font" Target="fonts/Montserrat-boldItalic.fntdata"/><Relationship Id="rId13" Type="http://schemas.openxmlformats.org/officeDocument/2006/relationships/slide" Target="slides/slide7.xml"/><Relationship Id="rId35" Type="http://schemas.openxmlformats.org/officeDocument/2006/relationships/font" Target="fonts/Lato-italic.fntdata"/><Relationship Id="rId12" Type="http://schemas.openxmlformats.org/officeDocument/2006/relationships/slide" Target="slides/slide6.xml"/><Relationship Id="rId34" Type="http://schemas.openxmlformats.org/officeDocument/2006/relationships/font" Target="fonts/Lat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La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429d0842b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429d0842b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2a1e5d8834_1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2a1e5d8834_1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429d0842b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429d0842b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2316bcf2d1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2316bcf2d1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3f25ecbcf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3f25ecbcf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429d0842b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429d0842b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429d0842b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429d0842b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429d0842b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429d0842b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429d0842b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429d0842b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2e59a313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2e59a313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a1e5d88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2a1e5d88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2a1e5d883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2a1e5d88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a6d7e98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2a6d7e98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2316bcf2d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2316bcf2d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2a1e5d883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2a1e5d883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2a1e5d8834_1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2a1e5d8834_1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2316bcf2d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2316bcf2d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drive.google.com/file/d/11wPGYel4uW8CtRoj3ygcyBbe8g4KNrNs/view" TargetMode="External"/><Relationship Id="rId4" Type="http://schemas.openxmlformats.org/officeDocument/2006/relationships/image" Target="../media/image9.jpg"/><Relationship Id="rId5" Type="http://schemas.openxmlformats.org/officeDocument/2006/relationships/image" Target="../media/image11.jpg"/><Relationship Id="rId6"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Distance Warning System</a:t>
            </a:r>
            <a:endParaRPr/>
          </a:p>
        </p:txBody>
      </p:sp>
      <p:sp>
        <p:nvSpPr>
          <p:cNvPr id="135" name="Google Shape;135;p13"/>
          <p:cNvSpPr txBox="1"/>
          <p:nvPr>
            <p:ph idx="1" type="subTitle"/>
          </p:nvPr>
        </p:nvSpPr>
        <p:spPr>
          <a:xfrm>
            <a:off x="5083950" y="3157300"/>
            <a:ext cx="3470700" cy="127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Lab Section D Group 3</a:t>
            </a:r>
            <a:br>
              <a:rPr lang="en"/>
            </a:br>
            <a:endParaRPr/>
          </a:p>
          <a:p>
            <a:pPr indent="0" lvl="0" marL="0" rtl="0" algn="l">
              <a:spcBef>
                <a:spcPts val="0"/>
              </a:spcBef>
              <a:spcAft>
                <a:spcPts val="0"/>
              </a:spcAft>
              <a:buNone/>
            </a:pPr>
            <a:r>
              <a:rPr lang="en"/>
              <a:t>ECE 372A - Microcontroller Organization</a:t>
            </a:r>
            <a:br>
              <a:rPr lang="en"/>
            </a:br>
            <a:r>
              <a:rPr lang="en"/>
              <a:t>Electrical and Computer Engineering</a:t>
            </a:r>
            <a:br>
              <a:rPr lang="en"/>
            </a:br>
            <a:r>
              <a:rPr lang="en"/>
              <a:t>University of Arizona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Sleep Mode and Power Saving</a:t>
            </a:r>
            <a:endParaRPr/>
          </a:p>
        </p:txBody>
      </p:sp>
      <p:sp>
        <p:nvSpPr>
          <p:cNvPr id="196" name="Google Shape;196;p22"/>
          <p:cNvSpPr txBox="1"/>
          <p:nvPr>
            <p:ph idx="1" type="body"/>
          </p:nvPr>
        </p:nvSpPr>
        <p:spPr>
          <a:xfrm>
            <a:off x="1297500" y="1343625"/>
            <a:ext cx="7038900" cy="2911200"/>
          </a:xfrm>
          <a:prstGeom prst="rect">
            <a:avLst/>
          </a:prstGeom>
        </p:spPr>
        <p:txBody>
          <a:bodyPr anchorCtr="0" anchor="t" bIns="91425" lIns="91425" spcFirstLastPara="1" rIns="91425" wrap="square" tIns="91425">
            <a:normAutofit fontScale="25000" lnSpcReduction="20000"/>
          </a:bodyPr>
          <a:lstStyle/>
          <a:p>
            <a:pPr indent="-303623" lvl="0" marL="457200" rtl="0" algn="l">
              <a:lnSpc>
                <a:spcPct val="150000"/>
              </a:lnSpc>
              <a:spcBef>
                <a:spcPts val="0"/>
              </a:spcBef>
              <a:spcAft>
                <a:spcPts val="0"/>
              </a:spcAft>
              <a:buSzPct val="100000"/>
              <a:buChar char="●"/>
            </a:pPr>
            <a:r>
              <a:rPr b="1" lang="en" sz="4725"/>
              <a:t>Power-Save Mode</a:t>
            </a:r>
            <a:endParaRPr b="1" sz="4725"/>
          </a:p>
          <a:p>
            <a:pPr indent="-303623" lvl="1" marL="914400" rtl="0" algn="l">
              <a:lnSpc>
                <a:spcPct val="150000"/>
              </a:lnSpc>
              <a:spcBef>
                <a:spcPts val="0"/>
              </a:spcBef>
              <a:spcAft>
                <a:spcPts val="0"/>
              </a:spcAft>
              <a:buSzPct val="100000"/>
              <a:buChar char="○"/>
            </a:pPr>
            <a:r>
              <a:rPr lang="en" sz="4725"/>
              <a:t>Timers can be left running and its woken up from a timer overflow or Timers can be off and its woken up by a PCINT</a:t>
            </a:r>
            <a:endParaRPr sz="4725"/>
          </a:p>
          <a:p>
            <a:pPr indent="-303623" lvl="1" marL="914400" rtl="0" algn="l">
              <a:lnSpc>
                <a:spcPct val="150000"/>
              </a:lnSpc>
              <a:spcBef>
                <a:spcPts val="0"/>
              </a:spcBef>
              <a:spcAft>
                <a:spcPts val="0"/>
              </a:spcAft>
              <a:buSzPct val="100000"/>
              <a:buChar char="○"/>
            </a:pPr>
            <a:r>
              <a:rPr lang="en" sz="4725"/>
              <a:t>SM2 is 0, SM1 is 1 and SM0 is 1. SMCR |= (1 &lt;&lt; SM1)  and SMCR |= (1 &lt;&lt; SM0)</a:t>
            </a:r>
            <a:endParaRPr sz="4725"/>
          </a:p>
          <a:p>
            <a:pPr indent="-303623" lvl="1" marL="914400" rtl="0" algn="l">
              <a:lnSpc>
                <a:spcPct val="150000"/>
              </a:lnSpc>
              <a:spcBef>
                <a:spcPts val="0"/>
              </a:spcBef>
              <a:spcAft>
                <a:spcPts val="0"/>
              </a:spcAft>
              <a:buSzPct val="100000"/>
              <a:buChar char="○"/>
            </a:pPr>
            <a:r>
              <a:rPr lang="en" sz="4725"/>
              <a:t>SMCR stands for Sleep Mode Control Register.</a:t>
            </a:r>
            <a:endParaRPr sz="4725"/>
          </a:p>
          <a:p>
            <a:pPr indent="-303623" lvl="0" marL="457200" rtl="0" algn="l">
              <a:lnSpc>
                <a:spcPct val="150000"/>
              </a:lnSpc>
              <a:spcBef>
                <a:spcPts val="0"/>
              </a:spcBef>
              <a:spcAft>
                <a:spcPts val="0"/>
              </a:spcAft>
              <a:buSzPct val="100000"/>
              <a:buChar char="●"/>
            </a:pPr>
            <a:r>
              <a:rPr b="1" lang="en" sz="4725"/>
              <a:t>Sleep Enable</a:t>
            </a:r>
            <a:endParaRPr b="1" sz="4725"/>
          </a:p>
          <a:p>
            <a:pPr indent="-303623" lvl="1" marL="914400" rtl="0" algn="l">
              <a:lnSpc>
                <a:spcPct val="150000"/>
              </a:lnSpc>
              <a:spcBef>
                <a:spcPts val="0"/>
              </a:spcBef>
              <a:spcAft>
                <a:spcPts val="0"/>
              </a:spcAft>
              <a:buSzPct val="100000"/>
              <a:buChar char="○"/>
            </a:pPr>
            <a:r>
              <a:rPr lang="en" sz="4725"/>
              <a:t>SE = 1 is for putting it in Power-Save Mode and SE = 0 is to wake it up from Power-Save Mode.</a:t>
            </a:r>
            <a:endParaRPr sz="4725"/>
          </a:p>
          <a:p>
            <a:pPr indent="-303623" lvl="1" marL="914400" rtl="0" algn="l">
              <a:lnSpc>
                <a:spcPct val="150000"/>
              </a:lnSpc>
              <a:spcBef>
                <a:spcPts val="0"/>
              </a:spcBef>
              <a:spcAft>
                <a:spcPts val="0"/>
              </a:spcAft>
              <a:buSzPct val="100000"/>
              <a:buChar char="○"/>
            </a:pPr>
            <a:r>
              <a:rPr lang="en" sz="4725"/>
              <a:t>SMCR|= (1 &lt;&lt; SE)  for off and SMCR |= (1 &lt;&lt; SE) for on.</a:t>
            </a:r>
            <a:endParaRPr sz="4725"/>
          </a:p>
          <a:p>
            <a:pPr indent="-303623" lvl="1" marL="914400" rtl="0" algn="l">
              <a:lnSpc>
                <a:spcPct val="150000"/>
              </a:lnSpc>
              <a:spcBef>
                <a:spcPts val="0"/>
              </a:spcBef>
              <a:spcAft>
                <a:spcPts val="0"/>
              </a:spcAft>
              <a:buSzPct val="100000"/>
              <a:buChar char="○"/>
            </a:pPr>
            <a:r>
              <a:rPr lang="en" sz="4725"/>
              <a:t>SE stands for Sleep Enable.</a:t>
            </a:r>
            <a:endParaRPr sz="4725"/>
          </a:p>
          <a:p>
            <a:pPr indent="-303623" lvl="0" marL="457200" rtl="0" algn="l">
              <a:lnSpc>
                <a:spcPct val="150000"/>
              </a:lnSpc>
              <a:spcBef>
                <a:spcPts val="0"/>
              </a:spcBef>
              <a:spcAft>
                <a:spcPts val="0"/>
              </a:spcAft>
              <a:buSzPct val="100000"/>
              <a:buChar char="●"/>
            </a:pPr>
            <a:r>
              <a:rPr b="1" lang="en" sz="4725"/>
              <a:t>Power Reduction Timer/Counter</a:t>
            </a:r>
            <a:endParaRPr b="1" sz="4725"/>
          </a:p>
          <a:p>
            <a:pPr indent="-303623" lvl="1" marL="914400" rtl="0" algn="l">
              <a:lnSpc>
                <a:spcPct val="150000"/>
              </a:lnSpc>
              <a:spcBef>
                <a:spcPts val="0"/>
              </a:spcBef>
              <a:spcAft>
                <a:spcPts val="0"/>
              </a:spcAft>
              <a:buSzPct val="100000"/>
              <a:buChar char="○"/>
            </a:pPr>
            <a:r>
              <a:rPr lang="en" sz="4725"/>
              <a:t>PRTIM0 when equal to 1 the timer will continue on like normal but when equal to 0 the timer is off.</a:t>
            </a:r>
            <a:endParaRPr sz="4725"/>
          </a:p>
          <a:p>
            <a:pPr indent="-303623" lvl="1" marL="914400" rtl="0" algn="l">
              <a:lnSpc>
                <a:spcPct val="150000"/>
              </a:lnSpc>
              <a:spcBef>
                <a:spcPts val="0"/>
              </a:spcBef>
              <a:spcAft>
                <a:spcPts val="0"/>
              </a:spcAft>
              <a:buSzPct val="100000"/>
              <a:buChar char="○"/>
            </a:pPr>
            <a:r>
              <a:rPr lang="en" sz="4725"/>
              <a:t>PRR0 |= (1 &lt;&lt; PRTIM0) and PRR0 &amp;= </a:t>
            </a:r>
            <a:r>
              <a:rPr lang="en" sz="4725">
                <a:latin typeface="Roboto"/>
                <a:ea typeface="Roboto"/>
                <a:cs typeface="Roboto"/>
                <a:sym typeface="Roboto"/>
              </a:rPr>
              <a:t>~</a:t>
            </a:r>
            <a:r>
              <a:rPr lang="en" sz="4725"/>
              <a:t>(1 &lt;&lt; PRTIM0) .</a:t>
            </a:r>
            <a:endParaRPr sz="4725"/>
          </a:p>
          <a:p>
            <a:pPr indent="-303623" lvl="1" marL="914400" rtl="0" algn="l">
              <a:lnSpc>
                <a:spcPct val="150000"/>
              </a:lnSpc>
              <a:spcBef>
                <a:spcPts val="0"/>
              </a:spcBef>
              <a:spcAft>
                <a:spcPts val="0"/>
              </a:spcAft>
              <a:buSzPct val="100000"/>
              <a:buChar char="○"/>
            </a:pPr>
            <a:r>
              <a:rPr lang="en" sz="4725"/>
              <a:t>PRR0 stands for Power Reduction Register.</a:t>
            </a:r>
            <a:endParaRPr sz="4725"/>
          </a:p>
          <a:p>
            <a:pPr indent="0" lvl="0" marL="457200" rtl="0" algn="l">
              <a:lnSpc>
                <a:spcPct val="150000"/>
              </a:lnSpc>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Communication Protocol</a:t>
            </a:r>
            <a:endParaRPr/>
          </a:p>
        </p:txBody>
      </p:sp>
      <p:sp>
        <p:nvSpPr>
          <p:cNvPr id="202" name="Google Shape;202;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The I2C protocol was used for displaying information about distance on the LCD </a:t>
            </a:r>
            <a:endParaRPr/>
          </a:p>
          <a:p>
            <a:pPr indent="0" lvl="0" marL="0" rtl="0" algn="l">
              <a:lnSpc>
                <a:spcPct val="150000"/>
              </a:lnSpc>
              <a:spcBef>
                <a:spcPts val="1200"/>
              </a:spcBef>
              <a:spcAft>
                <a:spcPts val="1200"/>
              </a:spcAft>
              <a:buNone/>
            </a:pPr>
            <a:r>
              <a:t/>
            </a:r>
            <a:endParaRPr/>
          </a:p>
        </p:txBody>
      </p:sp>
      <p:pic>
        <p:nvPicPr>
          <p:cNvPr descr="I2C Primer: What is I2C? (Part 1) | Analog Devices" id="203" name="Google Shape;203;p23"/>
          <p:cNvPicPr preferRelativeResize="0"/>
          <p:nvPr/>
        </p:nvPicPr>
        <p:blipFill>
          <a:blip r:embed="rId3">
            <a:alphaModFix/>
          </a:blip>
          <a:stretch>
            <a:fillRect/>
          </a:stretch>
        </p:blipFill>
        <p:spPr>
          <a:xfrm>
            <a:off x="1297500" y="1969133"/>
            <a:ext cx="5677887" cy="2108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Circuit</a:t>
            </a:r>
            <a:r>
              <a:rPr lang="en"/>
              <a:t> Design</a:t>
            </a:r>
            <a:endParaRPr/>
          </a:p>
        </p:txBody>
      </p:sp>
      <p:sp>
        <p:nvSpPr>
          <p:cNvPr id="209" name="Google Shape;209;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0" name="Google Shape;210;p24"/>
          <p:cNvPicPr preferRelativeResize="0"/>
          <p:nvPr/>
        </p:nvPicPr>
        <p:blipFill>
          <a:blip r:embed="rId3">
            <a:alphaModFix/>
          </a:blip>
          <a:stretch>
            <a:fillRect/>
          </a:stretch>
        </p:blipFill>
        <p:spPr>
          <a:xfrm>
            <a:off x="1522350" y="1115763"/>
            <a:ext cx="6589199" cy="38147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Mechanical Diagram</a:t>
            </a:r>
            <a:endParaRPr/>
          </a:p>
        </p:txBody>
      </p:sp>
      <p:sp>
        <p:nvSpPr>
          <p:cNvPr id="216" name="Google Shape;216;p2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17" name="Google Shape;217;p2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8" name="Google Shape;218;p25"/>
          <p:cNvPicPr preferRelativeResize="0"/>
          <p:nvPr/>
        </p:nvPicPr>
        <p:blipFill>
          <a:blip r:embed="rId3">
            <a:alphaModFix/>
          </a:blip>
          <a:stretch>
            <a:fillRect/>
          </a:stretch>
        </p:blipFill>
        <p:spPr>
          <a:xfrm>
            <a:off x="1297500" y="1567550"/>
            <a:ext cx="3403202" cy="2911200"/>
          </a:xfrm>
          <a:prstGeom prst="rect">
            <a:avLst/>
          </a:prstGeom>
          <a:noFill/>
          <a:ln>
            <a:noFill/>
          </a:ln>
        </p:spPr>
      </p:pic>
      <p:pic>
        <p:nvPicPr>
          <p:cNvPr id="219" name="Google Shape;219;p25"/>
          <p:cNvPicPr preferRelativeResize="0"/>
          <p:nvPr/>
        </p:nvPicPr>
        <p:blipFill>
          <a:blip r:embed="rId4">
            <a:alphaModFix/>
          </a:blip>
          <a:stretch>
            <a:fillRect/>
          </a:stretch>
        </p:blipFill>
        <p:spPr>
          <a:xfrm>
            <a:off x="4933225" y="1567550"/>
            <a:ext cx="3403202" cy="2911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idx="1" type="body"/>
          </p:nvPr>
        </p:nvSpPr>
        <p:spPr>
          <a:xfrm>
            <a:off x="1213500" y="15918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5" name="Google Shape;225;p26" title="20230507_164006.mp4">
            <a:hlinkClick r:id="rId3"/>
          </p:cNvPr>
          <p:cNvPicPr preferRelativeResize="0"/>
          <p:nvPr/>
        </p:nvPicPr>
        <p:blipFill>
          <a:blip r:embed="rId4">
            <a:alphaModFix/>
          </a:blip>
          <a:stretch>
            <a:fillRect/>
          </a:stretch>
        </p:blipFill>
        <p:spPr>
          <a:xfrm>
            <a:off x="281048" y="1557600"/>
            <a:ext cx="5153375" cy="2979600"/>
          </a:xfrm>
          <a:prstGeom prst="rect">
            <a:avLst/>
          </a:prstGeom>
          <a:noFill/>
          <a:ln>
            <a:noFill/>
          </a:ln>
        </p:spPr>
      </p:pic>
      <p:pic>
        <p:nvPicPr>
          <p:cNvPr id="226" name="Google Shape;226;p26"/>
          <p:cNvPicPr preferRelativeResize="0"/>
          <p:nvPr/>
        </p:nvPicPr>
        <p:blipFill>
          <a:blip r:embed="rId5">
            <a:alphaModFix/>
          </a:blip>
          <a:stretch>
            <a:fillRect/>
          </a:stretch>
        </p:blipFill>
        <p:spPr>
          <a:xfrm>
            <a:off x="5568675" y="1557601"/>
            <a:ext cx="3242532" cy="1459775"/>
          </a:xfrm>
          <a:prstGeom prst="rect">
            <a:avLst/>
          </a:prstGeom>
          <a:noFill/>
          <a:ln>
            <a:noFill/>
          </a:ln>
        </p:spPr>
      </p:pic>
      <p:pic>
        <p:nvPicPr>
          <p:cNvPr id="227" name="Google Shape;227;p26"/>
          <p:cNvPicPr preferRelativeResize="0"/>
          <p:nvPr/>
        </p:nvPicPr>
        <p:blipFill>
          <a:blip r:embed="rId6">
            <a:alphaModFix/>
          </a:blip>
          <a:stretch>
            <a:fillRect/>
          </a:stretch>
        </p:blipFill>
        <p:spPr>
          <a:xfrm>
            <a:off x="5568664" y="3077425"/>
            <a:ext cx="3242537" cy="1459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Battery Usage</a:t>
            </a:r>
            <a:endParaRPr/>
          </a:p>
        </p:txBody>
      </p:sp>
      <p:sp>
        <p:nvSpPr>
          <p:cNvPr id="233" name="Google Shape;233;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4325" lvl="0" marL="457200" rtl="0" algn="l">
              <a:lnSpc>
                <a:spcPct val="190000"/>
              </a:lnSpc>
              <a:spcBef>
                <a:spcPts val="0"/>
              </a:spcBef>
              <a:spcAft>
                <a:spcPts val="0"/>
              </a:spcAft>
              <a:buSzPts val="1350"/>
              <a:buChar char="●"/>
            </a:pPr>
            <a:r>
              <a:rPr lang="en" sz="1350"/>
              <a:t>9V Battery</a:t>
            </a:r>
            <a:r>
              <a:rPr lang="en" sz="1350"/>
              <a:t>:</a:t>
            </a:r>
            <a:endParaRPr sz="1350"/>
          </a:p>
          <a:p>
            <a:pPr indent="-305435" lvl="1" marL="914400" rtl="0" algn="l">
              <a:lnSpc>
                <a:spcPct val="190000"/>
              </a:lnSpc>
              <a:spcBef>
                <a:spcPts val="0"/>
              </a:spcBef>
              <a:spcAft>
                <a:spcPts val="0"/>
              </a:spcAft>
              <a:buSzPts val="1210"/>
              <a:buChar char="○"/>
            </a:pPr>
            <a:r>
              <a:rPr lang="en" sz="1210"/>
              <a:t>Red LED uses 98 mA.</a:t>
            </a:r>
            <a:endParaRPr sz="1210"/>
          </a:p>
          <a:p>
            <a:pPr indent="-305435" lvl="1" marL="914400" rtl="0" algn="l">
              <a:lnSpc>
                <a:spcPct val="190000"/>
              </a:lnSpc>
              <a:spcBef>
                <a:spcPts val="0"/>
              </a:spcBef>
              <a:spcAft>
                <a:spcPts val="0"/>
              </a:spcAft>
              <a:buSzPts val="1210"/>
              <a:buChar char="○"/>
            </a:pPr>
            <a:r>
              <a:rPr lang="en" sz="1210"/>
              <a:t>Yellow LED uses 88 mA.</a:t>
            </a:r>
            <a:endParaRPr sz="1210"/>
          </a:p>
          <a:p>
            <a:pPr indent="-305435" lvl="1" marL="914400" rtl="0" algn="l">
              <a:lnSpc>
                <a:spcPct val="190000"/>
              </a:lnSpc>
              <a:spcBef>
                <a:spcPts val="0"/>
              </a:spcBef>
              <a:spcAft>
                <a:spcPts val="0"/>
              </a:spcAft>
              <a:buSzPts val="1210"/>
              <a:buChar char="○"/>
            </a:pPr>
            <a:r>
              <a:rPr lang="en" sz="1210"/>
              <a:t>Green LED uses 94 mA.</a:t>
            </a:r>
            <a:endParaRPr sz="1210"/>
          </a:p>
          <a:p>
            <a:pPr indent="-305435" lvl="1" marL="914400" rtl="0" algn="l">
              <a:lnSpc>
                <a:spcPct val="190000"/>
              </a:lnSpc>
              <a:spcBef>
                <a:spcPts val="0"/>
              </a:spcBef>
              <a:spcAft>
                <a:spcPts val="0"/>
              </a:spcAft>
              <a:buSzPts val="1210"/>
              <a:buChar char="○"/>
            </a:pPr>
            <a:r>
              <a:rPr lang="en" sz="1210"/>
              <a:t>Standard 9V battery is about 500 mAh.</a:t>
            </a:r>
            <a:endParaRPr sz="1210"/>
          </a:p>
          <a:p>
            <a:pPr indent="-305435" lvl="1" marL="914400" rtl="0" algn="l">
              <a:lnSpc>
                <a:spcPct val="190000"/>
              </a:lnSpc>
              <a:spcBef>
                <a:spcPts val="0"/>
              </a:spcBef>
              <a:spcAft>
                <a:spcPts val="0"/>
              </a:spcAft>
              <a:buSzPts val="1210"/>
              <a:buChar char="○"/>
            </a:pPr>
            <a:r>
              <a:rPr lang="en" sz="1210"/>
              <a:t>On average 5 ½ hours of continuous run time from one battery.</a:t>
            </a:r>
            <a:endParaRPr sz="1210"/>
          </a:p>
          <a:p>
            <a:pPr indent="-305435" lvl="1" marL="914400" rtl="0" algn="l">
              <a:lnSpc>
                <a:spcPct val="190000"/>
              </a:lnSpc>
              <a:spcBef>
                <a:spcPts val="0"/>
              </a:spcBef>
              <a:spcAft>
                <a:spcPts val="0"/>
              </a:spcAft>
              <a:buSzPts val="1210"/>
              <a:buChar char="○"/>
            </a:pPr>
            <a:r>
              <a:rPr lang="en" sz="1210"/>
              <a:t>In power saving mode around 7 hours of continuous run time is expected </a:t>
            </a:r>
            <a:endParaRPr sz="121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Bill of Materials</a:t>
            </a:r>
            <a:endParaRPr/>
          </a:p>
        </p:txBody>
      </p:sp>
      <p:sp>
        <p:nvSpPr>
          <p:cNvPr id="239" name="Google Shape;239;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b="1" lang="en" sz="1500"/>
              <a:t>HC - SR04 Ultrasonic Sensor - $2</a:t>
            </a:r>
            <a:endParaRPr b="1" sz="1500"/>
          </a:p>
          <a:p>
            <a:pPr indent="-323850" lvl="0" marL="457200" rtl="0" algn="l">
              <a:lnSpc>
                <a:spcPct val="150000"/>
              </a:lnSpc>
              <a:spcBef>
                <a:spcPts val="0"/>
              </a:spcBef>
              <a:spcAft>
                <a:spcPts val="0"/>
              </a:spcAft>
              <a:buSzPts val="1500"/>
              <a:buChar char="●"/>
            </a:pPr>
            <a:r>
              <a:rPr b="1" lang="en" sz="1500"/>
              <a:t>220 ohm resistor - 12₵ x 3</a:t>
            </a:r>
            <a:endParaRPr b="1" sz="1500"/>
          </a:p>
          <a:p>
            <a:pPr indent="-323850" lvl="0" marL="457200" rtl="0" algn="l">
              <a:lnSpc>
                <a:spcPct val="150000"/>
              </a:lnSpc>
              <a:spcBef>
                <a:spcPts val="0"/>
              </a:spcBef>
              <a:spcAft>
                <a:spcPts val="0"/>
              </a:spcAft>
              <a:buSzPts val="1500"/>
              <a:buChar char="●"/>
            </a:pPr>
            <a:r>
              <a:rPr b="1" lang="en" sz="1500"/>
              <a:t>Active buzzer - 70₵</a:t>
            </a:r>
            <a:endParaRPr b="1" sz="1500"/>
          </a:p>
          <a:p>
            <a:pPr indent="-323850" lvl="0" marL="457200" rtl="0" algn="l">
              <a:lnSpc>
                <a:spcPct val="150000"/>
              </a:lnSpc>
              <a:spcBef>
                <a:spcPts val="0"/>
              </a:spcBef>
              <a:spcAft>
                <a:spcPts val="0"/>
              </a:spcAft>
              <a:buSzPts val="1500"/>
              <a:buChar char="●"/>
            </a:pPr>
            <a:r>
              <a:rPr b="1" lang="en" sz="1500"/>
              <a:t>Button - 5₵</a:t>
            </a:r>
            <a:endParaRPr b="1" sz="1500"/>
          </a:p>
          <a:p>
            <a:pPr indent="-323850" lvl="0" marL="457200" rtl="0" algn="l">
              <a:lnSpc>
                <a:spcPct val="150000"/>
              </a:lnSpc>
              <a:spcBef>
                <a:spcPts val="0"/>
              </a:spcBef>
              <a:spcAft>
                <a:spcPts val="0"/>
              </a:spcAft>
              <a:buSzPts val="1500"/>
              <a:buChar char="●"/>
            </a:pPr>
            <a:r>
              <a:rPr b="1" lang="en" sz="1500"/>
              <a:t>Red, Yellow, Green LED - 1₵ for 3.</a:t>
            </a:r>
            <a:endParaRPr b="1" sz="1500"/>
          </a:p>
          <a:p>
            <a:pPr indent="-323850" lvl="0" marL="457200" rtl="0" algn="l">
              <a:lnSpc>
                <a:spcPct val="150000"/>
              </a:lnSpc>
              <a:spcBef>
                <a:spcPts val="0"/>
              </a:spcBef>
              <a:spcAft>
                <a:spcPts val="0"/>
              </a:spcAft>
              <a:buSzPts val="1500"/>
              <a:buChar char="●"/>
            </a:pPr>
            <a:r>
              <a:rPr b="1" lang="en" sz="1500"/>
              <a:t>HiLetgo 20x4 I2C LCD - $10</a:t>
            </a:r>
            <a:endParaRPr b="1" sz="1500"/>
          </a:p>
          <a:p>
            <a:pPr indent="-323850" lvl="0" marL="457200" rtl="0" algn="l">
              <a:lnSpc>
                <a:spcPct val="150000"/>
              </a:lnSpc>
              <a:spcBef>
                <a:spcPts val="0"/>
              </a:spcBef>
              <a:spcAft>
                <a:spcPts val="0"/>
              </a:spcAft>
              <a:buSzPts val="1500"/>
              <a:buChar char="●"/>
            </a:pPr>
            <a:r>
              <a:rPr b="1" lang="en" sz="1500"/>
              <a:t>Total: $13.12</a:t>
            </a:r>
            <a:endParaRPr b="1"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Criteria</a:t>
            </a:r>
            <a:endParaRPr/>
          </a:p>
          <a:p>
            <a:pPr indent="0" lvl="0" marL="0" rtl="0" algn="l">
              <a:spcBef>
                <a:spcPts val="0"/>
              </a:spcBef>
              <a:spcAft>
                <a:spcPts val="0"/>
              </a:spcAft>
              <a:buNone/>
            </a:pPr>
            <a:r>
              <a:t/>
            </a:r>
            <a:endParaRPr/>
          </a:p>
        </p:txBody>
      </p:sp>
      <p:graphicFrame>
        <p:nvGraphicFramePr>
          <p:cNvPr id="245" name="Google Shape;245;p29"/>
          <p:cNvGraphicFramePr/>
          <p:nvPr/>
        </p:nvGraphicFramePr>
        <p:xfrm>
          <a:off x="359025" y="1307850"/>
          <a:ext cx="3000000" cy="3000000"/>
        </p:xfrm>
        <a:graphic>
          <a:graphicData uri="http://schemas.openxmlformats.org/drawingml/2006/table">
            <a:tbl>
              <a:tblPr>
                <a:noFill/>
                <a:tableStyleId>{BE6DDAEA-A156-4E9E-9F4A-E84DA583E965}</a:tableStyleId>
              </a:tblPr>
              <a:tblGrid>
                <a:gridCol w="981600"/>
                <a:gridCol w="1888300"/>
                <a:gridCol w="1738825"/>
                <a:gridCol w="1463675"/>
                <a:gridCol w="1409425"/>
                <a:gridCol w="782475"/>
              </a:tblGrid>
              <a:tr h="368700">
                <a:tc>
                  <a:txBody>
                    <a:bodyPr/>
                    <a:lstStyle/>
                    <a:p>
                      <a:pPr indent="0" lvl="0" marL="0" rtl="0" algn="l">
                        <a:spcBef>
                          <a:spcPts val="0"/>
                        </a:spcBef>
                        <a:spcAft>
                          <a:spcPts val="0"/>
                        </a:spcAft>
                        <a:buNone/>
                      </a:pPr>
                      <a:r>
                        <a:rPr lang="en">
                          <a:solidFill>
                            <a:schemeClr val="lt1"/>
                          </a:solidFill>
                        </a:rPr>
                        <a:t>Criteria</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Level 4</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Level 3</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Level 2</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Level 1</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Result</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95600">
                <a:tc>
                  <a:txBody>
                    <a:bodyPr/>
                    <a:lstStyle/>
                    <a:p>
                      <a:pPr indent="0" lvl="0" marL="0" rtl="0" algn="l">
                        <a:spcBef>
                          <a:spcPts val="0"/>
                        </a:spcBef>
                        <a:spcAft>
                          <a:spcPts val="0"/>
                        </a:spcAft>
                        <a:buNone/>
                      </a:pPr>
                      <a:r>
                        <a:rPr lang="en">
                          <a:solidFill>
                            <a:schemeClr val="lt1"/>
                          </a:solidFill>
                        </a:rPr>
                        <a:t>LEDs &amp; Buzzer</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Correct color led turns on for specified distance and buzzer turns on at correct distance</a:t>
                      </a:r>
                      <a:endParaRPr sz="1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Leds turn on but at wrong times, buzzer turns on when red led turns on</a:t>
                      </a:r>
                      <a:endParaRPr sz="1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Leds turn on but at wrong times, buzzer turns on at wrong time</a:t>
                      </a:r>
                      <a:endParaRPr sz="1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LEDs do not turn on and buzzer does not turn on</a:t>
                      </a:r>
                      <a:endParaRPr sz="1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4</a:t>
                      </a:r>
                      <a:endParaRPr sz="1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67225">
                <a:tc>
                  <a:txBody>
                    <a:bodyPr/>
                    <a:lstStyle/>
                    <a:p>
                      <a:pPr indent="0" lvl="0" marL="0" rtl="0" algn="l">
                        <a:spcBef>
                          <a:spcPts val="0"/>
                        </a:spcBef>
                        <a:spcAft>
                          <a:spcPts val="0"/>
                        </a:spcAft>
                        <a:buNone/>
                      </a:pPr>
                      <a:r>
                        <a:rPr lang="en">
                          <a:solidFill>
                            <a:schemeClr val="lt1"/>
                          </a:solidFill>
                        </a:rPr>
                        <a:t>Ultrasonic Sensor</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No external libraries used to measure distance and calculates distance correctly</a:t>
                      </a:r>
                      <a:endParaRPr sz="1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External libraries used to measure distance </a:t>
                      </a:r>
                      <a:r>
                        <a:rPr lang="en" sz="1000">
                          <a:solidFill>
                            <a:schemeClr val="lt1"/>
                          </a:solidFill>
                        </a:rPr>
                        <a:t>and calculates distance correctly</a:t>
                      </a:r>
                      <a:endParaRPr sz="1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Sensor calculates incorrect distance</a:t>
                      </a:r>
                      <a:endParaRPr sz="1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Sensor does not work</a:t>
                      </a:r>
                      <a:endParaRPr sz="1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4</a:t>
                      </a:r>
                      <a:endParaRPr sz="1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53775">
                <a:tc>
                  <a:txBody>
                    <a:bodyPr/>
                    <a:lstStyle/>
                    <a:p>
                      <a:pPr indent="0" lvl="0" marL="0" rtl="0" algn="l">
                        <a:spcBef>
                          <a:spcPts val="0"/>
                        </a:spcBef>
                        <a:spcAft>
                          <a:spcPts val="0"/>
                        </a:spcAft>
                        <a:buNone/>
                      </a:pPr>
                      <a:r>
                        <a:rPr lang="en">
                          <a:solidFill>
                            <a:schemeClr val="lt1"/>
                          </a:solidFill>
                        </a:rPr>
                        <a:t>LCD</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No external libraries used to display text using I2C </a:t>
                      </a:r>
                      <a:endParaRPr sz="1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Uses external libraries to display text </a:t>
                      </a:r>
                      <a:endParaRPr sz="1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LCD does not use i2c  and displays text</a:t>
                      </a:r>
                      <a:endParaRPr sz="1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LCD does not function</a:t>
                      </a:r>
                      <a:endParaRPr sz="1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4</a:t>
                      </a:r>
                      <a:endParaRPr sz="1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37400">
                <a:tc>
                  <a:txBody>
                    <a:bodyPr/>
                    <a:lstStyle/>
                    <a:p>
                      <a:pPr indent="0" lvl="0" marL="0" rtl="0" algn="l">
                        <a:spcBef>
                          <a:spcPts val="0"/>
                        </a:spcBef>
                        <a:spcAft>
                          <a:spcPts val="0"/>
                        </a:spcAft>
                        <a:buNone/>
                      </a:pPr>
                      <a:r>
                        <a:rPr lang="en">
                          <a:solidFill>
                            <a:schemeClr val="lt1"/>
                          </a:solidFill>
                        </a:rPr>
                        <a:t>Button</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Able to activate power saving mode and wake system up when pressed again</a:t>
                      </a:r>
                      <a:endParaRPr sz="1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Button activates power saving mode but is not </a:t>
                      </a:r>
                      <a:r>
                        <a:rPr lang="en" sz="1000">
                          <a:solidFill>
                            <a:schemeClr val="lt1"/>
                          </a:solidFill>
                        </a:rPr>
                        <a:t>debounced</a:t>
                      </a:r>
                      <a:r>
                        <a:rPr lang="en" sz="1000">
                          <a:solidFill>
                            <a:schemeClr val="lt1"/>
                          </a:solidFill>
                        </a:rPr>
                        <a:t> </a:t>
                      </a:r>
                      <a:r>
                        <a:rPr lang="en" sz="1000">
                          <a:solidFill>
                            <a:schemeClr val="lt1"/>
                          </a:solidFill>
                        </a:rPr>
                        <a:t>correctly</a:t>
                      </a:r>
                      <a:endParaRPr sz="1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Button causes </a:t>
                      </a:r>
                      <a:r>
                        <a:rPr lang="en" sz="1000">
                          <a:solidFill>
                            <a:schemeClr val="lt1"/>
                          </a:solidFill>
                        </a:rPr>
                        <a:t>interrupt</a:t>
                      </a:r>
                      <a:r>
                        <a:rPr lang="en" sz="1000">
                          <a:solidFill>
                            <a:schemeClr val="lt1"/>
                          </a:solidFill>
                        </a:rPr>
                        <a:t> but does not cause power saving mode to activate</a:t>
                      </a:r>
                      <a:endParaRPr sz="1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Button does not function</a:t>
                      </a:r>
                      <a:endParaRPr sz="1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4</a:t>
                      </a:r>
                      <a:endParaRPr sz="1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67225">
                <a:tc>
                  <a:txBody>
                    <a:bodyPr/>
                    <a:lstStyle/>
                    <a:p>
                      <a:pPr indent="0" lvl="0" marL="0" rtl="0" algn="l">
                        <a:spcBef>
                          <a:spcPts val="0"/>
                        </a:spcBef>
                        <a:spcAft>
                          <a:spcPts val="0"/>
                        </a:spcAft>
                        <a:buNone/>
                      </a:pPr>
                      <a:r>
                        <a:rPr lang="en">
                          <a:solidFill>
                            <a:schemeClr val="lt1"/>
                          </a:solidFill>
                        </a:rPr>
                        <a:t>Battery powered</a:t>
                      </a:r>
                      <a:endParaRPr>
                        <a:solidFill>
                          <a:schemeClr val="lt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000">
                          <a:solidFill>
                            <a:schemeClr val="lt1"/>
                          </a:solidFill>
                        </a:rPr>
                        <a:t>Board is able to run off of one 9V battery</a:t>
                      </a:r>
                      <a:endParaRPr sz="1000">
                        <a:solidFill>
                          <a:schemeClr val="lt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sz="1000">
                          <a:solidFill>
                            <a:schemeClr val="lt1"/>
                          </a:solidFill>
                        </a:rPr>
                        <a:t>N/A</a:t>
                      </a:r>
                      <a:endParaRPr sz="1000">
                        <a:solidFill>
                          <a:schemeClr val="lt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sz="1000">
                          <a:solidFill>
                            <a:schemeClr val="lt1"/>
                          </a:solidFill>
                        </a:rPr>
                        <a:t>N/A</a:t>
                      </a:r>
                      <a:endParaRPr sz="1000">
                        <a:solidFill>
                          <a:schemeClr val="lt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000">
                          <a:solidFill>
                            <a:schemeClr val="lt1"/>
                          </a:solidFill>
                        </a:rPr>
                        <a:t>Board does not use 9V battery</a:t>
                      </a:r>
                      <a:endParaRPr sz="1000">
                        <a:solidFill>
                          <a:schemeClr val="lt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000">
                          <a:solidFill>
                            <a:schemeClr val="lt1"/>
                          </a:solidFill>
                        </a:rPr>
                        <a:t>4</a:t>
                      </a:r>
                      <a:endParaRPr sz="1000">
                        <a:solidFill>
                          <a:schemeClr val="lt1"/>
                        </a:solidFill>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&amp; Next Steps</a:t>
            </a:r>
            <a:endParaRPr/>
          </a:p>
          <a:p>
            <a:pPr indent="0" lvl="0" marL="0" rtl="0" algn="l">
              <a:spcBef>
                <a:spcPts val="0"/>
              </a:spcBef>
              <a:spcAft>
                <a:spcPts val="0"/>
              </a:spcAft>
              <a:buNone/>
            </a:pPr>
            <a:r>
              <a:t/>
            </a:r>
            <a:endParaRPr/>
          </a:p>
        </p:txBody>
      </p:sp>
      <p:sp>
        <p:nvSpPr>
          <p:cNvPr id="251" name="Google Shape;251;p30"/>
          <p:cNvSpPr txBox="1"/>
          <p:nvPr>
            <p:ph idx="1" type="body"/>
          </p:nvPr>
        </p:nvSpPr>
        <p:spPr>
          <a:xfrm>
            <a:off x="442300" y="1546550"/>
            <a:ext cx="4132800" cy="1671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t>Summary:</a:t>
            </a:r>
            <a:endParaRPr sz="1200"/>
          </a:p>
          <a:p>
            <a:pPr indent="-304800" lvl="0" marL="457200" rtl="0" algn="l">
              <a:lnSpc>
                <a:spcPct val="150000"/>
              </a:lnSpc>
              <a:spcBef>
                <a:spcPts val="1200"/>
              </a:spcBef>
              <a:spcAft>
                <a:spcPts val="0"/>
              </a:spcAft>
              <a:buSzPts val="1200"/>
              <a:buChar char="●"/>
            </a:pPr>
            <a:r>
              <a:rPr lang="en" sz="1200"/>
              <a:t>Ultrasonic sensor can accurately measure the distance between itself and an object.</a:t>
            </a:r>
            <a:endParaRPr sz="1200"/>
          </a:p>
          <a:p>
            <a:pPr indent="-304800" lvl="0" marL="457200" rtl="0" algn="l">
              <a:lnSpc>
                <a:spcPct val="150000"/>
              </a:lnSpc>
              <a:spcBef>
                <a:spcPts val="0"/>
              </a:spcBef>
              <a:spcAft>
                <a:spcPts val="0"/>
              </a:spcAft>
              <a:buSzPts val="1200"/>
              <a:buChar char="●"/>
            </a:pPr>
            <a:r>
              <a:rPr lang="en" sz="1200"/>
              <a:t>The LCD can display information accurately and also utilize the I2C communication protocol.</a:t>
            </a:r>
            <a:endParaRPr sz="1200"/>
          </a:p>
          <a:p>
            <a:pPr indent="-304800" lvl="0" marL="457200" rtl="0" algn="l">
              <a:lnSpc>
                <a:spcPct val="150000"/>
              </a:lnSpc>
              <a:spcBef>
                <a:spcPts val="0"/>
              </a:spcBef>
              <a:spcAft>
                <a:spcPts val="0"/>
              </a:spcAft>
              <a:buSzPts val="1200"/>
              <a:buChar char="●"/>
            </a:pPr>
            <a:r>
              <a:rPr lang="en" sz="1200"/>
              <a:t>The LEDs and buzzer activated at the appropriate times.</a:t>
            </a:r>
            <a:endParaRPr sz="1200"/>
          </a:p>
          <a:p>
            <a:pPr indent="-304800" lvl="0" marL="457200" rtl="0" algn="l">
              <a:lnSpc>
                <a:spcPct val="150000"/>
              </a:lnSpc>
              <a:spcBef>
                <a:spcPts val="0"/>
              </a:spcBef>
              <a:spcAft>
                <a:spcPts val="0"/>
              </a:spcAft>
              <a:buSzPts val="1200"/>
              <a:buChar char="●"/>
            </a:pPr>
            <a:r>
              <a:rPr lang="en" sz="1200"/>
              <a:t>A button can send the system into power save mode.</a:t>
            </a:r>
            <a:endParaRPr sz="1200"/>
          </a:p>
          <a:p>
            <a:pPr indent="-304800" lvl="0" marL="457200" rtl="0" algn="l">
              <a:lnSpc>
                <a:spcPct val="150000"/>
              </a:lnSpc>
              <a:spcBef>
                <a:spcPts val="0"/>
              </a:spcBef>
              <a:spcAft>
                <a:spcPts val="0"/>
              </a:spcAft>
              <a:buSzPts val="1200"/>
              <a:buChar char="●"/>
            </a:pPr>
            <a:r>
              <a:rPr lang="en" sz="1200"/>
              <a:t>An external battery powers the entire system</a:t>
            </a:r>
            <a:endParaRPr sz="1200"/>
          </a:p>
        </p:txBody>
      </p:sp>
      <p:sp>
        <p:nvSpPr>
          <p:cNvPr id="252" name="Google Shape;252;p30"/>
          <p:cNvSpPr txBox="1"/>
          <p:nvPr/>
        </p:nvSpPr>
        <p:spPr>
          <a:xfrm>
            <a:off x="4789475" y="1546550"/>
            <a:ext cx="4132800" cy="3263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000">
                <a:solidFill>
                  <a:schemeClr val="lt1"/>
                </a:solidFill>
                <a:latin typeface="Lato"/>
                <a:ea typeface="Lato"/>
                <a:cs typeface="Lato"/>
                <a:sym typeface="Lato"/>
              </a:rPr>
              <a:t>Next Steps:</a:t>
            </a:r>
            <a:endParaRPr b="1" sz="1000">
              <a:solidFill>
                <a:schemeClr val="lt1"/>
              </a:solidFill>
              <a:latin typeface="Lato"/>
              <a:ea typeface="Lato"/>
              <a:cs typeface="Lato"/>
              <a:sym typeface="Lato"/>
            </a:endParaRPr>
          </a:p>
          <a:p>
            <a:pPr indent="-292100" lvl="0" marL="457200" rtl="0" algn="l">
              <a:lnSpc>
                <a:spcPct val="150000"/>
              </a:lnSpc>
              <a:spcBef>
                <a:spcPts val="1200"/>
              </a:spcBef>
              <a:spcAft>
                <a:spcPts val="0"/>
              </a:spcAft>
              <a:buClr>
                <a:schemeClr val="lt1"/>
              </a:buClr>
              <a:buSzPts val="1000"/>
              <a:buFont typeface="Lato"/>
              <a:buChar char="●"/>
            </a:pPr>
            <a:r>
              <a:rPr b="1" lang="en" sz="1000">
                <a:solidFill>
                  <a:schemeClr val="lt1"/>
                </a:solidFill>
                <a:latin typeface="Lato"/>
                <a:ea typeface="Lato"/>
                <a:cs typeface="Lato"/>
                <a:sym typeface="Lato"/>
              </a:rPr>
              <a:t>Better Sleep/Power Save Mode</a:t>
            </a:r>
            <a:endParaRPr b="1" sz="1000">
              <a:solidFill>
                <a:schemeClr val="lt1"/>
              </a:solidFill>
              <a:latin typeface="Lato"/>
              <a:ea typeface="Lato"/>
              <a:cs typeface="Lato"/>
              <a:sym typeface="Lato"/>
            </a:endParaRPr>
          </a:p>
          <a:p>
            <a:pPr indent="-292100" lvl="1" marL="914400" rtl="0" algn="l">
              <a:lnSpc>
                <a:spcPct val="150000"/>
              </a:lnSpc>
              <a:spcBef>
                <a:spcPts val="0"/>
              </a:spcBef>
              <a:spcAft>
                <a:spcPts val="0"/>
              </a:spcAft>
              <a:buClr>
                <a:schemeClr val="lt1"/>
              </a:buClr>
              <a:buSzPts val="1000"/>
              <a:buFont typeface="Lato"/>
              <a:buChar char="○"/>
            </a:pPr>
            <a:r>
              <a:rPr lang="en" sz="1000">
                <a:solidFill>
                  <a:schemeClr val="lt1"/>
                </a:solidFill>
                <a:latin typeface="Lato"/>
                <a:ea typeface="Lato"/>
                <a:cs typeface="Lato"/>
                <a:sym typeface="Lato"/>
              </a:rPr>
              <a:t>Use a timer interrupt that detects if the device has been inactive for a certain amount of time and then turn off until button is hit to wake up again. </a:t>
            </a:r>
            <a:endParaRPr sz="1000">
              <a:solidFill>
                <a:schemeClr val="lt1"/>
              </a:solidFill>
              <a:latin typeface="Lato"/>
              <a:ea typeface="Lato"/>
              <a:cs typeface="Lato"/>
              <a:sym typeface="Lato"/>
            </a:endParaRPr>
          </a:p>
          <a:p>
            <a:pPr indent="-292100" lvl="0" marL="457200" rtl="0" algn="l">
              <a:lnSpc>
                <a:spcPct val="150000"/>
              </a:lnSpc>
              <a:spcBef>
                <a:spcPts val="0"/>
              </a:spcBef>
              <a:spcAft>
                <a:spcPts val="0"/>
              </a:spcAft>
              <a:buClr>
                <a:schemeClr val="lt1"/>
              </a:buClr>
              <a:buSzPts val="1000"/>
              <a:buFont typeface="Lato"/>
              <a:buChar char="●"/>
            </a:pPr>
            <a:r>
              <a:rPr b="1" lang="en" sz="1000">
                <a:solidFill>
                  <a:schemeClr val="lt1"/>
                </a:solidFill>
                <a:latin typeface="Lato"/>
                <a:ea typeface="Lato"/>
                <a:cs typeface="Lato"/>
                <a:sym typeface="Lato"/>
              </a:rPr>
              <a:t>Better Packing for the device</a:t>
            </a:r>
            <a:endParaRPr b="1" sz="1000">
              <a:solidFill>
                <a:schemeClr val="lt1"/>
              </a:solidFill>
              <a:latin typeface="Lato"/>
              <a:ea typeface="Lato"/>
              <a:cs typeface="Lato"/>
              <a:sym typeface="Lato"/>
            </a:endParaRPr>
          </a:p>
          <a:p>
            <a:pPr indent="-292100" lvl="1" marL="914400" rtl="0" algn="l">
              <a:lnSpc>
                <a:spcPct val="150000"/>
              </a:lnSpc>
              <a:spcBef>
                <a:spcPts val="0"/>
              </a:spcBef>
              <a:spcAft>
                <a:spcPts val="0"/>
              </a:spcAft>
              <a:buClr>
                <a:schemeClr val="lt1"/>
              </a:buClr>
              <a:buSzPts val="1000"/>
              <a:buFont typeface="Lato"/>
              <a:buChar char="○"/>
            </a:pPr>
            <a:r>
              <a:rPr lang="en" sz="1000">
                <a:solidFill>
                  <a:schemeClr val="lt1"/>
                </a:solidFill>
                <a:latin typeface="Lato"/>
                <a:ea typeface="Lato"/>
                <a:cs typeface="Lato"/>
                <a:sym typeface="Lato"/>
              </a:rPr>
              <a:t>The sensor needs a better mounting system that is compatible with a wide range of cars. The display case could be more compact.</a:t>
            </a:r>
            <a:endParaRPr sz="1000">
              <a:solidFill>
                <a:schemeClr val="lt1"/>
              </a:solidFill>
              <a:latin typeface="Lato"/>
              <a:ea typeface="Lato"/>
              <a:cs typeface="Lato"/>
              <a:sym typeface="Lato"/>
            </a:endParaRPr>
          </a:p>
          <a:p>
            <a:pPr indent="-292100" lvl="0" marL="457200" rtl="0" algn="l">
              <a:lnSpc>
                <a:spcPct val="150000"/>
              </a:lnSpc>
              <a:spcBef>
                <a:spcPts val="0"/>
              </a:spcBef>
              <a:spcAft>
                <a:spcPts val="0"/>
              </a:spcAft>
              <a:buClr>
                <a:schemeClr val="lt1"/>
              </a:buClr>
              <a:buSzPts val="1000"/>
              <a:buFont typeface="Lato"/>
              <a:buChar char="●"/>
            </a:pPr>
            <a:r>
              <a:rPr b="1" lang="en" sz="1000">
                <a:solidFill>
                  <a:schemeClr val="lt1"/>
                </a:solidFill>
                <a:latin typeface="Lato"/>
                <a:ea typeface="Lato"/>
                <a:cs typeface="Lato"/>
                <a:sym typeface="Lato"/>
              </a:rPr>
              <a:t>HC - SR04 Ultrasonic Sensor upgrade</a:t>
            </a:r>
            <a:endParaRPr b="1" sz="1000">
              <a:solidFill>
                <a:schemeClr val="lt1"/>
              </a:solidFill>
              <a:latin typeface="Lato"/>
              <a:ea typeface="Lato"/>
              <a:cs typeface="Lato"/>
              <a:sym typeface="Lato"/>
            </a:endParaRPr>
          </a:p>
          <a:p>
            <a:pPr indent="-292100" lvl="1" marL="914400" rtl="0" algn="l">
              <a:lnSpc>
                <a:spcPct val="150000"/>
              </a:lnSpc>
              <a:spcBef>
                <a:spcPts val="0"/>
              </a:spcBef>
              <a:spcAft>
                <a:spcPts val="0"/>
              </a:spcAft>
              <a:buClr>
                <a:schemeClr val="lt1"/>
              </a:buClr>
              <a:buSzPts val="1000"/>
              <a:buFont typeface="Lato"/>
              <a:buChar char="○"/>
            </a:pPr>
            <a:r>
              <a:rPr lang="en" sz="1000">
                <a:solidFill>
                  <a:schemeClr val="lt1"/>
                </a:solidFill>
                <a:latin typeface="Lato"/>
                <a:ea typeface="Lato"/>
                <a:cs typeface="Lato"/>
                <a:sym typeface="Lato"/>
              </a:rPr>
              <a:t>Either a new wireless sensor or a way to make the current sensor wireless to eliminate the need to feed wires into the driver's side of car.</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Members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Kai:</a:t>
            </a:r>
            <a:endParaRPr/>
          </a:p>
          <a:p>
            <a:pPr indent="-298450" lvl="1" marL="914400" rtl="0" algn="l">
              <a:spcBef>
                <a:spcPts val="0"/>
              </a:spcBef>
              <a:spcAft>
                <a:spcPts val="0"/>
              </a:spcAft>
              <a:buSzPts val="1100"/>
              <a:buChar char="○"/>
            </a:pPr>
            <a:r>
              <a:rPr lang="en"/>
              <a:t>I2C, LCD, Ultrasonic sensor</a:t>
            </a:r>
            <a:endParaRPr/>
          </a:p>
          <a:p>
            <a:pPr indent="-311150" lvl="0" marL="457200" rtl="0" algn="l">
              <a:spcBef>
                <a:spcPts val="0"/>
              </a:spcBef>
              <a:spcAft>
                <a:spcPts val="0"/>
              </a:spcAft>
              <a:buSzPts val="1300"/>
              <a:buChar char="●"/>
            </a:pPr>
            <a:r>
              <a:rPr lang="en"/>
              <a:t>Luis:</a:t>
            </a:r>
            <a:endParaRPr/>
          </a:p>
          <a:p>
            <a:pPr indent="-298450" lvl="1" marL="914400" rtl="0" algn="l">
              <a:spcBef>
                <a:spcPts val="0"/>
              </a:spcBef>
              <a:spcAft>
                <a:spcPts val="0"/>
              </a:spcAft>
              <a:buSzPts val="1100"/>
              <a:buChar char="○"/>
            </a:pPr>
            <a:r>
              <a:rPr lang="en"/>
              <a:t>PWM, Buzzer, LEDs, Ultrasonic sensor</a:t>
            </a:r>
            <a:endParaRPr/>
          </a:p>
          <a:p>
            <a:pPr indent="-311150" lvl="0" marL="457200" rtl="0" algn="l">
              <a:spcBef>
                <a:spcPts val="0"/>
              </a:spcBef>
              <a:spcAft>
                <a:spcPts val="0"/>
              </a:spcAft>
              <a:buSzPts val="1300"/>
              <a:buChar char="●"/>
            </a:pPr>
            <a:r>
              <a:rPr lang="en"/>
              <a:t>Alex:</a:t>
            </a:r>
            <a:endParaRPr/>
          </a:p>
          <a:p>
            <a:pPr indent="-298450" lvl="1" marL="914400" rtl="0" algn="l">
              <a:spcBef>
                <a:spcPts val="0"/>
              </a:spcBef>
              <a:spcAft>
                <a:spcPts val="0"/>
              </a:spcAft>
              <a:buSzPts val="1100"/>
              <a:buChar char="○"/>
            </a:pPr>
            <a:r>
              <a:rPr lang="en"/>
              <a:t>Power Saving </a:t>
            </a:r>
            <a:endParaRPr/>
          </a:p>
          <a:p>
            <a:pPr indent="-311150" lvl="0" marL="457200" rtl="0" algn="l">
              <a:spcBef>
                <a:spcPts val="0"/>
              </a:spcBef>
              <a:spcAft>
                <a:spcPts val="0"/>
              </a:spcAft>
              <a:buSzPts val="1300"/>
              <a:buChar char="●"/>
            </a:pPr>
            <a:r>
              <a:rPr lang="en"/>
              <a:t>Everyone:</a:t>
            </a:r>
            <a:endParaRPr/>
          </a:p>
          <a:p>
            <a:pPr indent="-298450" lvl="1" marL="914400" rtl="0" algn="l">
              <a:spcBef>
                <a:spcPts val="0"/>
              </a:spcBef>
              <a:spcAft>
                <a:spcPts val="0"/>
              </a:spcAft>
              <a:buSzPts val="1100"/>
              <a:buChar char="○"/>
            </a:pPr>
            <a:r>
              <a:rPr lang="en"/>
              <a:t>Final prototype design, and circuit</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a:t>
            </a:r>
            <a:endParaRPr/>
          </a:p>
        </p:txBody>
      </p:sp>
      <p:sp>
        <p:nvSpPr>
          <p:cNvPr id="147" name="Google Shape;147;p15"/>
          <p:cNvSpPr txBox="1"/>
          <p:nvPr>
            <p:ph idx="1" type="body"/>
          </p:nvPr>
        </p:nvSpPr>
        <p:spPr>
          <a:xfrm>
            <a:off x="4145400" y="1637575"/>
            <a:ext cx="4191000" cy="2548500"/>
          </a:xfrm>
          <a:prstGeom prst="rect">
            <a:avLst/>
          </a:prstGeom>
        </p:spPr>
        <p:txBody>
          <a:bodyPr anchorCtr="0" anchor="t" bIns="91425" lIns="91425" spcFirstLastPara="1" rIns="91425" wrap="square" tIns="91425">
            <a:normAutofit fontScale="77500" lnSpcReduction="20000"/>
          </a:bodyPr>
          <a:lstStyle/>
          <a:p>
            <a:pPr indent="-307340" lvl="0" marL="457200" rtl="0" algn="l">
              <a:lnSpc>
                <a:spcPct val="150000"/>
              </a:lnSpc>
              <a:spcBef>
                <a:spcPts val="0"/>
              </a:spcBef>
              <a:spcAft>
                <a:spcPts val="0"/>
              </a:spcAft>
              <a:buSzPct val="100000"/>
              <a:buChar char="●"/>
            </a:pPr>
            <a:r>
              <a:rPr lang="en" sz="1600"/>
              <a:t>Many cars made today come with sensors that detect and warn the driver of their car’s proximity to objects. These sensors warn the driver about getting too close to an object to before a collision occurs. However, these sensors are only a recent development, and may only be available on more expensive car models that people may not be able to afford.</a:t>
            </a:r>
            <a:endParaRPr sz="1600"/>
          </a:p>
          <a:p>
            <a:pPr indent="0" lvl="0" marL="457200" rtl="0" algn="l">
              <a:spcBef>
                <a:spcPts val="1200"/>
              </a:spcBef>
              <a:spcAft>
                <a:spcPts val="1200"/>
              </a:spcAft>
              <a:buNone/>
            </a:pPr>
            <a:r>
              <a:t/>
            </a:r>
            <a:endParaRPr sz="1900"/>
          </a:p>
        </p:txBody>
      </p:sp>
      <p:pic>
        <p:nvPicPr>
          <p:cNvPr id="148" name="Google Shape;148;p15"/>
          <p:cNvPicPr preferRelativeResize="0"/>
          <p:nvPr/>
        </p:nvPicPr>
        <p:blipFill>
          <a:blip r:embed="rId3">
            <a:alphaModFix/>
          </a:blip>
          <a:stretch>
            <a:fillRect/>
          </a:stretch>
        </p:blipFill>
        <p:spPr>
          <a:xfrm>
            <a:off x="575900" y="1637575"/>
            <a:ext cx="3391302" cy="20091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Solution</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The proposed solution for this problem is a small distance sensor utilizing an ultrasonic sensor in order to measure distances between the sensor and object.</a:t>
            </a:r>
            <a:endParaRPr sz="1600"/>
          </a:p>
          <a:p>
            <a:pPr indent="-330200" lvl="0" marL="457200" rtl="0" algn="l">
              <a:lnSpc>
                <a:spcPct val="150000"/>
              </a:lnSpc>
              <a:spcBef>
                <a:spcPts val="0"/>
              </a:spcBef>
              <a:spcAft>
                <a:spcPts val="0"/>
              </a:spcAft>
              <a:buSzPts val="1600"/>
              <a:buChar char="●"/>
            </a:pPr>
            <a:r>
              <a:rPr lang="en" sz="1600"/>
              <a:t>The user will be able to see the measured distance of an object on an LCD screen.</a:t>
            </a:r>
            <a:endParaRPr sz="1600"/>
          </a:p>
          <a:p>
            <a:pPr indent="-330200" lvl="0" marL="457200" rtl="0" algn="l">
              <a:lnSpc>
                <a:spcPct val="150000"/>
              </a:lnSpc>
              <a:spcBef>
                <a:spcPts val="0"/>
              </a:spcBef>
              <a:spcAft>
                <a:spcPts val="0"/>
              </a:spcAft>
              <a:buSzPts val="1600"/>
              <a:buChar char="●"/>
            </a:pPr>
            <a:r>
              <a:rPr lang="en" sz="1600"/>
              <a:t>The user will also get additional feedback through LEDs and a buzzer.</a:t>
            </a:r>
            <a:endParaRPr sz="1600"/>
          </a:p>
          <a:p>
            <a:pPr indent="0" lvl="0" marL="0" rtl="0" algn="l">
              <a:lnSpc>
                <a:spcPct val="150000"/>
              </a:lnSpc>
              <a:spcBef>
                <a:spcPts val="1200"/>
              </a:spcBef>
              <a:spcAft>
                <a:spcPts val="12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Requirements</a:t>
            </a:r>
            <a:endParaRPr/>
          </a:p>
        </p:txBody>
      </p:sp>
      <p:sp>
        <p:nvSpPr>
          <p:cNvPr id="160" name="Google Shape;160;p17"/>
          <p:cNvSpPr txBox="1"/>
          <p:nvPr>
            <p:ph idx="1" type="body"/>
          </p:nvPr>
        </p:nvSpPr>
        <p:spPr>
          <a:xfrm>
            <a:off x="1297500" y="1567550"/>
            <a:ext cx="7038900" cy="32640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b="1" lang="en" sz="1200"/>
              <a:t>Requirement 1: Distance measurement</a:t>
            </a:r>
            <a:endParaRPr b="1" sz="1200"/>
          </a:p>
          <a:p>
            <a:pPr indent="-298450" lvl="1" marL="914400" rtl="0" algn="l">
              <a:lnSpc>
                <a:spcPct val="150000"/>
              </a:lnSpc>
              <a:spcBef>
                <a:spcPts val="0"/>
              </a:spcBef>
              <a:spcAft>
                <a:spcPts val="0"/>
              </a:spcAft>
              <a:buSzPts val="1100"/>
              <a:buChar char="○"/>
            </a:pPr>
            <a:r>
              <a:rPr lang="en"/>
              <a:t>The device will need to be able to determine the distance between itself and an object in front of it, and also display the measured distance on the LCD while not using external libraries.</a:t>
            </a:r>
            <a:endParaRPr/>
          </a:p>
          <a:p>
            <a:pPr indent="-304800" lvl="0" marL="457200" rtl="0" algn="l">
              <a:lnSpc>
                <a:spcPct val="150000"/>
              </a:lnSpc>
              <a:spcBef>
                <a:spcPts val="0"/>
              </a:spcBef>
              <a:spcAft>
                <a:spcPts val="0"/>
              </a:spcAft>
              <a:buSzPts val="1200"/>
              <a:buChar char="●"/>
            </a:pPr>
            <a:r>
              <a:rPr b="1" lang="en" sz="1200"/>
              <a:t>Requirement 2: Battery Powered</a:t>
            </a:r>
            <a:endParaRPr b="1" sz="1200"/>
          </a:p>
          <a:p>
            <a:pPr indent="-298450" lvl="1" marL="914400" rtl="0" algn="l">
              <a:lnSpc>
                <a:spcPct val="150000"/>
              </a:lnSpc>
              <a:spcBef>
                <a:spcPts val="0"/>
              </a:spcBef>
              <a:spcAft>
                <a:spcPts val="0"/>
              </a:spcAft>
              <a:buSzPts val="1100"/>
              <a:buChar char="○"/>
            </a:pPr>
            <a:r>
              <a:rPr lang="en"/>
              <a:t>The device will need to be powered through a </a:t>
            </a:r>
            <a:r>
              <a:rPr lang="en"/>
              <a:t>separate</a:t>
            </a:r>
            <a:r>
              <a:rPr lang="en"/>
              <a:t> battery that can be replaced.</a:t>
            </a:r>
            <a:endParaRPr/>
          </a:p>
          <a:p>
            <a:pPr indent="-304800" lvl="0" marL="457200" rtl="0" algn="l">
              <a:lnSpc>
                <a:spcPct val="150000"/>
              </a:lnSpc>
              <a:spcBef>
                <a:spcPts val="0"/>
              </a:spcBef>
              <a:spcAft>
                <a:spcPts val="0"/>
              </a:spcAft>
              <a:buSzPts val="1200"/>
              <a:buChar char="●"/>
            </a:pPr>
            <a:r>
              <a:rPr b="1" lang="en" sz="1200"/>
              <a:t>Requirement 3: Buzzer/LED activation </a:t>
            </a:r>
            <a:endParaRPr b="1" sz="1200"/>
          </a:p>
          <a:p>
            <a:pPr indent="-298450" lvl="1" marL="914400" rtl="0" algn="l">
              <a:lnSpc>
                <a:spcPct val="150000"/>
              </a:lnSpc>
              <a:spcBef>
                <a:spcPts val="0"/>
              </a:spcBef>
              <a:spcAft>
                <a:spcPts val="0"/>
              </a:spcAft>
              <a:buSzPts val="1100"/>
              <a:buChar char="○"/>
            </a:pPr>
            <a:r>
              <a:rPr lang="en"/>
              <a:t>The green LED will activate when the distance measured is greater than 5 feet. The yellow LED will activate between 5 and 2 feet. </a:t>
            </a:r>
            <a:r>
              <a:rPr lang="en"/>
              <a:t>The buzzer and red LED will activate when the </a:t>
            </a:r>
            <a:r>
              <a:rPr lang="en"/>
              <a:t>distance</a:t>
            </a:r>
            <a:r>
              <a:rPr lang="en"/>
              <a:t> </a:t>
            </a:r>
            <a:r>
              <a:rPr lang="en"/>
              <a:t>found</a:t>
            </a:r>
            <a:r>
              <a:rPr lang="en"/>
              <a:t> between the car and object is 2 feet or less.</a:t>
            </a:r>
            <a:endParaRPr/>
          </a:p>
          <a:p>
            <a:pPr indent="-304800" lvl="0" marL="457200" rtl="0" algn="l">
              <a:lnSpc>
                <a:spcPct val="150000"/>
              </a:lnSpc>
              <a:spcBef>
                <a:spcPts val="0"/>
              </a:spcBef>
              <a:spcAft>
                <a:spcPts val="0"/>
              </a:spcAft>
              <a:buSzPts val="1200"/>
              <a:buChar char="●"/>
            </a:pPr>
            <a:r>
              <a:rPr b="1" lang="en" sz="1200"/>
              <a:t>Requirement 4: I2C LCD</a:t>
            </a:r>
            <a:endParaRPr b="1" sz="1200"/>
          </a:p>
          <a:p>
            <a:pPr indent="-298450" lvl="1" marL="914400" rtl="0" algn="l">
              <a:lnSpc>
                <a:spcPct val="150000"/>
              </a:lnSpc>
              <a:spcBef>
                <a:spcPts val="0"/>
              </a:spcBef>
              <a:spcAft>
                <a:spcPts val="0"/>
              </a:spcAft>
              <a:buSzPts val="1100"/>
              <a:buChar char="○"/>
            </a:pPr>
            <a:r>
              <a:rPr lang="en"/>
              <a:t>The LCD must utilize the I2C communication protocol and display distance and text </a:t>
            </a:r>
            <a:r>
              <a:rPr lang="en"/>
              <a:t>while not using external libraries</a:t>
            </a:r>
            <a:r>
              <a:rPr lang="en"/>
              <a:t>.</a:t>
            </a:r>
            <a:endParaRPr/>
          </a:p>
          <a:p>
            <a:pPr indent="0" lvl="0" marL="914400" rtl="0" algn="l">
              <a:spcBef>
                <a:spcPts val="1200"/>
              </a:spcBef>
              <a:spcAft>
                <a:spcPts val="0"/>
              </a:spcAft>
              <a:buNone/>
            </a:pPr>
            <a:r>
              <a:rPr lang="en" sz="1200"/>
              <a:t> </a:t>
            </a:r>
            <a:endParaRPr sz="120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System Architecture Diagram</a:t>
            </a:r>
            <a:endParaRPr/>
          </a:p>
        </p:txBody>
      </p:sp>
      <p:sp>
        <p:nvSpPr>
          <p:cNvPr id="166" name="Google Shape;166;p18"/>
          <p:cNvSpPr txBox="1"/>
          <p:nvPr>
            <p:ph idx="1" type="body"/>
          </p:nvPr>
        </p:nvSpPr>
        <p:spPr>
          <a:xfrm>
            <a:off x="5352975" y="1524425"/>
            <a:ext cx="27885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LCD: </a:t>
            </a:r>
            <a:r>
              <a:rPr lang="en" sz="1100"/>
              <a:t>Displays distance from sensor</a:t>
            </a:r>
            <a:endParaRPr sz="1100"/>
          </a:p>
          <a:p>
            <a:pPr indent="-298450" lvl="0" marL="457200" rtl="0" algn="l">
              <a:spcBef>
                <a:spcPts val="0"/>
              </a:spcBef>
              <a:spcAft>
                <a:spcPts val="0"/>
              </a:spcAft>
              <a:buSzPts val="1100"/>
              <a:buChar char="●"/>
            </a:pPr>
            <a:r>
              <a:rPr lang="en"/>
              <a:t>Ultrasonic Sensor: </a:t>
            </a:r>
            <a:r>
              <a:rPr lang="en" sz="1100"/>
              <a:t>Calculates distance from object</a:t>
            </a:r>
            <a:endParaRPr sz="1100"/>
          </a:p>
          <a:p>
            <a:pPr indent="-311150" lvl="0" marL="457200" rtl="0" algn="l">
              <a:spcBef>
                <a:spcPts val="0"/>
              </a:spcBef>
              <a:spcAft>
                <a:spcPts val="0"/>
              </a:spcAft>
              <a:buSzPts val="1300"/>
              <a:buChar char="●"/>
            </a:pPr>
            <a:r>
              <a:rPr lang="en"/>
              <a:t>LEDs: </a:t>
            </a:r>
            <a:r>
              <a:rPr lang="en" sz="1100"/>
              <a:t>D</a:t>
            </a:r>
            <a:r>
              <a:rPr lang="en" sz="1100"/>
              <a:t>epending on which color is turned on you can estimate your distance </a:t>
            </a:r>
            <a:endParaRPr sz="1100"/>
          </a:p>
          <a:p>
            <a:pPr indent="-311150" lvl="0" marL="457200" rtl="0" algn="l">
              <a:spcBef>
                <a:spcPts val="0"/>
              </a:spcBef>
              <a:spcAft>
                <a:spcPts val="0"/>
              </a:spcAft>
              <a:buSzPts val="1300"/>
              <a:buChar char="●"/>
            </a:pPr>
            <a:r>
              <a:rPr lang="en"/>
              <a:t>Buzzer: </a:t>
            </a:r>
            <a:r>
              <a:rPr lang="en" sz="1100"/>
              <a:t>High pitched noise will be heard if you get too close to an object</a:t>
            </a:r>
            <a:endParaRPr sz="1100"/>
          </a:p>
          <a:p>
            <a:pPr indent="-311150" lvl="0" marL="457200" rtl="0" algn="l">
              <a:spcBef>
                <a:spcPts val="0"/>
              </a:spcBef>
              <a:spcAft>
                <a:spcPts val="0"/>
              </a:spcAft>
              <a:buSzPts val="1300"/>
              <a:buChar char="●"/>
            </a:pPr>
            <a:r>
              <a:rPr lang="en"/>
              <a:t>Power Save Request: </a:t>
            </a:r>
            <a:r>
              <a:rPr lang="en" sz="1100"/>
              <a:t>Allows for user to place device in power save mode</a:t>
            </a:r>
            <a:endParaRPr sz="1100"/>
          </a:p>
        </p:txBody>
      </p:sp>
      <p:pic>
        <p:nvPicPr>
          <p:cNvPr id="167" name="Google Shape;167;p18"/>
          <p:cNvPicPr preferRelativeResize="0"/>
          <p:nvPr/>
        </p:nvPicPr>
        <p:blipFill>
          <a:blip r:embed="rId3">
            <a:alphaModFix/>
          </a:blip>
          <a:stretch>
            <a:fillRect/>
          </a:stretch>
        </p:blipFill>
        <p:spPr>
          <a:xfrm>
            <a:off x="839650" y="1524425"/>
            <a:ext cx="4121648" cy="29111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Input Sensors: Ultrasonic Sensor</a:t>
            </a:r>
            <a:endParaRPr/>
          </a:p>
        </p:txBody>
      </p:sp>
      <p:sp>
        <p:nvSpPr>
          <p:cNvPr id="173" name="Google Shape;173;p19"/>
          <p:cNvSpPr txBox="1"/>
          <p:nvPr>
            <p:ph idx="1" type="body"/>
          </p:nvPr>
        </p:nvSpPr>
        <p:spPr>
          <a:xfrm>
            <a:off x="615525" y="1234850"/>
            <a:ext cx="6579900" cy="32433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b="1" lang="en" sz="1500"/>
              <a:t>HC - SR04 Ultrasonic Sensor</a:t>
            </a:r>
            <a:endParaRPr b="1" sz="1500"/>
          </a:p>
          <a:p>
            <a:pPr indent="-311150" lvl="1" marL="914400" rtl="0" algn="l">
              <a:lnSpc>
                <a:spcPct val="150000"/>
              </a:lnSpc>
              <a:spcBef>
                <a:spcPts val="0"/>
              </a:spcBef>
              <a:spcAft>
                <a:spcPts val="0"/>
              </a:spcAft>
              <a:buSzPts val="1300"/>
              <a:buChar char="○"/>
            </a:pPr>
            <a:r>
              <a:rPr lang="en" sz="1300"/>
              <a:t>Input sensor used to measure distance</a:t>
            </a:r>
            <a:endParaRPr sz="1300"/>
          </a:p>
          <a:p>
            <a:pPr indent="-311150" lvl="1" marL="914400" rtl="0" algn="l">
              <a:lnSpc>
                <a:spcPct val="150000"/>
              </a:lnSpc>
              <a:spcBef>
                <a:spcPts val="0"/>
              </a:spcBef>
              <a:spcAft>
                <a:spcPts val="0"/>
              </a:spcAft>
              <a:buSzPts val="1300"/>
              <a:buChar char="○"/>
            </a:pPr>
            <a:r>
              <a:rPr lang="en" sz="1300"/>
              <a:t>Operating Voltage of 5 V</a:t>
            </a:r>
            <a:endParaRPr sz="1300"/>
          </a:p>
          <a:p>
            <a:pPr indent="-311150" lvl="1" marL="914400" rtl="0" algn="l">
              <a:lnSpc>
                <a:spcPct val="150000"/>
              </a:lnSpc>
              <a:spcBef>
                <a:spcPts val="0"/>
              </a:spcBef>
              <a:spcAft>
                <a:spcPts val="0"/>
              </a:spcAft>
              <a:buSzPts val="1300"/>
              <a:buChar char="○"/>
            </a:pPr>
            <a:r>
              <a:rPr lang="en" sz="1300"/>
              <a:t>Operating current of 15 mA</a:t>
            </a:r>
            <a:endParaRPr sz="1300"/>
          </a:p>
          <a:p>
            <a:pPr indent="-311150" lvl="1" marL="914400" rtl="0" algn="l">
              <a:lnSpc>
                <a:spcPct val="150000"/>
              </a:lnSpc>
              <a:spcBef>
                <a:spcPts val="0"/>
              </a:spcBef>
              <a:spcAft>
                <a:spcPts val="0"/>
              </a:spcAft>
              <a:buSzPts val="1300"/>
              <a:buChar char="○"/>
            </a:pPr>
            <a:r>
              <a:rPr lang="en" sz="1300"/>
              <a:t>Dimensions: 45 * 20 * 15 mm</a:t>
            </a:r>
            <a:endParaRPr sz="1300"/>
          </a:p>
          <a:p>
            <a:pPr indent="-311150" lvl="1" marL="914400" rtl="0" algn="l">
              <a:lnSpc>
                <a:spcPct val="150000"/>
              </a:lnSpc>
              <a:spcBef>
                <a:spcPts val="0"/>
              </a:spcBef>
              <a:spcAft>
                <a:spcPts val="0"/>
              </a:spcAft>
              <a:buSzPts val="1300"/>
              <a:buChar char="○"/>
            </a:pPr>
            <a:r>
              <a:rPr lang="en" sz="1300"/>
              <a:t>Max range of 4 meters or around 13 feet</a:t>
            </a:r>
            <a:endParaRPr sz="1300"/>
          </a:p>
          <a:p>
            <a:pPr indent="0" lvl="0" marL="457200" rtl="0" algn="l">
              <a:lnSpc>
                <a:spcPct val="150000"/>
              </a:lnSpc>
              <a:spcBef>
                <a:spcPts val="1200"/>
              </a:spcBef>
              <a:spcAft>
                <a:spcPts val="1200"/>
              </a:spcAft>
              <a:buNone/>
            </a:pPr>
            <a:r>
              <a:t/>
            </a:r>
            <a:endParaRPr/>
          </a:p>
        </p:txBody>
      </p:sp>
      <p:pic>
        <p:nvPicPr>
          <p:cNvPr id="174" name="Google Shape;174;p19"/>
          <p:cNvPicPr preferRelativeResize="0"/>
          <p:nvPr/>
        </p:nvPicPr>
        <p:blipFill>
          <a:blip r:embed="rId3">
            <a:alphaModFix/>
          </a:blip>
          <a:stretch>
            <a:fillRect/>
          </a:stretch>
        </p:blipFill>
        <p:spPr>
          <a:xfrm>
            <a:off x="5434750" y="1234838"/>
            <a:ext cx="2710876" cy="1336914"/>
          </a:xfrm>
          <a:prstGeom prst="rect">
            <a:avLst/>
          </a:prstGeom>
          <a:noFill/>
          <a:ln>
            <a:noFill/>
          </a:ln>
        </p:spPr>
      </p:pic>
      <p:pic>
        <p:nvPicPr>
          <p:cNvPr id="175" name="Google Shape;175;p19"/>
          <p:cNvPicPr preferRelativeResize="0"/>
          <p:nvPr/>
        </p:nvPicPr>
        <p:blipFill>
          <a:blip r:embed="rId4">
            <a:alphaModFix/>
          </a:blip>
          <a:stretch>
            <a:fillRect/>
          </a:stretch>
        </p:blipFill>
        <p:spPr>
          <a:xfrm>
            <a:off x="5243388" y="2775875"/>
            <a:ext cx="3093601" cy="1625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Output</a:t>
            </a:r>
            <a:endParaRPr/>
          </a:p>
        </p:txBody>
      </p:sp>
      <p:sp>
        <p:nvSpPr>
          <p:cNvPr id="181" name="Google Shape;181;p20"/>
          <p:cNvSpPr txBox="1"/>
          <p:nvPr>
            <p:ph idx="1" type="body"/>
          </p:nvPr>
        </p:nvSpPr>
        <p:spPr>
          <a:xfrm>
            <a:off x="244725" y="1573550"/>
            <a:ext cx="7038900" cy="2911200"/>
          </a:xfrm>
          <a:prstGeom prst="rect">
            <a:avLst/>
          </a:prstGeom>
        </p:spPr>
        <p:txBody>
          <a:bodyPr anchorCtr="0" anchor="t" bIns="91425" lIns="91425" spcFirstLastPara="1" rIns="91425" wrap="square" tIns="91425">
            <a:noAutofit/>
          </a:bodyPr>
          <a:lstStyle/>
          <a:p>
            <a:pPr indent="-314325" lvl="0" marL="457200" rtl="0" algn="l">
              <a:lnSpc>
                <a:spcPct val="190000"/>
              </a:lnSpc>
              <a:spcBef>
                <a:spcPts val="0"/>
              </a:spcBef>
              <a:spcAft>
                <a:spcPts val="0"/>
              </a:spcAft>
              <a:buSzPts val="1350"/>
              <a:buChar char="●"/>
            </a:pPr>
            <a:r>
              <a:rPr lang="en" sz="1350"/>
              <a:t>LCD:</a:t>
            </a:r>
            <a:endParaRPr sz="1350"/>
          </a:p>
          <a:p>
            <a:pPr indent="-305435" lvl="1" marL="914400" rtl="0" algn="l">
              <a:lnSpc>
                <a:spcPct val="190000"/>
              </a:lnSpc>
              <a:spcBef>
                <a:spcPts val="0"/>
              </a:spcBef>
              <a:spcAft>
                <a:spcPts val="0"/>
              </a:spcAft>
              <a:buSzPts val="1210"/>
              <a:buChar char="○"/>
            </a:pPr>
            <a:r>
              <a:rPr lang="en" sz="1210"/>
              <a:t>Display the distance measured from the ultrasonic sensor in feet</a:t>
            </a:r>
            <a:endParaRPr sz="1210"/>
          </a:p>
          <a:p>
            <a:pPr indent="-314325" lvl="0" marL="457200" rtl="0" algn="l">
              <a:lnSpc>
                <a:spcPct val="190000"/>
              </a:lnSpc>
              <a:spcBef>
                <a:spcPts val="0"/>
              </a:spcBef>
              <a:spcAft>
                <a:spcPts val="0"/>
              </a:spcAft>
              <a:buSzPts val="1350"/>
              <a:buChar char="●"/>
            </a:pPr>
            <a:r>
              <a:rPr lang="en" sz="1350"/>
              <a:t>LEDs:</a:t>
            </a:r>
            <a:endParaRPr sz="1350"/>
          </a:p>
          <a:p>
            <a:pPr indent="-305435" lvl="1" marL="914400" rtl="0" algn="l">
              <a:lnSpc>
                <a:spcPct val="100000"/>
              </a:lnSpc>
              <a:spcBef>
                <a:spcPts val="0"/>
              </a:spcBef>
              <a:spcAft>
                <a:spcPts val="0"/>
              </a:spcAft>
              <a:buSzPts val="1210"/>
              <a:buChar char="○"/>
            </a:pPr>
            <a:r>
              <a:rPr lang="en" sz="1210"/>
              <a:t>Different LEDs will turn on at different predetermined distance measurements</a:t>
            </a:r>
            <a:endParaRPr sz="1210"/>
          </a:p>
          <a:p>
            <a:pPr indent="-305435" lvl="1" marL="914400" rtl="0" algn="l">
              <a:lnSpc>
                <a:spcPct val="100000"/>
              </a:lnSpc>
              <a:spcBef>
                <a:spcPts val="0"/>
              </a:spcBef>
              <a:spcAft>
                <a:spcPts val="0"/>
              </a:spcAft>
              <a:buSzPts val="1210"/>
              <a:buChar char="○"/>
            </a:pPr>
            <a:r>
              <a:rPr lang="en" sz="1210"/>
              <a:t>Allows for quick analysis of distance from sensor to object</a:t>
            </a:r>
            <a:endParaRPr sz="1210"/>
          </a:p>
          <a:p>
            <a:pPr indent="-305435" lvl="1" marL="914400" rtl="0" algn="l">
              <a:lnSpc>
                <a:spcPct val="100000"/>
              </a:lnSpc>
              <a:spcBef>
                <a:spcPts val="0"/>
              </a:spcBef>
              <a:spcAft>
                <a:spcPts val="0"/>
              </a:spcAft>
              <a:buSzPts val="1210"/>
              <a:buChar char="○"/>
            </a:pPr>
            <a:r>
              <a:rPr lang="en" sz="1210"/>
              <a:t>Red: 	  Distance ≤ 2 feet</a:t>
            </a:r>
            <a:endParaRPr sz="1210"/>
          </a:p>
          <a:p>
            <a:pPr indent="-305435" lvl="1" marL="914400" rtl="0" algn="l">
              <a:lnSpc>
                <a:spcPct val="100000"/>
              </a:lnSpc>
              <a:spcBef>
                <a:spcPts val="0"/>
              </a:spcBef>
              <a:spcAft>
                <a:spcPts val="0"/>
              </a:spcAft>
              <a:buSzPts val="1210"/>
              <a:buChar char="○"/>
            </a:pPr>
            <a:r>
              <a:rPr lang="en" sz="1210"/>
              <a:t>Yellow: Distance  between 2 and 5 feet</a:t>
            </a:r>
            <a:endParaRPr sz="1210"/>
          </a:p>
          <a:p>
            <a:pPr indent="-305435" lvl="1" marL="914400" rtl="0" algn="l">
              <a:lnSpc>
                <a:spcPct val="100000"/>
              </a:lnSpc>
              <a:spcBef>
                <a:spcPts val="0"/>
              </a:spcBef>
              <a:spcAft>
                <a:spcPts val="0"/>
              </a:spcAft>
              <a:buSzPts val="1210"/>
              <a:buChar char="○"/>
            </a:pPr>
            <a:r>
              <a:rPr lang="en" sz="1210"/>
              <a:t>Green:  Distance ≥ 5 feet</a:t>
            </a:r>
            <a:br>
              <a:rPr lang="en" sz="1210"/>
            </a:br>
            <a:endParaRPr sz="1210"/>
          </a:p>
          <a:p>
            <a:pPr indent="-314325" lvl="0" marL="457200" rtl="0" algn="l">
              <a:lnSpc>
                <a:spcPct val="190000"/>
              </a:lnSpc>
              <a:spcBef>
                <a:spcPts val="0"/>
              </a:spcBef>
              <a:spcAft>
                <a:spcPts val="0"/>
              </a:spcAft>
              <a:buSzPts val="1350"/>
              <a:buChar char="●"/>
            </a:pPr>
            <a:r>
              <a:rPr lang="en" sz="1350"/>
              <a:t>Active Buzzer:</a:t>
            </a:r>
            <a:endParaRPr sz="1350"/>
          </a:p>
          <a:p>
            <a:pPr indent="-305435" lvl="1" marL="914400" rtl="0" algn="l">
              <a:lnSpc>
                <a:spcPct val="190000"/>
              </a:lnSpc>
              <a:spcBef>
                <a:spcPts val="0"/>
              </a:spcBef>
              <a:spcAft>
                <a:spcPts val="0"/>
              </a:spcAft>
              <a:buSzPts val="1210"/>
              <a:buChar char="○"/>
            </a:pPr>
            <a:r>
              <a:rPr lang="en" sz="1210"/>
              <a:t>Will activate when distance from object is less than or equal to 2 feet</a:t>
            </a:r>
            <a:br>
              <a:rPr lang="en" sz="1210"/>
            </a:br>
            <a:br>
              <a:rPr lang="en" sz="1210"/>
            </a:br>
            <a:endParaRPr sz="1210"/>
          </a:p>
        </p:txBody>
      </p:sp>
      <p:pic>
        <p:nvPicPr>
          <p:cNvPr id="182" name="Google Shape;182;p20"/>
          <p:cNvPicPr preferRelativeResize="0"/>
          <p:nvPr/>
        </p:nvPicPr>
        <p:blipFill>
          <a:blip r:embed="rId3">
            <a:alphaModFix/>
          </a:blip>
          <a:stretch>
            <a:fillRect/>
          </a:stretch>
        </p:blipFill>
        <p:spPr>
          <a:xfrm>
            <a:off x="6540175" y="3640050"/>
            <a:ext cx="1140000" cy="1140000"/>
          </a:xfrm>
          <a:prstGeom prst="rect">
            <a:avLst/>
          </a:prstGeom>
          <a:noFill/>
          <a:ln>
            <a:noFill/>
          </a:ln>
        </p:spPr>
      </p:pic>
      <p:pic>
        <p:nvPicPr>
          <p:cNvPr id="183" name="Google Shape;183;p20"/>
          <p:cNvPicPr preferRelativeResize="0"/>
          <p:nvPr/>
        </p:nvPicPr>
        <p:blipFill>
          <a:blip r:embed="rId4">
            <a:alphaModFix/>
          </a:blip>
          <a:stretch>
            <a:fillRect/>
          </a:stretch>
        </p:blipFill>
        <p:spPr>
          <a:xfrm>
            <a:off x="6556232" y="2383981"/>
            <a:ext cx="1107901" cy="1125482"/>
          </a:xfrm>
          <a:prstGeom prst="rect">
            <a:avLst/>
          </a:prstGeom>
          <a:noFill/>
          <a:ln>
            <a:noFill/>
          </a:ln>
        </p:spPr>
      </p:pic>
      <p:pic>
        <p:nvPicPr>
          <p:cNvPr id="184" name="Google Shape;184;p20"/>
          <p:cNvPicPr preferRelativeResize="0"/>
          <p:nvPr/>
        </p:nvPicPr>
        <p:blipFill>
          <a:blip r:embed="rId5">
            <a:alphaModFix/>
          </a:blip>
          <a:stretch>
            <a:fillRect/>
          </a:stretch>
        </p:blipFill>
        <p:spPr>
          <a:xfrm>
            <a:off x="6556225" y="1307850"/>
            <a:ext cx="1107900" cy="94554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Program Functionality</a:t>
            </a:r>
            <a:endParaRPr/>
          </a:p>
        </p:txBody>
      </p:sp>
      <p:sp>
        <p:nvSpPr>
          <p:cNvPr id="190" name="Google Shape;190;p21"/>
          <p:cNvSpPr txBox="1"/>
          <p:nvPr>
            <p:ph idx="1" type="body"/>
          </p:nvPr>
        </p:nvSpPr>
        <p:spPr>
          <a:xfrm>
            <a:off x="1084450" y="1116150"/>
            <a:ext cx="7642800" cy="33120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Buzzer.cpp/PWM.cpp:</a:t>
            </a:r>
            <a:endParaRPr/>
          </a:p>
          <a:p>
            <a:pPr indent="-298450" lvl="1" marL="914400" rtl="0" algn="l">
              <a:spcBef>
                <a:spcPts val="0"/>
              </a:spcBef>
              <a:spcAft>
                <a:spcPts val="0"/>
              </a:spcAft>
              <a:buSzPts val="1100"/>
              <a:buChar char="○"/>
            </a:pPr>
            <a:r>
              <a:rPr lang="en"/>
              <a:t>Activates/deactivates buzzer.</a:t>
            </a:r>
            <a:endParaRPr/>
          </a:p>
          <a:p>
            <a:pPr indent="-298450" lvl="1" marL="914400" rtl="0" algn="l">
              <a:spcBef>
                <a:spcPts val="0"/>
              </a:spcBef>
              <a:spcAft>
                <a:spcPts val="0"/>
              </a:spcAft>
              <a:buSzPts val="1100"/>
              <a:buChar char="○"/>
            </a:pPr>
            <a:r>
              <a:rPr lang="en"/>
              <a:t>Turns on PWM for buzzer.</a:t>
            </a:r>
            <a:endParaRPr/>
          </a:p>
          <a:p>
            <a:pPr indent="-311150" lvl="0" marL="457200" rtl="0" algn="l">
              <a:spcBef>
                <a:spcPts val="0"/>
              </a:spcBef>
              <a:spcAft>
                <a:spcPts val="0"/>
              </a:spcAft>
              <a:buSzPts val="1300"/>
              <a:buChar char="●"/>
            </a:pPr>
            <a:r>
              <a:rPr lang="en"/>
              <a:t>I2C.cpp:</a:t>
            </a:r>
            <a:endParaRPr/>
          </a:p>
          <a:p>
            <a:pPr indent="-298450" lvl="1" marL="914400" rtl="0" algn="l">
              <a:spcBef>
                <a:spcPts val="0"/>
              </a:spcBef>
              <a:spcAft>
                <a:spcPts val="0"/>
              </a:spcAft>
              <a:buSzPts val="1100"/>
              <a:buChar char="○"/>
            </a:pPr>
            <a:r>
              <a:rPr lang="en"/>
              <a:t>Initializes I2C protocol and sends data from board to LCD.</a:t>
            </a:r>
            <a:endParaRPr/>
          </a:p>
          <a:p>
            <a:pPr indent="-311150" lvl="0" marL="457200" rtl="0" algn="l">
              <a:spcBef>
                <a:spcPts val="0"/>
              </a:spcBef>
              <a:spcAft>
                <a:spcPts val="0"/>
              </a:spcAft>
              <a:buSzPts val="1300"/>
              <a:buChar char="●"/>
            </a:pPr>
            <a:r>
              <a:rPr lang="en"/>
              <a:t>LCD_I2C.cpp:</a:t>
            </a:r>
            <a:endParaRPr/>
          </a:p>
          <a:p>
            <a:pPr indent="-298450" lvl="1" marL="914400" rtl="0" algn="l">
              <a:spcBef>
                <a:spcPts val="0"/>
              </a:spcBef>
              <a:spcAft>
                <a:spcPts val="0"/>
              </a:spcAft>
              <a:buSzPts val="1100"/>
              <a:buChar char="○"/>
            </a:pPr>
            <a:r>
              <a:rPr lang="en"/>
              <a:t>Initializes LCD and has functions </a:t>
            </a:r>
            <a:r>
              <a:rPr lang="en"/>
              <a:t>for</a:t>
            </a:r>
            <a:r>
              <a:rPr lang="en"/>
              <a:t> </a:t>
            </a:r>
            <a:r>
              <a:rPr lang="en"/>
              <a:t>writing</a:t>
            </a:r>
            <a:r>
              <a:rPr lang="en"/>
              <a:t> to the display using I2C.</a:t>
            </a:r>
            <a:endParaRPr/>
          </a:p>
          <a:p>
            <a:pPr indent="-311150" lvl="0" marL="457200" rtl="0" algn="l">
              <a:spcBef>
                <a:spcPts val="0"/>
              </a:spcBef>
              <a:spcAft>
                <a:spcPts val="0"/>
              </a:spcAft>
              <a:buSzPts val="1300"/>
              <a:buChar char="●"/>
            </a:pPr>
            <a:r>
              <a:rPr lang="en"/>
              <a:t>LED.cpp:</a:t>
            </a:r>
            <a:endParaRPr/>
          </a:p>
          <a:p>
            <a:pPr indent="-298450" lvl="1" marL="914400" rtl="0" algn="l">
              <a:spcBef>
                <a:spcPts val="0"/>
              </a:spcBef>
              <a:spcAft>
                <a:spcPts val="0"/>
              </a:spcAft>
              <a:buSzPts val="1100"/>
              <a:buChar char="○"/>
            </a:pPr>
            <a:r>
              <a:rPr lang="en"/>
              <a:t>Initializes LEDs and checks to see which LED should be turned on.</a:t>
            </a:r>
            <a:endParaRPr/>
          </a:p>
          <a:p>
            <a:pPr indent="-311150" lvl="0" marL="457200" rtl="0" algn="l">
              <a:spcBef>
                <a:spcPts val="0"/>
              </a:spcBef>
              <a:spcAft>
                <a:spcPts val="0"/>
              </a:spcAft>
              <a:buSzPts val="1300"/>
              <a:buChar char="●"/>
            </a:pPr>
            <a:r>
              <a:rPr lang="en"/>
              <a:t>Power_save.cpp:</a:t>
            </a:r>
            <a:endParaRPr/>
          </a:p>
          <a:p>
            <a:pPr indent="-298450" lvl="1" marL="914400" rtl="0" algn="l">
              <a:spcBef>
                <a:spcPts val="0"/>
              </a:spcBef>
              <a:spcAft>
                <a:spcPts val="0"/>
              </a:spcAft>
              <a:buSzPts val="1100"/>
              <a:buChar char="○"/>
            </a:pPr>
            <a:r>
              <a:rPr lang="en"/>
              <a:t>Turns off non-essential processes and turns them back on.</a:t>
            </a:r>
            <a:endParaRPr/>
          </a:p>
          <a:p>
            <a:pPr indent="-311150" lvl="0" marL="457200" rtl="0" algn="l">
              <a:spcBef>
                <a:spcPts val="0"/>
              </a:spcBef>
              <a:spcAft>
                <a:spcPts val="0"/>
              </a:spcAft>
              <a:buSzPts val="1300"/>
              <a:buChar char="●"/>
            </a:pPr>
            <a:r>
              <a:rPr lang="en"/>
              <a:t>Timer.cpp:</a:t>
            </a:r>
            <a:endParaRPr/>
          </a:p>
          <a:p>
            <a:pPr indent="-298450" lvl="1" marL="914400" rtl="0" algn="l">
              <a:spcBef>
                <a:spcPts val="0"/>
              </a:spcBef>
              <a:spcAft>
                <a:spcPts val="0"/>
              </a:spcAft>
              <a:buSzPts val="1100"/>
              <a:buChar char="○"/>
            </a:pPr>
            <a:r>
              <a:rPr lang="en"/>
              <a:t>Turns on timer 0 and 1 for </a:t>
            </a:r>
            <a:r>
              <a:rPr lang="en"/>
              <a:t>millisecond</a:t>
            </a:r>
            <a:r>
              <a:rPr lang="en"/>
              <a:t> delay and microsecond delay.</a:t>
            </a:r>
            <a:endParaRPr/>
          </a:p>
          <a:p>
            <a:pPr indent="-298450" lvl="1" marL="914400" rtl="0" algn="l">
              <a:spcBef>
                <a:spcPts val="0"/>
              </a:spcBef>
              <a:spcAft>
                <a:spcPts val="0"/>
              </a:spcAft>
              <a:buSzPts val="1100"/>
              <a:buChar char="○"/>
            </a:pPr>
            <a:r>
              <a:rPr lang="en"/>
              <a:t>Turns on timer 4 for ultrasonic sensor.</a:t>
            </a:r>
            <a:endParaRPr/>
          </a:p>
          <a:p>
            <a:pPr indent="-311150" lvl="0" marL="457200" rtl="0" algn="l">
              <a:spcBef>
                <a:spcPts val="0"/>
              </a:spcBef>
              <a:spcAft>
                <a:spcPts val="0"/>
              </a:spcAft>
              <a:buSzPts val="1300"/>
              <a:buChar char="●"/>
            </a:pPr>
            <a:r>
              <a:rPr lang="en"/>
              <a:t>Ultrasonic.cpp:</a:t>
            </a:r>
            <a:endParaRPr/>
          </a:p>
          <a:p>
            <a:pPr indent="-298450" lvl="1" marL="914400" rtl="0" algn="l">
              <a:spcBef>
                <a:spcPts val="0"/>
              </a:spcBef>
              <a:spcAft>
                <a:spcPts val="0"/>
              </a:spcAft>
              <a:buSzPts val="1100"/>
              <a:buChar char="○"/>
            </a:pPr>
            <a:r>
              <a:rPr lang="en"/>
              <a:t>Initializes the </a:t>
            </a:r>
            <a:r>
              <a:rPr lang="en"/>
              <a:t>ultrasonic</a:t>
            </a:r>
            <a:r>
              <a:rPr lang="en"/>
              <a:t> module and calculates distance in feet and meters.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