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8" r:id="rId3"/>
    <p:sldId id="257" r:id="rId4"/>
    <p:sldId id="259" r:id="rId5"/>
    <p:sldId id="278" r:id="rId6"/>
    <p:sldId id="260" r:id="rId7"/>
    <p:sldId id="261" r:id="rId8"/>
    <p:sldId id="262" r:id="rId9"/>
    <p:sldId id="265" r:id="rId10"/>
    <p:sldId id="266" r:id="rId11"/>
    <p:sldId id="279" r:id="rId12"/>
    <p:sldId id="280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7" r:id="rId21"/>
    <p:sldId id="281" r:id="rId22"/>
    <p:sldId id="282" r:id="rId23"/>
    <p:sldId id="275" r:id="rId24"/>
  </p:sldIdLst>
  <p:sldSz cx="9144000" cy="5143500" type="screen16x9"/>
  <p:notesSz cx="6858000" cy="9144000"/>
  <p:embeddedFontLst>
    <p:embeddedFont>
      <p:font typeface="Raleway" charset="0"/>
      <p:regular r:id="rId26"/>
      <p:bold r:id="rId27"/>
      <p:italic r:id="rId28"/>
      <p:boldItalic r:id="rId29"/>
    </p:embeddedFont>
    <p:embeddedFont>
      <p:font typeface="Lato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3EBB83A6-FA0F-476A-9E62-656254E54296}">
  <a:tblStyle styleId="{3EBB83A6-FA0F-476A-9E62-656254E542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210" d="100"/>
          <a:sy n="210" d="100"/>
        </p:scale>
        <p:origin x="-684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b7914caaf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b7914caaf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b7914caaf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b7914caaf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b7914caaf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b7914caaf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b7914caaf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b7914caaf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b7914caaf_0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b7914caaf_0_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b7914caaf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b7914caaf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b7914caaf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b7914caaf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b7914caaf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b7914caaf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b7914caaf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b7914caaf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b7914caaf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b7914caaf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b7914caaf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b7914caaf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b7914caaf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b7914caaf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b7914caaf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b7914caaf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b7914caaf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b7914caaf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b7914caaf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b7914caaf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b7914caaf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b7914caaf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300" dirty="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rPr>
              <a:t>Разработка модуля импорта и корректировки договоров страховой компании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1194577" y="42045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rPr>
              <a:t>Подготовил Головкин Даниил</a:t>
            </a:r>
            <a:endParaRPr sz="1800">
              <a:solidFill>
                <a:srgbClr val="46464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rPr>
              <a:t>Студент группы ИБП-15</a:t>
            </a:r>
            <a:endParaRPr sz="1800">
              <a:solidFill>
                <a:srgbClr val="46464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Нефункциональные требования</a:t>
            </a:r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400"/>
              </a:spcBef>
            </a:pPr>
            <a:r>
              <a:rPr lang="ru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Программный </a:t>
            </a:r>
            <a:r>
              <a:rPr lang="ru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интерфейс должен быть реализован в </a:t>
            </a:r>
            <a:r>
              <a:rPr lang="ru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браузере.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400"/>
              </a:spcBef>
            </a:pPr>
            <a:r>
              <a:rPr lang="ru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Функционал   </a:t>
            </a:r>
            <a:r>
              <a:rPr lang="ru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должен использовать существующую   структуру БД в части хранения </a:t>
            </a:r>
            <a:r>
              <a:rPr lang="ru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договоров.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Требования к внешним интерфейсам: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 algn="just">
              <a:lnSpc>
                <a:spcPct val="100000"/>
              </a:lnSpc>
              <a:spcBef>
                <a:spcPts val="1600"/>
              </a:spcBef>
            </a:pPr>
            <a:r>
              <a:rPr lang="ru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Использовать </a:t>
            </a:r>
            <a:r>
              <a:rPr lang="ru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REST-сообщения, SQL-запросы для взаимодействия программных </a:t>
            </a:r>
            <a:r>
              <a:rPr lang="ru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модулей</a:t>
            </a:r>
            <a:r>
              <a:rPr lang="ru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00;p15"/>
          <p:cNvSpPr txBox="1">
            <a:spLocks/>
          </p:cNvSpPr>
          <p:nvPr/>
        </p:nvSpPr>
        <p:spPr>
          <a:xfrm>
            <a:off x="7757957" y="4471687"/>
            <a:ext cx="1386043" cy="671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300"/>
              <a:buFont typeface="Lato"/>
              <a:buNone/>
              <a:tabLst/>
              <a:defRPr/>
            </a:pPr>
            <a:r>
              <a:rPr kumimoji="0" lang="ru-RU" sz="14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10</a:t>
            </a:r>
            <a:r>
              <a:rPr kumimoji="0" lang="ru-RU" sz="14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/23</a:t>
            </a: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 заказчика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35624" y="1915912"/>
            <a:ext cx="7688700" cy="2261100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	</a:t>
            </a:r>
            <a:r>
              <a:rPr lang="ru-RU" dirty="0" smtClean="0">
                <a:solidFill>
                  <a:schemeClr val="bg2"/>
                </a:solidFill>
                <a:latin typeface="+mn-lt"/>
              </a:rPr>
              <a:t>Использовать при импорте договоров «Черный ящик»</a:t>
            </a:r>
          </a:p>
          <a:p>
            <a:pPr>
              <a:buNone/>
            </a:pPr>
            <a:endParaRPr lang="ru-RU" dirty="0" smtClean="0">
              <a:solidFill>
                <a:schemeClr val="bg2"/>
              </a:solidFill>
              <a:latin typeface="+mn-lt"/>
            </a:endParaRPr>
          </a:p>
          <a:p>
            <a:pPr>
              <a:buNone/>
            </a:pPr>
            <a:r>
              <a:rPr lang="ru-RU" dirty="0" smtClean="0">
                <a:solidFill>
                  <a:schemeClr val="bg2"/>
                </a:solidFill>
                <a:latin typeface="+mn-lt"/>
              </a:rPr>
              <a:t>	Черный ящик представляет собой </a:t>
            </a:r>
            <a:r>
              <a:rPr lang="ru-RU" dirty="0" err="1" smtClean="0">
                <a:solidFill>
                  <a:schemeClr val="bg2"/>
                </a:solidFill>
                <a:latin typeface="+mn-lt"/>
              </a:rPr>
              <a:t>программу-парсер</a:t>
            </a:r>
            <a:r>
              <a:rPr lang="ru-RU" dirty="0" smtClean="0">
                <a:solidFill>
                  <a:schemeClr val="bg2"/>
                </a:solidFill>
                <a:latin typeface="+mn-lt"/>
              </a:rPr>
              <a:t>, которая работает на клиентском сервере и предоставляет возможность разбивать и импортировать в таблицы БД договора, содержащиеся в </a:t>
            </a:r>
            <a:r>
              <a:rPr lang="ru-RU" dirty="0" smtClean="0">
                <a:solidFill>
                  <a:schemeClr val="bg2"/>
                </a:solidFill>
                <a:latin typeface="+mn-lt"/>
              </a:rPr>
              <a:t>реестре.</a:t>
            </a:r>
            <a:endParaRPr lang="ru-RU" dirty="0" smtClean="0">
              <a:solidFill>
                <a:schemeClr val="bg2"/>
              </a:solidFill>
              <a:latin typeface="+mn-lt"/>
            </a:endParaRPr>
          </a:p>
          <a:p>
            <a:pPr>
              <a:buNone/>
            </a:pPr>
            <a:endParaRPr lang="ru-RU" dirty="0" smtClean="0"/>
          </a:p>
        </p:txBody>
      </p:sp>
      <p:sp>
        <p:nvSpPr>
          <p:cNvPr id="5" name="Google Shape;100;p15"/>
          <p:cNvSpPr txBox="1">
            <a:spLocks/>
          </p:cNvSpPr>
          <p:nvPr/>
        </p:nvSpPr>
        <p:spPr>
          <a:xfrm>
            <a:off x="7757957" y="4471687"/>
            <a:ext cx="1386043" cy="671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300"/>
              <a:buFont typeface="Lato"/>
              <a:buNone/>
              <a:tabLst/>
              <a:defRPr/>
            </a:pPr>
            <a:r>
              <a: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11</a:t>
            </a:r>
            <a:r>
              <a:rPr kumimoji="0" lang="ru-RU" sz="14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/23</a:t>
            </a: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БД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096" y="1882492"/>
            <a:ext cx="4557283" cy="2635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914808" y="3227561"/>
            <a:ext cx="210987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БД содержит 5 таблиц:</a:t>
            </a:r>
          </a:p>
          <a:p>
            <a:r>
              <a:rPr lang="en-US" dirty="0" smtClean="0"/>
              <a:t>IS_BLOB</a:t>
            </a:r>
          </a:p>
          <a:p>
            <a:r>
              <a:rPr lang="en-US" dirty="0" smtClean="0"/>
              <a:t>IS_REGISTER</a:t>
            </a:r>
            <a:br>
              <a:rPr lang="en-US" dirty="0" smtClean="0"/>
            </a:br>
            <a:r>
              <a:rPr lang="en-US" dirty="0" smtClean="0"/>
              <a:t>IS_REGISTER_TP</a:t>
            </a:r>
          </a:p>
          <a:p>
            <a:r>
              <a:rPr lang="en-US" dirty="0" smtClean="0"/>
              <a:t>IS_REG_DICT</a:t>
            </a:r>
          </a:p>
          <a:p>
            <a:r>
              <a:rPr lang="en-US" dirty="0" smtClean="0"/>
              <a:t>IS_REGISTER_COV</a:t>
            </a:r>
            <a:endParaRPr lang="ru-RU" dirty="0"/>
          </a:p>
        </p:txBody>
      </p:sp>
      <p:sp>
        <p:nvSpPr>
          <p:cNvPr id="6" name="Google Shape;100;p15"/>
          <p:cNvSpPr txBox="1">
            <a:spLocks/>
          </p:cNvSpPr>
          <p:nvPr/>
        </p:nvSpPr>
        <p:spPr>
          <a:xfrm>
            <a:off x="7757957" y="4471687"/>
            <a:ext cx="1386043" cy="671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300"/>
              <a:buFont typeface="Lato"/>
              <a:buNone/>
              <a:tabLst/>
              <a:defRPr/>
            </a:pPr>
            <a:r>
              <a: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12</a:t>
            </a:r>
            <a:r>
              <a:rPr kumimoji="0" lang="ru-RU" sz="14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/23</a:t>
            </a: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Диаграмма вариантов использования</a:t>
            </a:r>
            <a:endParaRPr/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1175" y="2016475"/>
            <a:ext cx="4859925" cy="258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00;p15"/>
          <p:cNvSpPr txBox="1">
            <a:spLocks/>
          </p:cNvSpPr>
          <p:nvPr/>
        </p:nvSpPr>
        <p:spPr>
          <a:xfrm>
            <a:off x="7757957" y="4471687"/>
            <a:ext cx="1386043" cy="671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300"/>
              <a:buFont typeface="Lato"/>
              <a:buNone/>
              <a:tabLst/>
              <a:defRPr/>
            </a:pPr>
            <a:r>
              <a: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13</a:t>
            </a:r>
            <a:r>
              <a:rPr kumimoji="0" lang="ru-RU" sz="14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/23</a:t>
            </a: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>
            <a:spLocks noGrp="1"/>
          </p:cNvSpPr>
          <p:nvPr>
            <p:ph type="title"/>
          </p:nvPr>
        </p:nvSpPr>
        <p:spPr>
          <a:xfrm>
            <a:off x="703450" y="13283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Взаимодействие частей программы</a:t>
            </a:r>
            <a:endParaRPr/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2275" y="1904100"/>
            <a:ext cx="5429150" cy="30948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00;p15"/>
          <p:cNvSpPr txBox="1">
            <a:spLocks/>
          </p:cNvSpPr>
          <p:nvPr/>
        </p:nvSpPr>
        <p:spPr>
          <a:xfrm>
            <a:off x="7757957" y="4471687"/>
            <a:ext cx="1386043" cy="671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300"/>
              <a:buFont typeface="Lato"/>
              <a:buNone/>
              <a:tabLst/>
              <a:defRPr/>
            </a:pPr>
            <a:r>
              <a: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14</a:t>
            </a:r>
            <a:r>
              <a:rPr kumimoji="0" lang="ru-RU" sz="14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/23</a:t>
            </a: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Схема добавления </a:t>
            </a:r>
            <a:r>
              <a:rPr lang="ru" dirty="0"/>
              <a:t>реестра</a:t>
            </a:r>
            <a:endParaRPr/>
          </a:p>
        </p:txBody>
      </p:sp>
      <p:pic>
        <p:nvPicPr>
          <p:cNvPr id="172" name="Google Shape;1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6146" y="1853850"/>
            <a:ext cx="3658475" cy="313137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00;p15"/>
          <p:cNvSpPr txBox="1">
            <a:spLocks/>
          </p:cNvSpPr>
          <p:nvPr/>
        </p:nvSpPr>
        <p:spPr>
          <a:xfrm>
            <a:off x="7757957" y="4471687"/>
            <a:ext cx="1386043" cy="671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300"/>
              <a:buFont typeface="Lato"/>
              <a:buNone/>
              <a:tabLst/>
              <a:defRPr/>
            </a:pPr>
            <a:r>
              <a: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15</a:t>
            </a:r>
            <a:r>
              <a:rPr kumimoji="0" lang="ru-RU" sz="14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/23</a:t>
            </a: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Схема </a:t>
            </a:r>
            <a:r>
              <a:rPr lang="ru" dirty="0"/>
              <a:t>обработки реестра</a:t>
            </a:r>
            <a:endParaRPr/>
          </a:p>
        </p:txBody>
      </p:sp>
      <p:pic>
        <p:nvPicPr>
          <p:cNvPr id="179" name="Google Shape;1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9671" y="1884000"/>
            <a:ext cx="3914076" cy="31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00;p15"/>
          <p:cNvSpPr txBox="1">
            <a:spLocks/>
          </p:cNvSpPr>
          <p:nvPr/>
        </p:nvSpPr>
        <p:spPr>
          <a:xfrm>
            <a:off x="7757957" y="4471687"/>
            <a:ext cx="1386043" cy="671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300"/>
              <a:buFont typeface="Lato"/>
              <a:buNone/>
              <a:tabLst/>
              <a:defRPr/>
            </a:pPr>
            <a:r>
              <a: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16</a:t>
            </a:r>
            <a:r>
              <a:rPr kumimoji="0" lang="ru-RU" sz="14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/23</a:t>
            </a: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Схема </a:t>
            </a:r>
            <a:r>
              <a:rPr lang="ru" dirty="0"/>
              <a:t>удаления реестра</a:t>
            </a:r>
            <a:endParaRPr/>
          </a:p>
        </p:txBody>
      </p:sp>
      <p:pic>
        <p:nvPicPr>
          <p:cNvPr id="186" name="Google Shape;1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7345" y="1983925"/>
            <a:ext cx="4392400" cy="28838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00;p15"/>
          <p:cNvSpPr txBox="1">
            <a:spLocks/>
          </p:cNvSpPr>
          <p:nvPr/>
        </p:nvSpPr>
        <p:spPr>
          <a:xfrm>
            <a:off x="7757957" y="4471687"/>
            <a:ext cx="1386043" cy="671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300"/>
              <a:buFont typeface="Lato"/>
              <a:buNone/>
              <a:tabLst/>
              <a:defRPr/>
            </a:pPr>
            <a:r>
              <a: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17</a:t>
            </a:r>
            <a:r>
              <a:rPr kumimoji="0" lang="ru-RU" sz="14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/23</a:t>
            </a: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Инструменты разработки</a:t>
            </a:r>
            <a:endParaRPr/>
          </a:p>
        </p:txBody>
      </p:sp>
      <p:sp>
        <p:nvSpPr>
          <p:cNvPr id="192" name="Google Shape;192;p2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ru-RU" dirty="0" smtClean="0"/>
              <a:t>Язык программирования </a:t>
            </a:r>
            <a:r>
              <a:rPr lang="en-US" dirty="0" smtClean="0"/>
              <a:t>Java</a:t>
            </a:r>
          </a:p>
          <a:p>
            <a:pPr marL="0" indent="0">
              <a:spcAft>
                <a:spcPts val="1600"/>
              </a:spcAft>
            </a:pPr>
            <a:r>
              <a:rPr lang="ru-RU" dirty="0" err="1" smtClean="0"/>
              <a:t>Фрейворк</a:t>
            </a:r>
            <a:r>
              <a:rPr lang="ru-RU" dirty="0" smtClean="0"/>
              <a:t> </a:t>
            </a:r>
            <a:r>
              <a:rPr lang="en-US" dirty="0" err="1" smtClean="0"/>
              <a:t>RESTEasy</a:t>
            </a:r>
            <a:endParaRPr lang="en-US" dirty="0" smtClean="0"/>
          </a:p>
          <a:p>
            <a:pPr marL="0" indent="0">
              <a:spcAft>
                <a:spcPts val="1600"/>
              </a:spcAft>
            </a:pPr>
            <a:r>
              <a:rPr lang="ru-RU" dirty="0" smtClean="0"/>
              <a:t>Сервер приложений </a:t>
            </a:r>
            <a:r>
              <a:rPr lang="en-US" dirty="0" err="1" smtClean="0"/>
              <a:t>WildFly</a:t>
            </a:r>
            <a:endParaRPr lang="en-US" dirty="0" smtClean="0"/>
          </a:p>
          <a:p>
            <a:pPr marL="0" indent="0">
              <a:spcAft>
                <a:spcPts val="1600"/>
              </a:spcAft>
            </a:pPr>
            <a:r>
              <a:rPr lang="ru-RU" dirty="0" smtClean="0"/>
              <a:t>Брокер сообщений </a:t>
            </a:r>
            <a:r>
              <a:rPr lang="en-US" dirty="0" err="1" smtClean="0"/>
              <a:t>RabbitMQ</a:t>
            </a:r>
            <a:endParaRPr lang="en-US" dirty="0" smtClean="0"/>
          </a:p>
          <a:p>
            <a:pPr marL="0" indent="0">
              <a:spcAft>
                <a:spcPts val="1600"/>
              </a:spcAft>
            </a:pPr>
            <a:r>
              <a:rPr lang="ru-RU" dirty="0" smtClean="0"/>
              <a:t>Фреймворк </a:t>
            </a:r>
            <a:r>
              <a:rPr lang="en-US" dirty="0" smtClean="0"/>
              <a:t>Angular</a:t>
            </a:r>
          </a:p>
          <a:p>
            <a:pPr marL="0" indent="0">
              <a:spcAft>
                <a:spcPts val="1600"/>
              </a:spcAft>
            </a:pPr>
            <a:r>
              <a:rPr lang="en-US" dirty="0" smtClean="0"/>
              <a:t>ORM </a:t>
            </a:r>
            <a:r>
              <a:rPr lang="ru-RU" dirty="0" smtClean="0"/>
              <a:t> </a:t>
            </a:r>
            <a:r>
              <a:rPr lang="en-US" dirty="0" smtClean="0"/>
              <a:t>Apache Cayenne</a:t>
            </a:r>
            <a:endParaRPr/>
          </a:p>
        </p:txBody>
      </p:sp>
      <p:pic>
        <p:nvPicPr>
          <p:cNvPr id="193" name="Google Shape;19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6892" y="1937441"/>
            <a:ext cx="580244" cy="41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1178" y="2426327"/>
            <a:ext cx="710769" cy="47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7624" y="2797521"/>
            <a:ext cx="568031" cy="475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82063" y="3797929"/>
            <a:ext cx="708860" cy="532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23670" y="3349781"/>
            <a:ext cx="904698" cy="424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89018" y="4232496"/>
            <a:ext cx="947991" cy="48131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0;p15"/>
          <p:cNvSpPr txBox="1">
            <a:spLocks/>
          </p:cNvSpPr>
          <p:nvPr/>
        </p:nvSpPr>
        <p:spPr>
          <a:xfrm>
            <a:off x="7757957" y="4471687"/>
            <a:ext cx="1386043" cy="671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300"/>
              <a:buFont typeface="Lato"/>
              <a:buNone/>
              <a:tabLst/>
              <a:defRPr/>
            </a:pPr>
            <a:r>
              <a: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18</a:t>
            </a:r>
            <a:r>
              <a:rPr kumimoji="0" lang="ru-RU" sz="14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/23</a:t>
            </a: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100" dirty="0">
                <a:solidFill>
                  <a:srgbClr val="464646"/>
                </a:solidFill>
                <a:latin typeface="Arial"/>
                <a:ea typeface="Arial"/>
                <a:cs typeface="Arial"/>
                <a:sym typeface="Arial"/>
              </a:rPr>
              <a:t>Тестирование</a:t>
            </a:r>
            <a:endParaRPr/>
          </a:p>
        </p:txBody>
      </p:sp>
      <p:sp>
        <p:nvSpPr>
          <p:cNvPr id="4" name="Google Shape;100;p15"/>
          <p:cNvSpPr txBox="1">
            <a:spLocks/>
          </p:cNvSpPr>
          <p:nvPr/>
        </p:nvSpPr>
        <p:spPr>
          <a:xfrm>
            <a:off x="7757957" y="4471687"/>
            <a:ext cx="1386043" cy="671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300"/>
              <a:buFont typeface="Lato"/>
              <a:buNone/>
              <a:tabLst/>
              <a:defRPr/>
            </a:pPr>
            <a:r>
              <a: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19</a:t>
            </a:r>
            <a:r>
              <a:rPr kumimoji="0" lang="ru-RU" sz="14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/23</a:t>
            </a: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626694" y="1983740"/>
          <a:ext cx="7158525" cy="2595880"/>
        </p:xfrm>
        <a:graphic>
          <a:graphicData uri="http://schemas.openxmlformats.org/drawingml/2006/table">
            <a:tbl>
              <a:tblPr firstRow="1" bandRow="1">
                <a:tableStyleId>{3EBB83A6-FA0F-476A-9E62-656254E54296}</a:tableStyleId>
              </a:tblPr>
              <a:tblGrid>
                <a:gridCol w="1192751"/>
                <a:gridCol w="1192751"/>
                <a:gridCol w="1192751"/>
                <a:gridCol w="1192751"/>
                <a:gridCol w="2387521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900" dirty="0" smtClean="0"/>
                        <a:t>Вид тестирования</a:t>
                      </a:r>
                      <a:endParaRPr lang="ru-R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900" dirty="0" smtClean="0"/>
                        <a:t>Тест</a:t>
                      </a:r>
                      <a:endParaRPr lang="ru-R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900" dirty="0" smtClean="0"/>
                        <a:t>Входные данные</a:t>
                      </a:r>
                      <a:endParaRPr lang="ru-R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900" dirty="0" smtClean="0"/>
                        <a:t>Ожидаемый результат</a:t>
                      </a:r>
                      <a:endParaRPr lang="ru-RU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900" dirty="0" smtClean="0"/>
                        <a:t>Результат</a:t>
                      </a:r>
                      <a:endParaRPr lang="ru-RU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800" dirty="0" smtClean="0"/>
                        <a:t>Модульное</a:t>
                      </a:r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800" dirty="0" smtClean="0"/>
                        <a:t>Метод обработки данных«</a:t>
                      </a:r>
                      <a:r>
                        <a:rPr lang="en-US" sz="800" dirty="0" err="1" smtClean="0"/>
                        <a:t>procesingDocumeent</a:t>
                      </a:r>
                      <a:r>
                        <a:rPr lang="ru-RU" sz="800" dirty="0" smtClean="0"/>
                        <a:t>»</a:t>
                      </a:r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800" dirty="0" smtClean="0"/>
                        <a:t>Индекс</a:t>
                      </a:r>
                      <a:r>
                        <a:rPr lang="ru-RU" sz="800" baseline="0" dirty="0" smtClean="0"/>
                        <a:t> обработки договоров, набор </a:t>
                      </a:r>
                      <a:r>
                        <a:rPr lang="ru-RU" sz="800" baseline="0" dirty="0" err="1" smtClean="0"/>
                        <a:t>валидных</a:t>
                      </a:r>
                      <a:r>
                        <a:rPr lang="ru-RU" sz="800" baseline="0" dirty="0" smtClean="0"/>
                        <a:t> договоров</a:t>
                      </a:r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800" dirty="0" smtClean="0"/>
                        <a:t>Успешная обработка, добавление договоров</a:t>
                      </a:r>
                      <a:r>
                        <a:rPr lang="ru-RU" sz="800" baseline="0" dirty="0" smtClean="0"/>
                        <a:t> в таблицу активных договоров</a:t>
                      </a:r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800" dirty="0" smtClean="0"/>
                        <a:t>Успешная обработка, добавление договоров</a:t>
                      </a:r>
                      <a:r>
                        <a:rPr lang="ru-RU" sz="800" baseline="0" dirty="0" smtClean="0"/>
                        <a:t> в таблицу активных договоров</a:t>
                      </a:r>
                      <a:endParaRPr lang="ru-RU" sz="800" dirty="0" smtClean="0"/>
                    </a:p>
                    <a:p>
                      <a:endParaRPr lang="ru-RU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800" dirty="0" smtClean="0"/>
                        <a:t>Интеграционное</a:t>
                      </a:r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800" dirty="0" smtClean="0"/>
                        <a:t>Набор методов</a:t>
                      </a:r>
                      <a:r>
                        <a:rPr lang="ru-RU" sz="800" baseline="0" dirty="0" smtClean="0"/>
                        <a:t> сценария обработки реестра</a:t>
                      </a:r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800" dirty="0" smtClean="0"/>
                        <a:t>Индекс реестра, который необходимо обработать. Реестр содержит ошибки</a:t>
                      </a:r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800" dirty="0" smtClean="0"/>
                        <a:t>Добавление</a:t>
                      </a:r>
                      <a:r>
                        <a:rPr lang="ru-RU" sz="800" baseline="0" dirty="0" smtClean="0"/>
                        <a:t> обработанных договоров в таблицу активных договоров, сообщение о количестве необработанных</a:t>
                      </a:r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800" dirty="0" smtClean="0"/>
                        <a:t>Добавление</a:t>
                      </a:r>
                      <a:r>
                        <a:rPr lang="ru-RU" sz="800" baseline="0" dirty="0" smtClean="0"/>
                        <a:t> обработанных договоров в таблицу активных договоров, сообщение о количестве необработанных</a:t>
                      </a:r>
                      <a:endParaRPr lang="ru-RU" sz="800" dirty="0" smtClean="0"/>
                    </a:p>
                    <a:p>
                      <a:endParaRPr lang="ru-RU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800" dirty="0" smtClean="0"/>
                        <a:t>Системное</a:t>
                      </a:r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800" dirty="0" smtClean="0"/>
                        <a:t>Взаимодействие клиентской и серверной частей программы</a:t>
                      </a:r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800" dirty="0" err="1" smtClean="0"/>
                        <a:t>Валидный</a:t>
                      </a:r>
                      <a:r>
                        <a:rPr lang="ru-RU" sz="800" baseline="0" dirty="0" smtClean="0"/>
                        <a:t> р</a:t>
                      </a:r>
                      <a:r>
                        <a:rPr lang="ru-RU" sz="800" dirty="0" smtClean="0"/>
                        <a:t>еестр, который необходимо добавить в систему документооборота</a:t>
                      </a:r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800" dirty="0" smtClean="0"/>
                        <a:t>Импорт данных реестра в промежуточные таблицы БД</a:t>
                      </a:r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800" dirty="0" smtClean="0"/>
                        <a:t>Импорт данных реестра в промежуточные таблицы БД</a:t>
                      </a:r>
                    </a:p>
                    <a:p>
                      <a:endParaRPr lang="ru-RU" sz="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Основные определения</a:t>
            </a:r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ru" sz="11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Страхование</a:t>
            </a:r>
            <a:r>
              <a:rPr lang="ru" sz="11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отношения </a:t>
            </a:r>
            <a:r>
              <a:rPr lang="ru" sz="11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 </a:t>
            </a:r>
            <a:r>
              <a:rPr lang="ru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защите имущественных интересов физических и юридических лиц </a:t>
            </a:r>
            <a:r>
              <a:rPr lang="ru" sz="11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 </a:t>
            </a:r>
            <a:r>
              <a:rPr lang="ru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наступлении определённых событий </a:t>
            </a:r>
            <a:r>
              <a:rPr lang="ru" sz="11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 </a:t>
            </a:r>
            <a:r>
              <a:rPr lang="ru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счёт денежных </a:t>
            </a:r>
            <a:r>
              <a:rPr lang="ru" sz="11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фондов, </a:t>
            </a:r>
            <a:r>
              <a:rPr lang="ru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формируемых из уплачиваемых ими страховых </a:t>
            </a:r>
            <a:r>
              <a:rPr lang="ru" sz="11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взносов.</a:t>
            </a:r>
          </a:p>
          <a:p>
            <a:pPr marL="0" indent="0">
              <a:spcBef>
                <a:spcPts val="400"/>
              </a:spcBef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ru" sz="11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Договор страхования</a:t>
            </a:r>
            <a:r>
              <a:rPr lang="ru" sz="11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ru-RU" sz="1100" dirty="0" smtClean="0">
                <a:solidFill>
                  <a:schemeClr val="bg2"/>
                </a:solidFill>
                <a:latin typeface="+mn-lt"/>
                <a:cs typeface="Times New Roman" pitchFamily="18" charset="0"/>
              </a:rPr>
              <a:t>это соглашение между страхователем и страховщиком, в соответствии с условиями которого страховщик обязуется компенсировать ущерб в той или иной форме либо выплатить страхователю или </a:t>
            </a:r>
            <a:r>
              <a:rPr lang="ru-RU" sz="1100" dirty="0" err="1" smtClean="0">
                <a:solidFill>
                  <a:schemeClr val="bg2"/>
                </a:solidFill>
                <a:latin typeface="+mn-lt"/>
                <a:cs typeface="Times New Roman" pitchFamily="18" charset="0"/>
              </a:rPr>
              <a:t>выгодоприобретателю</a:t>
            </a:r>
            <a:r>
              <a:rPr lang="ru-RU" sz="1100" dirty="0" smtClean="0">
                <a:solidFill>
                  <a:schemeClr val="bg2"/>
                </a:solidFill>
                <a:latin typeface="+mn-lt"/>
                <a:cs typeface="Times New Roman" pitchFamily="18" charset="0"/>
              </a:rPr>
              <a:t> определенную денежную сумму при наступлении предусмотренного договором страхового случая. </a:t>
            </a:r>
          </a:p>
          <a:p>
            <a:pPr marL="0" indent="0">
              <a:spcBef>
                <a:spcPts val="400"/>
              </a:spcBef>
              <a:buNone/>
            </a:pPr>
            <a:endParaRPr lang="ru-RU" sz="1100" dirty="0" smtClean="0">
              <a:solidFill>
                <a:schemeClr val="bg2"/>
              </a:solidFill>
              <a:latin typeface="+mn-lt"/>
              <a:cs typeface="Times New Roman" pitchFamily="18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ru" sz="11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Реестр договоров </a:t>
            </a:r>
            <a:r>
              <a:rPr lang="ru" sz="11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это форма, которая используется участниками договорного процесса с целью учета подписанных соглашений и является инструментом их внутреннего делопроизводства. </a:t>
            </a:r>
          </a:p>
          <a:p>
            <a:pPr marL="0" indent="0">
              <a:spcBef>
                <a:spcPts val="400"/>
              </a:spcBef>
              <a:buNone/>
            </a:pPr>
            <a:endParaRPr sz="1400">
              <a:solidFill>
                <a:schemeClr val="bg2"/>
              </a:solidFill>
              <a:latin typeface="+mn-lt"/>
              <a:ea typeface="Arial"/>
              <a:cs typeface="Times New Roman" pitchFamily="18" charset="0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4" name="Google Shape;100;p15"/>
          <p:cNvSpPr txBox="1">
            <a:spLocks/>
          </p:cNvSpPr>
          <p:nvPr/>
        </p:nvSpPr>
        <p:spPr>
          <a:xfrm>
            <a:off x="7757957" y="4471687"/>
            <a:ext cx="1386043" cy="671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300"/>
              <a:buFont typeface="Lato"/>
              <a:buNone/>
              <a:tabLst/>
              <a:defRPr/>
            </a:pPr>
            <a:r>
              <a:rPr lang="ru-RU" dirty="0" smtClean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kumimoji="0" lang="ru-RU" sz="14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/23</a:t>
            </a: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списка реестров договоров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3979" y="2132091"/>
            <a:ext cx="5372432" cy="2171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Google Shape;100;p15"/>
          <p:cNvSpPr txBox="1">
            <a:spLocks/>
          </p:cNvSpPr>
          <p:nvPr/>
        </p:nvSpPr>
        <p:spPr>
          <a:xfrm>
            <a:off x="7757957" y="4471687"/>
            <a:ext cx="1386043" cy="671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300"/>
              <a:buFont typeface="Lato"/>
              <a:buNone/>
              <a:tabLst/>
              <a:defRPr/>
            </a:pPr>
            <a:r>
              <a:rPr lang="ru-RU" dirty="0" smtClean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20</a:t>
            </a:r>
            <a:r>
              <a:rPr kumimoji="0" lang="ru-RU" sz="14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/23</a:t>
            </a: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добавление реестра</a:t>
            </a:r>
            <a:br>
              <a:rPr lang="ru-RU" dirty="0" smtClean="0"/>
            </a:br>
            <a:endParaRPr lang="ru-RU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6870" y="1854877"/>
            <a:ext cx="3936689" cy="2155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5181" y="1878593"/>
            <a:ext cx="3800365" cy="1937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Google Shape;100;p15"/>
          <p:cNvSpPr txBox="1">
            <a:spLocks/>
          </p:cNvSpPr>
          <p:nvPr/>
        </p:nvSpPr>
        <p:spPr>
          <a:xfrm>
            <a:off x="7757957" y="4471687"/>
            <a:ext cx="1386043" cy="671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300"/>
              <a:buFont typeface="Lato"/>
              <a:buNone/>
              <a:tabLst/>
              <a:defRPr/>
            </a:pPr>
            <a:r>
              <a:rPr lang="ru-RU" dirty="0" smtClean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21</a:t>
            </a:r>
            <a:r>
              <a:rPr kumimoji="0" lang="ru-RU" sz="14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/23</a:t>
            </a: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результатов добавления реестра</a:t>
            </a:r>
            <a:endParaRPr lang="ru-RU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382" y="1932916"/>
            <a:ext cx="3567646" cy="1831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77358" y="1869541"/>
            <a:ext cx="3960331" cy="1973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Google Shape;100;p15"/>
          <p:cNvSpPr txBox="1">
            <a:spLocks/>
          </p:cNvSpPr>
          <p:nvPr/>
        </p:nvSpPr>
        <p:spPr>
          <a:xfrm>
            <a:off x="7757957" y="4471687"/>
            <a:ext cx="1386043" cy="671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300"/>
              <a:buFont typeface="Lato"/>
              <a:buNone/>
              <a:tabLst/>
              <a:defRPr/>
            </a:pPr>
            <a:r>
              <a:rPr lang="ru-RU" dirty="0" smtClean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22</a:t>
            </a:r>
            <a:r>
              <a:rPr kumimoji="0" lang="ru-RU" sz="14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/23</a:t>
            </a: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</a:t>
            </a:r>
            <a:endParaRPr/>
          </a:p>
        </p:txBody>
      </p:sp>
      <p:sp>
        <p:nvSpPr>
          <p:cNvPr id="216" name="Google Shape;216;p32"/>
          <p:cNvSpPr txBox="1">
            <a:spLocks noGrp="1"/>
          </p:cNvSpPr>
          <p:nvPr>
            <p:ph type="body" idx="1"/>
          </p:nvPr>
        </p:nvSpPr>
        <p:spPr>
          <a:xfrm>
            <a:off x="729450" y="195295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bg2"/>
                </a:solidFill>
                <a:latin typeface="+mj-lt"/>
              </a:rPr>
              <a:t>В результате выполнения работы по разработке модуля импорта и корректировки реестров договоров, можно сделать вывод о том, что разработанной продукт полностью удовлетворяет потребностям страховой компании в быстродействии, надежности и удобству взаимодействия с ним.</a:t>
            </a:r>
            <a:endParaRPr>
              <a:solidFill>
                <a:schemeClr val="bg2"/>
              </a:solidFill>
              <a:latin typeface="+mj-l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bg2"/>
                </a:solidFill>
                <a:latin typeface="+mj-lt"/>
              </a:rPr>
              <a:t>         </a:t>
            </a:r>
            <a:r>
              <a:rPr lang="ru" dirty="0" smtClean="0">
                <a:solidFill>
                  <a:schemeClr val="bg2"/>
                </a:solidFill>
                <a:latin typeface="+mj-lt"/>
              </a:rPr>
              <a:t>Рассматривая </a:t>
            </a:r>
            <a:r>
              <a:rPr lang="ru" dirty="0">
                <a:solidFill>
                  <a:schemeClr val="bg2"/>
                </a:solidFill>
                <a:latin typeface="+mj-lt"/>
              </a:rPr>
              <a:t>приобретение модуля импорта и корректировки реестров договоров со стороны страховой компании, можно выделить большое количество положительных моментов, среди которых можно выделить такие, как: уменьшение количества времени, затрачиваемого на обслуживание клиента, ускорение </a:t>
            </a:r>
            <a:r>
              <a:rPr lang="ru" dirty="0" smtClean="0">
                <a:solidFill>
                  <a:schemeClr val="bg2"/>
                </a:solidFill>
                <a:latin typeface="+mj-lt"/>
              </a:rPr>
              <a:t>документооборота и как </a:t>
            </a:r>
            <a:r>
              <a:rPr lang="ru" dirty="0">
                <a:solidFill>
                  <a:schemeClr val="bg2"/>
                </a:solidFill>
                <a:latin typeface="+mj-lt"/>
              </a:rPr>
              <a:t>следствие, увеличение прибыли.</a:t>
            </a:r>
            <a:endParaRPr>
              <a:solidFill>
                <a:schemeClr val="bg2"/>
              </a:solidFill>
              <a:latin typeface="+mj-l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4" name="Google Shape;100;p15"/>
          <p:cNvSpPr txBox="1">
            <a:spLocks/>
          </p:cNvSpPr>
          <p:nvPr/>
        </p:nvSpPr>
        <p:spPr>
          <a:xfrm>
            <a:off x="7757957" y="4471687"/>
            <a:ext cx="1386043" cy="671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300"/>
              <a:buFont typeface="Lato"/>
              <a:buNone/>
              <a:tabLst/>
              <a:defRPr/>
            </a:pPr>
            <a:r>
              <a:rPr lang="ru-RU" dirty="0" smtClean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23</a:t>
            </a:r>
            <a:r>
              <a:rPr kumimoji="0" lang="ru-RU" sz="14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/23</a:t>
            </a: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48825" y="12847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Реестр договоров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666656" y="1843586"/>
            <a:ext cx="5073241" cy="13703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400"/>
              </a:spcBef>
              <a:buNone/>
            </a:pPr>
            <a:endParaRPr lang="ru" sz="14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ru-RU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Учет страховых договоров в системе страховой компании может вестись с помощью реестров договоров, представленных в виде Excel-документов.  </a:t>
            </a: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4879" y="2611925"/>
            <a:ext cx="4019740" cy="22871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00;p15"/>
          <p:cNvSpPr txBox="1">
            <a:spLocks/>
          </p:cNvSpPr>
          <p:nvPr/>
        </p:nvSpPr>
        <p:spPr>
          <a:xfrm>
            <a:off x="7757957" y="4471687"/>
            <a:ext cx="1386043" cy="671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300"/>
              <a:buFont typeface="Lato"/>
              <a:buNone/>
              <a:tabLst/>
              <a:defRPr/>
            </a:pPr>
            <a:r>
              <a:rPr kumimoji="0" lang="ru-RU" sz="14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3</a:t>
            </a:r>
            <a:r>
              <a:rPr kumimoji="0" lang="ru-RU" sz="14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/23</a:t>
            </a: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Актуальность</a:t>
            </a: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729450" y="21031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2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Договор </a:t>
            </a:r>
            <a:r>
              <a:rPr lang="ru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 может сразу попасть из реестра в базу данных, так как может содержать ошибки.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Именно поэтому необходимо разработать соответствующий функционал, для того, чтобы оптимизировать документооборот.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Для того, чтобы это было возможно было принято решение о создании модуля импорта и корректировки реестров договоров.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4190" y="3708218"/>
            <a:ext cx="4905375" cy="9620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00;p15"/>
          <p:cNvSpPr txBox="1">
            <a:spLocks/>
          </p:cNvSpPr>
          <p:nvPr/>
        </p:nvSpPr>
        <p:spPr>
          <a:xfrm>
            <a:off x="7757957" y="4471687"/>
            <a:ext cx="1386043" cy="671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300"/>
              <a:buFont typeface="Lato"/>
              <a:buNone/>
              <a:tabLst/>
              <a:defRPr/>
            </a:pPr>
            <a:r>
              <a:rPr kumimoji="0" lang="ru-RU" sz="14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4</a:t>
            </a:r>
            <a:r>
              <a:rPr kumimoji="0" lang="ru-RU" sz="14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/23</a:t>
            </a: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9450" y="1915913"/>
            <a:ext cx="7688700" cy="2261100"/>
          </a:xfrm>
        </p:spPr>
        <p:txBody>
          <a:bodyPr/>
          <a:lstStyle/>
          <a:p>
            <a:pPr>
              <a:buNone/>
            </a:pPr>
            <a:r>
              <a:rPr lang="ru-RU" sz="1200" dirty="0" smtClean="0"/>
              <a:t>Необходимо разработать программный продукт который будет:</a:t>
            </a:r>
          </a:p>
          <a:p>
            <a:pPr lvl="0"/>
            <a:r>
              <a:rPr lang="ru-RU" sz="1200" dirty="0" smtClean="0"/>
              <a:t>Выполнять аутентификацию пользователя.</a:t>
            </a:r>
          </a:p>
          <a:p>
            <a:pPr lvl="0"/>
            <a:r>
              <a:rPr lang="ru-RU" sz="1200" dirty="0" smtClean="0"/>
              <a:t>Загружать файлы реестров в БД.</a:t>
            </a:r>
          </a:p>
          <a:p>
            <a:pPr lvl="0"/>
            <a:r>
              <a:rPr lang="ru-RU" sz="1200" dirty="0" smtClean="0"/>
              <a:t>Отображать информацию о содержании БД в клиентской части приложения.</a:t>
            </a:r>
          </a:p>
          <a:p>
            <a:pPr lvl="0"/>
            <a:r>
              <a:rPr lang="ru-RU" sz="1200" dirty="0" smtClean="0"/>
              <a:t>Позволять редактировать данные из реестров.</a:t>
            </a:r>
          </a:p>
          <a:p>
            <a:pPr lvl="0"/>
            <a:r>
              <a:rPr lang="ru-RU" sz="1200" dirty="0" smtClean="0"/>
              <a:t>Позволять удалять данные из реестров.</a:t>
            </a:r>
          </a:p>
          <a:p>
            <a:r>
              <a:rPr lang="ru-RU" sz="1200" dirty="0" smtClean="0"/>
              <a:t>Выполнять обработку договоров</a:t>
            </a:r>
            <a:r>
              <a:rPr lang="ru-RU" sz="1200" dirty="0" smtClean="0"/>
              <a:t>.</a:t>
            </a:r>
          </a:p>
          <a:p>
            <a:pPr marL="817200" lvl="3">
              <a:spcBef>
                <a:spcPts val="0"/>
              </a:spcBef>
              <a:buFont typeface="Courier New" pitchFamily="49" charset="0"/>
              <a:buChar char="o"/>
            </a:pPr>
            <a:r>
              <a:rPr lang="ru-RU" dirty="0" err="1" smtClean="0"/>
              <a:t>Валидация</a:t>
            </a:r>
            <a:r>
              <a:rPr lang="ru-RU" dirty="0" smtClean="0"/>
              <a:t> строк реестра.</a:t>
            </a:r>
          </a:p>
          <a:p>
            <a:pPr marL="817200" lvl="3">
              <a:spcBef>
                <a:spcPts val="0"/>
              </a:spcBef>
              <a:buFont typeface="Courier New" pitchFamily="49" charset="0"/>
              <a:buChar char="o"/>
            </a:pPr>
            <a:r>
              <a:rPr lang="ru-RU" dirty="0" err="1" smtClean="0"/>
              <a:t>Донасыщение</a:t>
            </a:r>
            <a:r>
              <a:rPr lang="ru-RU" dirty="0" smtClean="0"/>
              <a:t> строк реестра.</a:t>
            </a:r>
            <a:endParaRPr lang="ru-RU" dirty="0" smtClean="0"/>
          </a:p>
          <a:p>
            <a:pPr lvl="0"/>
            <a:r>
              <a:rPr lang="ru-RU" sz="1200" dirty="0" smtClean="0"/>
              <a:t>Выполнять </a:t>
            </a:r>
            <a:r>
              <a:rPr lang="ru-RU" sz="1200" dirty="0" err="1" smtClean="0"/>
              <a:t>парсинг</a:t>
            </a:r>
            <a:r>
              <a:rPr lang="ru-RU" sz="1200" dirty="0" smtClean="0"/>
              <a:t> данных из реестра в промежуточные таблицы.</a:t>
            </a:r>
          </a:p>
          <a:p>
            <a:endParaRPr lang="ru-RU" dirty="0"/>
          </a:p>
        </p:txBody>
      </p:sp>
      <p:sp>
        <p:nvSpPr>
          <p:cNvPr id="4" name="Google Shape;100;p15"/>
          <p:cNvSpPr txBox="1">
            <a:spLocks/>
          </p:cNvSpPr>
          <p:nvPr/>
        </p:nvSpPr>
        <p:spPr>
          <a:xfrm>
            <a:off x="7757957" y="4471687"/>
            <a:ext cx="1386043" cy="671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300"/>
              <a:buFont typeface="Lato"/>
              <a:buNone/>
              <a:tabLst/>
              <a:defRPr/>
            </a:pPr>
            <a:r>
              <a:rPr kumimoji="0" lang="ru-RU" sz="14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5</a:t>
            </a:r>
            <a:r>
              <a:rPr kumimoji="0" lang="ru-RU" sz="14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/23</a:t>
            </a: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Проблематика</a:t>
            </a:r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dirty="0" smtClean="0">
                <a:solidFill>
                  <a:schemeClr val="bg2"/>
                </a:solidFill>
                <a:latin typeface="+mj-lt"/>
              </a:rPr>
              <a:t>Обработка реестра – трудоемкая задача, которая требует большое количество вычислительных ресурсов.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dirty="0" smtClean="0">
                <a:solidFill>
                  <a:schemeClr val="bg2"/>
                </a:solidFill>
                <a:latin typeface="+mj-lt"/>
              </a:rPr>
              <a:t>В случае синхронного выполнения нескольких задач по обработке реестров, велика вероятность выхода из строя рабочей машины, вследствие высокой нагрузки.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dirty="0" smtClean="0">
                <a:solidFill>
                  <a:schemeClr val="bg2"/>
                </a:solidFill>
                <a:latin typeface="+mj-lt"/>
              </a:rPr>
              <a:t>Для избежания вышеизложенного, было принято решение организовать асинхронную обработку реестра.</a:t>
            </a:r>
            <a:endParaRPr>
              <a:solidFill>
                <a:schemeClr val="bg2"/>
              </a:solidFill>
              <a:latin typeface="+mj-lt"/>
            </a:endParaRPr>
          </a:p>
        </p:txBody>
      </p:sp>
      <p:sp>
        <p:nvSpPr>
          <p:cNvPr id="4" name="Google Shape;100;p15"/>
          <p:cNvSpPr txBox="1">
            <a:spLocks/>
          </p:cNvSpPr>
          <p:nvPr/>
        </p:nvSpPr>
        <p:spPr>
          <a:xfrm>
            <a:off x="7757957" y="4471687"/>
            <a:ext cx="1386043" cy="671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300"/>
              <a:buFont typeface="Lato"/>
              <a:buNone/>
              <a:tabLst/>
              <a:defRPr/>
            </a:pPr>
            <a:r>
              <a:rPr kumimoji="0" lang="ru-RU" sz="14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6</a:t>
            </a:r>
            <a:r>
              <a:rPr kumimoji="0" lang="ru-RU" sz="14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/23</a:t>
            </a: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Решение</a:t>
            </a:r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dirty="0"/>
              <a:t>В качестве решения выступает брокер сообщений </a:t>
            </a:r>
            <a:r>
              <a:rPr lang="ru" dirty="0" smtClean="0"/>
              <a:t>RabbitMQ.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8627" y="2421862"/>
            <a:ext cx="5204425" cy="2489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00;p15"/>
          <p:cNvSpPr txBox="1">
            <a:spLocks/>
          </p:cNvSpPr>
          <p:nvPr/>
        </p:nvSpPr>
        <p:spPr>
          <a:xfrm>
            <a:off x="7757957" y="4471687"/>
            <a:ext cx="1386043" cy="671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300"/>
              <a:buFont typeface="Lato"/>
              <a:buNone/>
              <a:tabLst/>
              <a:defRPr/>
            </a:pPr>
            <a:r>
              <a:rPr kumimoji="0" lang="ru-RU" sz="14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7</a:t>
            </a:r>
            <a:r>
              <a:rPr kumimoji="0" lang="ru-RU" sz="14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/23</a:t>
            </a: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Обзор аналогов</a:t>
            </a:r>
            <a:endParaRPr/>
          </a:p>
        </p:txBody>
      </p:sp>
      <p:graphicFrame>
        <p:nvGraphicFramePr>
          <p:cNvPr id="127" name="Google Shape;127;p19"/>
          <p:cNvGraphicFramePr/>
          <p:nvPr/>
        </p:nvGraphicFramePr>
        <p:xfrm>
          <a:off x="644047" y="1870942"/>
          <a:ext cx="7059900" cy="3023880"/>
        </p:xfrm>
        <a:graphic>
          <a:graphicData uri="http://schemas.openxmlformats.org/drawingml/2006/table">
            <a:tbl>
              <a:tblPr>
                <a:noFill/>
                <a:tableStyleId>{3EBB83A6-FA0F-476A-9E62-656254E54296}</a:tableStyleId>
              </a:tblPr>
              <a:tblGrid>
                <a:gridCol w="1764975"/>
                <a:gridCol w="1764975"/>
                <a:gridCol w="1764975"/>
                <a:gridCol w="1764975"/>
              </a:tblGrid>
              <a:tr h="72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 dirty="0"/>
                        <a:t>Критерий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Е1 ЕВФРАТ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ТЕЗИС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Модуль импорта и корректировки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</a:tr>
              <a:tr h="517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Ограничение на количество пользователей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+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+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-</a:t>
                      </a:r>
                      <a:endParaRPr sz="800"/>
                    </a:p>
                  </a:txBody>
                  <a:tcPr marL="91425" marR="91425" marT="91425" marB="91425"/>
                </a:tc>
              </a:tr>
              <a:tr h="388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Асинхронная обработка данных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-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-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+</a:t>
                      </a:r>
                      <a:endParaRPr sz="800"/>
                    </a:p>
                  </a:txBody>
                  <a:tcPr marL="91425" marR="91425" marT="91425" marB="91425"/>
                </a:tc>
              </a:tr>
              <a:tr h="388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Реализация в браузере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-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-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+</a:t>
                      </a:r>
                      <a:endParaRPr sz="800"/>
                    </a:p>
                  </a:txBody>
                  <a:tcPr marL="91425" marR="91425" marT="91425" marB="91425"/>
                </a:tc>
              </a:tr>
              <a:tr h="905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Стоимость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В зависимости от количества пользователей, оплачивается ежегодно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/>
                        <a:t>В зависимости от количества пользователей, оплачивается ежегодно</a:t>
                      </a:r>
                      <a:endParaRPr sz="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 dirty="0"/>
                        <a:t>Оплачивается единоразово</a:t>
                      </a:r>
                      <a:endParaRPr sz="8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4" name="Google Shape;100;p15"/>
          <p:cNvSpPr txBox="1">
            <a:spLocks/>
          </p:cNvSpPr>
          <p:nvPr/>
        </p:nvSpPr>
        <p:spPr>
          <a:xfrm>
            <a:off x="7757957" y="4471687"/>
            <a:ext cx="1386043" cy="671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300"/>
              <a:buFont typeface="Lato"/>
              <a:buNone/>
              <a:tabLst/>
              <a:defRPr/>
            </a:pPr>
            <a:r>
              <a:rPr kumimoji="0" lang="ru-RU" sz="14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8</a:t>
            </a:r>
            <a:r>
              <a:rPr kumimoji="0" lang="ru-RU" sz="14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/23</a:t>
            </a: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Функциональные требования</a:t>
            </a:r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Предоставлять возможность: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1) Выполнять загрузку реестров договоров в базу </a:t>
            </a:r>
            <a:r>
              <a:rPr lang="ru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данных.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2) Редактировать </a:t>
            </a:r>
            <a:r>
              <a:rPr lang="ru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реестры.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3) Редактировать содержимое </a:t>
            </a:r>
            <a:r>
              <a:rPr lang="ru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реестров.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4) Обрабатывать содержимое реестров и реестры целиком </a:t>
            </a:r>
            <a:r>
              <a:rPr lang="ru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5) Удалять загруженные ранее реестры и отдельные неактивные </a:t>
            </a:r>
            <a:r>
              <a:rPr lang="ru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договора.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4" name="Google Shape;100;p15"/>
          <p:cNvSpPr txBox="1">
            <a:spLocks/>
          </p:cNvSpPr>
          <p:nvPr/>
        </p:nvSpPr>
        <p:spPr>
          <a:xfrm>
            <a:off x="7757957" y="4471687"/>
            <a:ext cx="1386043" cy="671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ts val="1300"/>
              <a:buFont typeface="Lato"/>
              <a:buNone/>
              <a:tabLst/>
              <a:defRPr/>
            </a:pPr>
            <a:r>
              <a:rPr kumimoji="0" lang="ru-RU" sz="14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9</a:t>
            </a:r>
            <a:r>
              <a:rPr kumimoji="0" lang="ru-RU" sz="14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/23</a:t>
            </a: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644</Words>
  <PresentationFormat>Экран (16:9)</PresentationFormat>
  <Paragraphs>137</Paragraphs>
  <Slides>23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9" baseType="lpstr">
      <vt:lpstr>Arial</vt:lpstr>
      <vt:lpstr>Raleway</vt:lpstr>
      <vt:lpstr>Lato</vt:lpstr>
      <vt:lpstr>Times New Roman</vt:lpstr>
      <vt:lpstr>Courier New</vt:lpstr>
      <vt:lpstr>Streamline</vt:lpstr>
      <vt:lpstr>Разработка модуля импорта и корректировки договоров страховой компании</vt:lpstr>
      <vt:lpstr>Основные определения</vt:lpstr>
      <vt:lpstr>Реестр договоров</vt:lpstr>
      <vt:lpstr>Актуальность</vt:lpstr>
      <vt:lpstr>Постановка задачи</vt:lpstr>
      <vt:lpstr>Проблематика</vt:lpstr>
      <vt:lpstr>Решение</vt:lpstr>
      <vt:lpstr>Обзор аналогов</vt:lpstr>
      <vt:lpstr>Функциональные требования</vt:lpstr>
      <vt:lpstr>Нефункциональные требования</vt:lpstr>
      <vt:lpstr>Требования заказчика</vt:lpstr>
      <vt:lpstr>Структура БД</vt:lpstr>
      <vt:lpstr>Диаграмма вариантов использования</vt:lpstr>
      <vt:lpstr>Взаимодействие частей программы</vt:lpstr>
      <vt:lpstr>Схема добавления реестра</vt:lpstr>
      <vt:lpstr>Схема обработки реестра</vt:lpstr>
      <vt:lpstr>Схема удаления реестра</vt:lpstr>
      <vt:lpstr>Инструменты разработки</vt:lpstr>
      <vt:lpstr>Тестирование</vt:lpstr>
      <vt:lpstr>Интерфейс списка реестров договоров</vt:lpstr>
      <vt:lpstr>Интерфейс добавление реестра </vt:lpstr>
      <vt:lpstr>Интерфейс результатов добавления реестра</vt:lpstr>
      <vt:lpstr>Вывод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модуля импорта и корректировки договоров страховой компании</dc:title>
  <cp:lastModifiedBy>Пользователь Windows</cp:lastModifiedBy>
  <cp:revision>45</cp:revision>
  <dcterms:modified xsi:type="dcterms:W3CDTF">2019-06-23T11:09:37Z</dcterms:modified>
</cp:coreProperties>
</file>