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78" r:id="rId6"/>
    <p:sldId id="260" r:id="rId7"/>
    <p:sldId id="261" r:id="rId8"/>
    <p:sldId id="262" r:id="rId9"/>
    <p:sldId id="265" r:id="rId10"/>
    <p:sldId id="266" r:id="rId11"/>
    <p:sldId id="279" r:id="rId12"/>
    <p:sldId id="28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5" r:id="rId22"/>
  </p:sldIdLst>
  <p:sldSz cx="9144000" cy="5143500" type="screen16x9"/>
  <p:notesSz cx="6858000" cy="9144000"/>
  <p:embeddedFontLst>
    <p:embeddedFont>
      <p:font typeface="Raleway" charset="0"/>
      <p:regular r:id="rId24"/>
      <p:bold r:id="rId25"/>
      <p:italic r:id="rId26"/>
      <p:boldItalic r:id="rId27"/>
    </p:embeddedFont>
    <p:embeddedFont>
      <p:font typeface="Lato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EBB83A6-FA0F-476A-9E62-656254E54296}">
  <a:tblStyle styleId="{3EBB83A6-FA0F-476A-9E62-656254E54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96" y="-15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7914caaf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7914caaf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7914caaf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7914caaf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7914caa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7914caaf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7914caaf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7914caaf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7914caaf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7914caaf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7914caa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b7914caaf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b7914caaf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b7914caaf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7914caaf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b7914caaf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7914caa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7914caa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7914caa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7914caa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7914caaf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7914caaf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7914caa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7914caa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7914caaf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7914caaf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7914caa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7914caa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7914caaf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b7914caaf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7914caa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7914caa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Разработка модуля импорта и корректировки договоров страховой компании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94577" y="42045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Подготовил Головкин Даниил</a:t>
            </a:r>
            <a:endParaRPr sz="18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Студент группы ИБП-15</a:t>
            </a:r>
            <a:endParaRPr sz="18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Нефункциональные требования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Программный 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 должен быть реализован в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браузере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   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должен использовать существующую   структуру БД в части хранения договоров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Требования к внешним интерфейсам: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Использовать REST-сообщения, SQL-запросы для взаимодействия программных модулей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заказчика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Использовать при импорте договоров «</a:t>
            </a:r>
            <a:r>
              <a:rPr lang="ru-RU" dirty="0" smtClean="0"/>
              <a:t>Ч</a:t>
            </a:r>
            <a:r>
              <a:rPr lang="ru-RU" dirty="0" smtClean="0"/>
              <a:t>ерный ящик»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Черный ящик представляет собой </a:t>
            </a:r>
            <a:r>
              <a:rPr lang="ru-RU" dirty="0" err="1" smtClean="0"/>
              <a:t>программу-парсер</a:t>
            </a:r>
            <a:r>
              <a:rPr lang="ru-RU" dirty="0" smtClean="0"/>
              <a:t>, которая работает на клиентском сервере и предоставляет возможность разбивать и импортировать в таблицы БД договора, содержащиеся в реестре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10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БД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096" y="1882492"/>
            <a:ext cx="4557283" cy="263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14808" y="3227561"/>
            <a:ext cx="21098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БД содержит 5 таблиц:</a:t>
            </a:r>
          </a:p>
          <a:p>
            <a:r>
              <a:rPr lang="en-US" dirty="0" smtClean="0"/>
              <a:t>IS_BLOB</a:t>
            </a:r>
          </a:p>
          <a:p>
            <a:r>
              <a:rPr lang="en-US" dirty="0" smtClean="0"/>
              <a:t>IS_REGISTER</a:t>
            </a:r>
            <a:br>
              <a:rPr lang="en-US" dirty="0" smtClean="0"/>
            </a:br>
            <a:r>
              <a:rPr lang="en-US" dirty="0" smtClean="0"/>
              <a:t>IS_REGISTER_TP</a:t>
            </a:r>
          </a:p>
          <a:p>
            <a:r>
              <a:rPr lang="en-US" dirty="0" smtClean="0"/>
              <a:t>IS_REG_DICT</a:t>
            </a:r>
          </a:p>
          <a:p>
            <a:r>
              <a:rPr lang="en-US" dirty="0" smtClean="0"/>
              <a:t>IS_REGISTER_COV</a:t>
            </a:r>
            <a:endParaRPr lang="ru-RU" dirty="0"/>
          </a:p>
        </p:txBody>
      </p:sp>
      <p:sp>
        <p:nvSpPr>
          <p:cNvPr id="6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11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вариантов использования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175" y="2016475"/>
            <a:ext cx="4859925" cy="25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12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703450" y="1328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частей программы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75" y="1904100"/>
            <a:ext cx="5429150" cy="30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13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Схема добавления </a:t>
            </a:r>
            <a:r>
              <a:rPr lang="ru" dirty="0"/>
              <a:t>реестра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146" y="1853850"/>
            <a:ext cx="3658475" cy="31313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14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Схема </a:t>
            </a:r>
            <a:r>
              <a:rPr lang="ru" dirty="0"/>
              <a:t>обработки реестра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671" y="1884000"/>
            <a:ext cx="3914076" cy="31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15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Схема </a:t>
            </a:r>
            <a:r>
              <a:rPr lang="ru" dirty="0"/>
              <a:t>удаления реестра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345" y="1983925"/>
            <a:ext cx="4392400" cy="28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16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разработки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Языком разработки является </a:t>
            </a:r>
            <a:r>
              <a:rPr lang="en-US" dirty="0" smtClean="0"/>
              <a:t>J</a:t>
            </a:r>
            <a:r>
              <a:rPr lang="en-US" dirty="0" smtClean="0"/>
              <a:t>ava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err="1" smtClean="0"/>
              <a:t>Фрейворк</a:t>
            </a:r>
            <a:r>
              <a:rPr lang="ru-RU" dirty="0" smtClean="0"/>
              <a:t> для созданий </a:t>
            </a:r>
            <a:r>
              <a:rPr lang="ru-RU" dirty="0" err="1" smtClean="0"/>
              <a:t>веб-сервисов</a:t>
            </a:r>
            <a:r>
              <a:rPr lang="ru-RU" dirty="0" smtClean="0"/>
              <a:t> </a:t>
            </a:r>
            <a:r>
              <a:rPr lang="en-US" dirty="0" err="1" smtClean="0"/>
              <a:t>RESTEasy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Сервер приложений </a:t>
            </a:r>
            <a:r>
              <a:rPr lang="en-US" dirty="0" err="1" smtClean="0"/>
              <a:t>WildFly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Брокер сообщений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Клиентский интерфейс с помощью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en-US" dirty="0" smtClean="0"/>
              <a:t>Angular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В качестве </a:t>
            </a:r>
            <a:r>
              <a:rPr lang="en-US" dirty="0" smtClean="0"/>
              <a:t>ORM </a:t>
            </a:r>
            <a:r>
              <a:rPr lang="ru-RU" dirty="0" smtClean="0"/>
              <a:t>выступает </a:t>
            </a:r>
            <a:r>
              <a:rPr lang="en-US" dirty="0" smtClean="0"/>
              <a:t>Apache Cayenne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892" y="1937441"/>
            <a:ext cx="580244" cy="4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178" y="2426327"/>
            <a:ext cx="710769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624" y="2797521"/>
            <a:ext cx="568031" cy="47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063" y="3797929"/>
            <a:ext cx="708860" cy="53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3670" y="3349781"/>
            <a:ext cx="904698" cy="42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9018" y="4232496"/>
            <a:ext cx="947991" cy="481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17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 dirty="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18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374" y="2298818"/>
            <a:ext cx="75087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Программа успешно прошла тестирование. </a:t>
            </a:r>
            <a:br>
              <a:rPr lang="ru-RU" dirty="0" smtClean="0"/>
            </a:br>
            <a:r>
              <a:rPr lang="ru-RU" dirty="0" smtClean="0"/>
              <a:t>По результатам нагрузочного </a:t>
            </a:r>
            <a:r>
              <a:rPr lang="ru-RU" dirty="0" err="1" smtClean="0"/>
              <a:t>тестирования,максимальная</a:t>
            </a:r>
            <a:r>
              <a:rPr lang="ru-RU" dirty="0" smtClean="0"/>
              <a:t> </a:t>
            </a:r>
            <a:r>
              <a:rPr lang="ru-RU" dirty="0" smtClean="0"/>
              <a:t>производительность </a:t>
            </a:r>
            <a:endParaRPr lang="ru-RU" dirty="0" smtClean="0"/>
          </a:p>
          <a:p>
            <a:r>
              <a:rPr lang="ru-RU" dirty="0" smtClean="0"/>
              <a:t>системы </a:t>
            </a:r>
            <a:r>
              <a:rPr lang="ru-RU" dirty="0" smtClean="0"/>
              <a:t>достигается при обработке или удалении около 300 тысяч документов в час.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Основные определения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Страхование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отношения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 </a:t>
            </a:r>
            <a:r>
              <a:rPr lang="ru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защите имущественных интересов физических и юридических лиц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</a:t>
            </a:r>
            <a:r>
              <a:rPr lang="ru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наступлении определённых событий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 </a:t>
            </a:r>
            <a:r>
              <a:rPr lang="ru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счёт денежных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фондов, </a:t>
            </a:r>
            <a:r>
              <a:rPr lang="ru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формируемых из уплачиваемых ими страховых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взносов.</a:t>
            </a:r>
          </a:p>
          <a:p>
            <a:pPr marL="0" indent="0">
              <a:spcBef>
                <a:spcPts val="400"/>
              </a:spcBef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ru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 страхования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1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это соглашение между страхователем и страховщиком, в соответствии с условиями которого страховщик обязуется компенсировать ущерб в той или иной форме либо выплатить страхователю или </a:t>
            </a:r>
            <a:r>
              <a:rPr lang="ru-RU" sz="1100" dirty="0" err="1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выгодоприобретателю</a:t>
            </a:r>
            <a:r>
              <a:rPr lang="ru-RU" sz="11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 определенную денежную сумму при наступлении предусмотренного договором страхового случая. </a:t>
            </a:r>
            <a:endParaRPr lang="ru-RU" sz="1100" dirty="0" smtClean="0">
              <a:solidFill>
                <a:schemeClr val="bg2"/>
              </a:solidFill>
              <a:latin typeface="+mn-lt"/>
              <a:cs typeface="Times New Roman" pitchFamily="18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ru-RU" sz="1100" dirty="0" smtClean="0">
              <a:solidFill>
                <a:schemeClr val="bg2"/>
              </a:solidFill>
              <a:latin typeface="+mn-lt"/>
              <a:cs typeface="Times New Roman" pitchFamily="18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ru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Реестр договоров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это форма, которая используется участниками договорного процесса с целью учета подписанных соглашений и является инструментом их внутреннего делопроизводства. </a:t>
            </a:r>
          </a:p>
          <a:p>
            <a:pPr marL="0" indent="0">
              <a:spcBef>
                <a:spcPts val="400"/>
              </a:spcBef>
              <a:buNone/>
            </a:pPr>
            <a:endParaRPr sz="1400">
              <a:solidFill>
                <a:schemeClr val="bg2"/>
              </a:solidFill>
              <a:latin typeface="+mn-lt"/>
              <a:ea typeface="Arial"/>
              <a:cs typeface="Times New Roman" pitchFamily="18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2918" y="3956363"/>
            <a:ext cx="7585231" cy="383611"/>
          </a:xfrm>
        </p:spPr>
        <p:txBody>
          <a:bodyPr/>
          <a:lstStyle/>
          <a:p>
            <a:r>
              <a:rPr lang="ru-RU" dirty="0" smtClean="0"/>
              <a:t>Список реестров договоров</a:t>
            </a:r>
          </a:p>
          <a:p>
            <a:r>
              <a:rPr lang="ru-RU" dirty="0" smtClean="0"/>
              <a:t>Добавление реестра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561" y="1845347"/>
            <a:ext cx="4659371" cy="188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322" y="1832460"/>
            <a:ext cx="3603279" cy="19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19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729450" y="19529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результате выполнения работы по разработке модуля импорта и корректировки реестров договоров, можно сделать вывод о том, что разработанной продукт полностью удовлетворяет потребностям страховой компании в быстродействии, надежности и удобству взаимодействия с ним.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         </a:t>
            </a:r>
            <a:r>
              <a:rPr lang="ru" dirty="0" smtClean="0"/>
              <a:t>Рассматривая </a:t>
            </a:r>
            <a:r>
              <a:rPr lang="ru" dirty="0"/>
              <a:t>приобретение модуля импорта и корректировки реестров договоров со стороны страховой компании, можно выделить большое количество положительных моментов, среди которых можно выделить такие, как: уменьшение количества времени, затрачиваемого на обслуживание клиента, </a:t>
            </a:r>
            <a:r>
              <a:rPr lang="ru"/>
              <a:t>ускорение </a:t>
            </a:r>
            <a:r>
              <a:rPr lang="ru" smtClean="0"/>
              <a:t>документооборота и как </a:t>
            </a:r>
            <a:r>
              <a:rPr lang="ru" dirty="0"/>
              <a:t>следствие, увеличение прибыли.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48825" y="1284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Реестр договоров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66656" y="1843586"/>
            <a:ext cx="5073241" cy="1370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endParaRPr lang="ru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ru-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Учет страховых </a:t>
            </a:r>
            <a:r>
              <a:rPr lang="ru-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договоров </a:t>
            </a:r>
            <a:r>
              <a:rPr lang="ru-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системе страховой компании может вестись с помощью реестров договоров, представленных в виде Excel-документов.  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879" y="2611925"/>
            <a:ext cx="4019740" cy="22871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1031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 </a:t>
            </a: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может сразу попасть из реестра в базу данных, так как может содержать ошибки.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Именно поэтому необходимо разработать соответствующий функционал, для того, чтобы оптимизировать документооборот.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того, чтобы это было возможно было принято решение о создании модуля импорта и корректировки реестров договоров.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190" y="3708218"/>
            <a:ext cx="49053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915913"/>
            <a:ext cx="7688700" cy="2261100"/>
          </a:xfrm>
        </p:spPr>
        <p:txBody>
          <a:bodyPr/>
          <a:lstStyle/>
          <a:p>
            <a:pPr>
              <a:buNone/>
            </a:pPr>
            <a:r>
              <a:rPr lang="ru-RU" sz="1200" dirty="0" smtClean="0"/>
              <a:t>Необходимо разработать программный продукт который будет:</a:t>
            </a:r>
          </a:p>
          <a:p>
            <a:pPr lvl="0"/>
            <a:r>
              <a:rPr lang="ru-RU" sz="1200" dirty="0" smtClean="0"/>
              <a:t>Выполнять аутентификацию пользователя.</a:t>
            </a:r>
          </a:p>
          <a:p>
            <a:pPr lvl="0"/>
            <a:r>
              <a:rPr lang="ru-RU" sz="1200" dirty="0" smtClean="0"/>
              <a:t>Загружать файлы реестров в БД.</a:t>
            </a:r>
          </a:p>
          <a:p>
            <a:pPr lvl="0"/>
            <a:r>
              <a:rPr lang="ru-RU" sz="1200" dirty="0" smtClean="0"/>
              <a:t>Отображать информацию о содержании БД в клиентской части приложения.</a:t>
            </a:r>
          </a:p>
          <a:p>
            <a:pPr lvl="0"/>
            <a:r>
              <a:rPr lang="ru-RU" sz="1200" dirty="0" smtClean="0"/>
              <a:t>Позволять редактировать данные из реестров.</a:t>
            </a:r>
          </a:p>
          <a:p>
            <a:pPr lvl="0"/>
            <a:r>
              <a:rPr lang="ru-RU" sz="1200" dirty="0" smtClean="0"/>
              <a:t>Позволять удалять данные из реестров.</a:t>
            </a:r>
          </a:p>
          <a:p>
            <a:pPr lvl="0"/>
            <a:r>
              <a:rPr lang="ru-RU" sz="1200" dirty="0" smtClean="0"/>
              <a:t>Выполнять обработку договоров</a:t>
            </a:r>
            <a:r>
              <a:rPr lang="ru-RU" sz="1200" dirty="0" smtClean="0"/>
              <a:t>.</a:t>
            </a:r>
          </a:p>
          <a:p>
            <a:pPr lvl="0">
              <a:buNone/>
            </a:pPr>
            <a:r>
              <a:rPr lang="ru-RU" sz="1200" dirty="0" smtClean="0"/>
              <a:t>	1) </a:t>
            </a:r>
            <a:r>
              <a:rPr lang="ru-RU" sz="1200" dirty="0" err="1" smtClean="0"/>
              <a:t>Вылидация</a:t>
            </a:r>
            <a:r>
              <a:rPr lang="ru-RU" sz="1200" dirty="0" smtClean="0"/>
              <a:t> строк реестра</a:t>
            </a:r>
          </a:p>
          <a:p>
            <a:pPr lvl="0">
              <a:buNone/>
            </a:pPr>
            <a:r>
              <a:rPr lang="ru-RU" sz="1200" dirty="0" smtClean="0"/>
              <a:t>	</a:t>
            </a:r>
            <a:r>
              <a:rPr lang="ru-RU" sz="1200" dirty="0" smtClean="0"/>
              <a:t>2) </a:t>
            </a:r>
            <a:r>
              <a:rPr lang="ru-RU" sz="1200" dirty="0" err="1" smtClean="0"/>
              <a:t>Донасыщение</a:t>
            </a:r>
            <a:r>
              <a:rPr lang="ru-RU" sz="1200" dirty="0" smtClean="0"/>
              <a:t> строк реестра</a:t>
            </a:r>
            <a:endParaRPr lang="ru-RU" sz="1200" dirty="0" smtClean="0"/>
          </a:p>
          <a:p>
            <a:pPr lvl="0"/>
            <a:r>
              <a:rPr lang="ru-RU" sz="1200" dirty="0" smtClean="0"/>
              <a:t>Выполнять </a:t>
            </a:r>
            <a:r>
              <a:rPr lang="ru-RU" sz="1200" dirty="0" err="1" smtClean="0"/>
              <a:t>парсинг</a:t>
            </a:r>
            <a:r>
              <a:rPr lang="ru-RU" sz="1200" dirty="0" smtClean="0"/>
              <a:t> данных из реестра в промежуточные таблицы.</a:t>
            </a:r>
          </a:p>
          <a:p>
            <a:endParaRPr lang="ru-RU" dirty="0"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Проблематика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/>
              <a:t>Обработка реестра – трудоемкая задача, которая требует большое количество вычислительных ресурсов.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/>
              <a:t>В случае синхронного выполнения нескольких задач по обработке реестров, велика вероятность выхода из строя рабочей машины, вследствие высокой нагрузки.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/>
              <a:t>Для избежания вышеизложенного, было принято решение организовать асинхронную обработку реестра.</a:t>
            </a:r>
            <a:endParaRPr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качестве решения выступает брокер сообщений RabbitMQ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627" y="2421862"/>
            <a:ext cx="5204425" cy="24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аналогов</a:t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644047" y="1870942"/>
          <a:ext cx="7059900" cy="3023880"/>
        </p:xfrm>
        <a:graphic>
          <a:graphicData uri="http://schemas.openxmlformats.org/drawingml/2006/table">
            <a:tbl>
              <a:tblPr>
                <a:noFill/>
                <a:tableStyleId>{3EBB83A6-FA0F-476A-9E62-656254E54296}</a:tableStyleId>
              </a:tblPr>
              <a:tblGrid>
                <a:gridCol w="1764975"/>
                <a:gridCol w="1764975"/>
                <a:gridCol w="1764975"/>
                <a:gridCol w="1764975"/>
              </a:tblGrid>
              <a:tr h="7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/>
                        <a:t>Критерий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Е1 ЕВФРАТ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ТЕЗИС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Модуль импорта и корректировки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Ограничение на количество пользователей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Асинхронная обработка данных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Реализация в браузере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90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Стоимость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В зависимости от количества пользователей, оплачивается ежегодно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В зависимости от количества пользователей, оплачивается ежегодно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dirty="0"/>
                        <a:t>Оплачивается единоразово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 требования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Предоставлять возможность: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Выполнять загрузку реестров договоров в базу данных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Редактировать реестры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Редактировать содержимое реестров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Обрабатывать содержимое реестров и реестры целиком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Удалять загруженные ранее реестры и отдельные неактивные договора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/20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523</Words>
  <PresentationFormat>Экран (16:9)</PresentationFormat>
  <Paragraphs>118</Paragraphs>
  <Slides>21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Raleway</vt:lpstr>
      <vt:lpstr>Lato</vt:lpstr>
      <vt:lpstr>Times New Roman</vt:lpstr>
      <vt:lpstr>Streamline</vt:lpstr>
      <vt:lpstr>Разработка модуля импорта и корректировки договоров страховой компании</vt:lpstr>
      <vt:lpstr>Основные определения</vt:lpstr>
      <vt:lpstr>Реестр договоров</vt:lpstr>
      <vt:lpstr>Актуальность</vt:lpstr>
      <vt:lpstr>Постановка задачи</vt:lpstr>
      <vt:lpstr>Проблематика</vt:lpstr>
      <vt:lpstr>Решение</vt:lpstr>
      <vt:lpstr>Обзор аналогов</vt:lpstr>
      <vt:lpstr>Функциональные требования</vt:lpstr>
      <vt:lpstr>Нефункциональные требования</vt:lpstr>
      <vt:lpstr>Требования заказчика</vt:lpstr>
      <vt:lpstr>Структура БД</vt:lpstr>
      <vt:lpstr>Диаграмма вариантов использования</vt:lpstr>
      <vt:lpstr>Взаимодействие частей программы</vt:lpstr>
      <vt:lpstr>Схема добавления реестра</vt:lpstr>
      <vt:lpstr>Схема обработки реестра</vt:lpstr>
      <vt:lpstr>Схема удаления реестра</vt:lpstr>
      <vt:lpstr>Инструменты разработки</vt:lpstr>
      <vt:lpstr>Тестирование</vt:lpstr>
      <vt:lpstr>Интерфейс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импорта и корректировки договоров страховой компании</dc:title>
  <cp:lastModifiedBy>Пользователь Windows</cp:lastModifiedBy>
  <cp:revision>24</cp:revision>
  <dcterms:modified xsi:type="dcterms:W3CDTF">2019-06-20T17:46:24Z</dcterms:modified>
</cp:coreProperties>
</file>