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8" r:id="rId3"/>
    <p:sldId id="257" r:id="rId4"/>
    <p:sldId id="259" r:id="rId5"/>
    <p:sldId id="278" r:id="rId6"/>
    <p:sldId id="260" r:id="rId7"/>
    <p:sldId id="261" r:id="rId8"/>
    <p:sldId id="262" r:id="rId9"/>
    <p:sldId id="265" r:id="rId10"/>
    <p:sldId id="266" r:id="rId11"/>
    <p:sldId id="279" r:id="rId12"/>
    <p:sldId id="280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7" r:id="rId21"/>
    <p:sldId id="281" r:id="rId22"/>
    <p:sldId id="275" r:id="rId23"/>
  </p:sldIdLst>
  <p:sldSz cx="9144000" cy="5143500" type="screen16x9"/>
  <p:notesSz cx="6858000" cy="9144000"/>
  <p:embeddedFontLst>
    <p:embeddedFont>
      <p:font typeface="Raleway" charset="0"/>
      <p:regular r:id="rId25"/>
      <p:bold r:id="rId26"/>
      <p:italic r:id="rId27"/>
      <p:boldItalic r:id="rId28"/>
    </p:embeddedFont>
    <p:embeddedFont>
      <p:font typeface="Lato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3EBB83A6-FA0F-476A-9E62-656254E54296}">
  <a:tblStyle styleId="{3EBB83A6-FA0F-476A-9E62-656254E542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210" d="100"/>
          <a:sy n="210" d="100"/>
        </p:scale>
        <p:origin x="-68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b7914caaf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b7914caaf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b7914caaf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b7914caaf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b7914caaf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b7914caaf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b7914caaf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b7914caaf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b7914caaf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b7914caaf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b7914caaf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b7914caaf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b7914caaf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b7914caaf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b7914caaf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b7914caaf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b7914caaf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b7914caaf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b7914caaf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b7914caaf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b7914caaf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b7914caaf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b7914caaf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b7914caaf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b7914caaf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b7914caaf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b7914caaf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b7914caaf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b7914caaf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b7914caaf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b7914caa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b7914caa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Разработка модуля импорта и корректировки договоров страховой компании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194577" y="42045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Подготовил Головкин Даниил</a:t>
            </a:r>
            <a:endParaRPr sz="1800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Студент группы ИБП-15</a:t>
            </a:r>
            <a:endParaRPr sz="1800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Нефункциональные требования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400"/>
              </a:spcBef>
            </a:pPr>
            <a:r>
              <a:rPr lang="ru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Программный </a:t>
            </a:r>
            <a:r>
              <a:rPr lang="ru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интерфейс должен быть реализован в </a:t>
            </a:r>
            <a:r>
              <a:rPr lang="ru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браузере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400"/>
              </a:spcBef>
            </a:pPr>
            <a:r>
              <a:rPr lang="ru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Функционал   </a:t>
            </a:r>
            <a:r>
              <a:rPr lang="ru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должен использовать существующую   структуру БД в части хранения договоров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Требования к внешним интерфейсам: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just">
              <a:lnSpc>
                <a:spcPct val="100000"/>
              </a:lnSpc>
              <a:spcBef>
                <a:spcPts val="1600"/>
              </a:spcBef>
            </a:pPr>
            <a:r>
              <a:rPr lang="ru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Использовать REST-сообщения, SQL-запросы для взаимодействия программных модулей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lang="ru-RU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9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/20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заказчика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5624" y="1915912"/>
            <a:ext cx="7688700" cy="226110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Использовать </a:t>
            </a:r>
            <a:r>
              <a:rPr lang="ru-RU" dirty="0" smtClean="0"/>
              <a:t>при импорте договоров «Черный ящик»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	Черный </a:t>
            </a:r>
            <a:r>
              <a:rPr lang="ru-RU" dirty="0" smtClean="0"/>
              <a:t>ящик представляет собой </a:t>
            </a:r>
            <a:r>
              <a:rPr lang="ru-RU" dirty="0" err="1" smtClean="0"/>
              <a:t>программу-парсер</a:t>
            </a:r>
            <a:r>
              <a:rPr lang="ru-RU" dirty="0" smtClean="0"/>
              <a:t>, которая работает на </a:t>
            </a:r>
            <a:r>
              <a:rPr lang="ru-RU" dirty="0" smtClean="0"/>
              <a:t>клиентском сервере </a:t>
            </a:r>
            <a:r>
              <a:rPr lang="ru-RU" dirty="0" smtClean="0"/>
              <a:t>и предоставляет возможность разбивать и импортировать в таблицы БД договора, содержащиеся в реестре</a:t>
            </a:r>
          </a:p>
          <a:p>
            <a:pPr>
              <a:buNone/>
            </a:pPr>
            <a:endParaRPr lang="ru-RU" dirty="0" smtClean="0"/>
          </a:p>
        </p:txBody>
      </p:sp>
      <p:sp>
        <p:nvSpPr>
          <p:cNvPr id="5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10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/20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БД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096" y="1882492"/>
            <a:ext cx="4557283" cy="2635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14808" y="3227561"/>
            <a:ext cx="21098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БД содержит 5 таблиц:</a:t>
            </a:r>
          </a:p>
          <a:p>
            <a:r>
              <a:rPr lang="en-US" dirty="0" smtClean="0"/>
              <a:t>IS_BLOB</a:t>
            </a:r>
          </a:p>
          <a:p>
            <a:r>
              <a:rPr lang="en-US" dirty="0" smtClean="0"/>
              <a:t>IS_REGISTER</a:t>
            </a:r>
            <a:br>
              <a:rPr lang="en-US" dirty="0" smtClean="0"/>
            </a:br>
            <a:r>
              <a:rPr lang="en-US" dirty="0" smtClean="0"/>
              <a:t>IS_REGISTER_TP</a:t>
            </a:r>
          </a:p>
          <a:p>
            <a:r>
              <a:rPr lang="en-US" dirty="0" smtClean="0"/>
              <a:t>IS_REG_DICT</a:t>
            </a:r>
          </a:p>
          <a:p>
            <a:r>
              <a:rPr lang="en-US" dirty="0" smtClean="0"/>
              <a:t>IS_REGISTER_COV</a:t>
            </a:r>
            <a:endParaRPr lang="ru-RU" dirty="0"/>
          </a:p>
        </p:txBody>
      </p:sp>
      <p:sp>
        <p:nvSpPr>
          <p:cNvPr id="6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11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/20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Диаграмма вариантов использования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175" y="2016475"/>
            <a:ext cx="4859925" cy="25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12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/20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703450" y="13283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Взаимодействие частей программы</a:t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275" y="1904100"/>
            <a:ext cx="5429150" cy="30948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13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/20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Схема добавления </a:t>
            </a:r>
            <a:r>
              <a:rPr lang="ru" dirty="0"/>
              <a:t>реестра</a:t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146" y="1853850"/>
            <a:ext cx="3658475" cy="31313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14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/20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Схема </a:t>
            </a:r>
            <a:r>
              <a:rPr lang="ru" dirty="0"/>
              <a:t>обработки реестра</a:t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671" y="1884000"/>
            <a:ext cx="3914076" cy="31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15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/20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Схема </a:t>
            </a:r>
            <a:r>
              <a:rPr lang="ru" dirty="0"/>
              <a:t>удаления реестра</a:t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345" y="1983925"/>
            <a:ext cx="4392400" cy="28838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16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/20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Инструменты разработки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ru-RU" dirty="0" smtClean="0"/>
              <a:t>Язык программирования </a:t>
            </a:r>
            <a:r>
              <a:rPr lang="en-US" dirty="0" smtClean="0"/>
              <a:t>Java</a:t>
            </a:r>
            <a:endParaRPr lang="en-US" dirty="0" smtClean="0"/>
          </a:p>
          <a:p>
            <a:pPr marL="0" indent="0">
              <a:spcAft>
                <a:spcPts val="1600"/>
              </a:spcAft>
            </a:pPr>
            <a:r>
              <a:rPr lang="ru-RU" dirty="0" err="1" smtClean="0"/>
              <a:t>Фрейворк</a:t>
            </a:r>
            <a:r>
              <a:rPr lang="ru-RU" dirty="0" smtClean="0"/>
              <a:t> </a:t>
            </a:r>
            <a:r>
              <a:rPr lang="en-US" dirty="0" err="1" smtClean="0"/>
              <a:t>RESTEasy</a:t>
            </a:r>
            <a:endParaRPr lang="en-US" dirty="0" smtClean="0"/>
          </a:p>
          <a:p>
            <a:pPr marL="0" indent="0">
              <a:spcAft>
                <a:spcPts val="1600"/>
              </a:spcAft>
            </a:pPr>
            <a:r>
              <a:rPr lang="ru-RU" dirty="0" smtClean="0"/>
              <a:t>Сервер приложений </a:t>
            </a:r>
            <a:r>
              <a:rPr lang="en-US" dirty="0" err="1" smtClean="0"/>
              <a:t>WildFly</a:t>
            </a:r>
            <a:endParaRPr lang="en-US" dirty="0" smtClean="0"/>
          </a:p>
          <a:p>
            <a:pPr marL="0" indent="0">
              <a:spcAft>
                <a:spcPts val="1600"/>
              </a:spcAft>
            </a:pPr>
            <a:r>
              <a:rPr lang="ru-RU" dirty="0" smtClean="0"/>
              <a:t>Брокер сообщений </a:t>
            </a:r>
            <a:r>
              <a:rPr lang="en-US" dirty="0" err="1" smtClean="0"/>
              <a:t>RabbitMQ</a:t>
            </a:r>
            <a:endParaRPr lang="en-US" dirty="0" smtClean="0"/>
          </a:p>
          <a:p>
            <a:pPr marL="0" indent="0">
              <a:spcAft>
                <a:spcPts val="1600"/>
              </a:spcAft>
            </a:pPr>
            <a:r>
              <a:rPr lang="ru-RU" dirty="0" smtClean="0"/>
              <a:t>Ф</a:t>
            </a:r>
            <a:r>
              <a:rPr lang="ru-RU" dirty="0" smtClean="0"/>
              <a:t>реймворк </a:t>
            </a:r>
            <a:r>
              <a:rPr lang="en-US" dirty="0" smtClean="0"/>
              <a:t>Angular</a:t>
            </a:r>
          </a:p>
          <a:p>
            <a:pPr marL="0" indent="0">
              <a:spcAft>
                <a:spcPts val="1600"/>
              </a:spcAft>
            </a:pPr>
            <a:r>
              <a:rPr lang="en-US" dirty="0" smtClean="0"/>
              <a:t>ORM </a:t>
            </a:r>
            <a:r>
              <a:rPr lang="ru-RU" dirty="0" smtClean="0"/>
              <a:t> </a:t>
            </a:r>
            <a:r>
              <a:rPr lang="en-US" dirty="0" smtClean="0"/>
              <a:t>Apache </a:t>
            </a:r>
            <a:r>
              <a:rPr lang="en-US" dirty="0" smtClean="0"/>
              <a:t>Cayenne</a:t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892" y="1937441"/>
            <a:ext cx="580244" cy="41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1178" y="2426327"/>
            <a:ext cx="710769" cy="4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7624" y="2797521"/>
            <a:ext cx="568031" cy="47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2063" y="3797929"/>
            <a:ext cx="708860" cy="532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23670" y="3349781"/>
            <a:ext cx="904698" cy="424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89018" y="4232496"/>
            <a:ext cx="947991" cy="48131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17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/20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 dirty="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Тестирование</a:t>
            </a:r>
            <a:endParaRPr/>
          </a:p>
        </p:txBody>
      </p:sp>
      <p:sp>
        <p:nvSpPr>
          <p:cNvPr id="4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18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/20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374" y="2298818"/>
            <a:ext cx="75087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Программа успешно прошла тестирование. </a:t>
            </a:r>
            <a:br>
              <a:rPr lang="ru-RU" dirty="0" smtClean="0"/>
            </a:br>
            <a:r>
              <a:rPr lang="ru-RU" dirty="0" smtClean="0"/>
              <a:t>По результатам нагрузочного </a:t>
            </a:r>
            <a:r>
              <a:rPr lang="ru-RU" dirty="0" err="1" smtClean="0"/>
              <a:t>тестирования,максимальная</a:t>
            </a:r>
            <a:r>
              <a:rPr lang="ru-RU" dirty="0" smtClean="0"/>
              <a:t> производительность </a:t>
            </a:r>
          </a:p>
          <a:p>
            <a:r>
              <a:rPr lang="ru-RU" dirty="0" smtClean="0"/>
              <a:t>системы достигается при обработке или удалении около 300 тысяч документов в час.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Основные определения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ru" sz="11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Страхование</a:t>
            </a:r>
            <a:r>
              <a:rPr lang="ru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отношения </a:t>
            </a:r>
            <a:r>
              <a:rPr lang="ru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 </a:t>
            </a:r>
            <a:r>
              <a:rPr lang="ru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защите имущественных интересов физических и юридических лиц </a:t>
            </a:r>
            <a:r>
              <a:rPr lang="ru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</a:t>
            </a:r>
            <a:r>
              <a:rPr lang="ru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наступлении определённых событий </a:t>
            </a:r>
            <a:r>
              <a:rPr lang="ru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 </a:t>
            </a:r>
            <a:r>
              <a:rPr lang="ru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счёт денежных </a:t>
            </a:r>
            <a:r>
              <a:rPr lang="ru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фондов, </a:t>
            </a:r>
            <a:r>
              <a:rPr lang="ru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формируемых из уплачиваемых ими страховых </a:t>
            </a:r>
            <a:r>
              <a:rPr lang="ru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взносов.</a:t>
            </a:r>
          </a:p>
          <a:p>
            <a:pPr marL="0" indent="0">
              <a:spcBef>
                <a:spcPts val="400"/>
              </a:spcBef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ru" sz="11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Договор страхования</a:t>
            </a:r>
            <a:r>
              <a:rPr lang="ru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100" dirty="0" smtClean="0">
                <a:solidFill>
                  <a:schemeClr val="bg2"/>
                </a:solidFill>
                <a:latin typeface="+mn-lt"/>
                <a:cs typeface="Times New Roman" pitchFamily="18" charset="0"/>
              </a:rPr>
              <a:t>это соглашение между страхователем и страховщиком, в соответствии с условиями которого страховщик обязуется компенсировать ущерб в той или иной форме либо выплатить страхователю или </a:t>
            </a:r>
            <a:r>
              <a:rPr lang="ru-RU" sz="1100" dirty="0" err="1" smtClean="0">
                <a:solidFill>
                  <a:schemeClr val="bg2"/>
                </a:solidFill>
                <a:latin typeface="+mn-lt"/>
                <a:cs typeface="Times New Roman" pitchFamily="18" charset="0"/>
              </a:rPr>
              <a:t>выгодоприобретателю</a:t>
            </a:r>
            <a:r>
              <a:rPr lang="ru-RU" sz="1100" dirty="0" smtClean="0">
                <a:solidFill>
                  <a:schemeClr val="bg2"/>
                </a:solidFill>
                <a:latin typeface="+mn-lt"/>
                <a:cs typeface="Times New Roman" pitchFamily="18" charset="0"/>
              </a:rPr>
              <a:t> определенную денежную сумму при наступлении предусмотренного договором страхового случая. </a:t>
            </a:r>
          </a:p>
          <a:p>
            <a:pPr marL="0" indent="0">
              <a:spcBef>
                <a:spcPts val="400"/>
              </a:spcBef>
              <a:buNone/>
            </a:pPr>
            <a:endParaRPr lang="ru-RU" sz="1100" dirty="0" smtClean="0">
              <a:solidFill>
                <a:schemeClr val="bg2"/>
              </a:solidFill>
              <a:latin typeface="+mn-lt"/>
              <a:cs typeface="Times New Roman" pitchFamily="18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ru" sz="11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Реестр договоров </a:t>
            </a:r>
            <a:r>
              <a:rPr lang="ru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это форма, которая используется участниками договорного процесса с целью учета подписанных соглашений и является инструментом их внутреннего делопроизводства. </a:t>
            </a:r>
          </a:p>
          <a:p>
            <a:pPr marL="0" indent="0">
              <a:spcBef>
                <a:spcPts val="400"/>
              </a:spcBef>
              <a:buNone/>
            </a:pPr>
            <a:endParaRPr sz="1400">
              <a:solidFill>
                <a:schemeClr val="bg2"/>
              </a:solidFill>
              <a:latin typeface="+mn-lt"/>
              <a:ea typeface="Arial"/>
              <a:cs typeface="Times New Roman" pitchFamily="18" charset="0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4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/20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списка реестров договоров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3979" y="2132091"/>
            <a:ext cx="5372432" cy="2171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19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/20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добавление </a:t>
            </a:r>
            <a:r>
              <a:rPr lang="ru-RU" dirty="0" smtClean="0"/>
              <a:t>реестра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753" y="1904888"/>
            <a:ext cx="4630849" cy="2535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216" name="Google Shape;216;p32"/>
          <p:cNvSpPr txBox="1">
            <a:spLocks noGrp="1"/>
          </p:cNvSpPr>
          <p:nvPr>
            <p:ph type="body" idx="1"/>
          </p:nvPr>
        </p:nvSpPr>
        <p:spPr>
          <a:xfrm>
            <a:off x="729450" y="19529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 результате выполнения работы по разработке модуля импорта и корректировки реестров договоров, можно сделать вывод о том, что разработанной продукт полностью удовлетворяет потребностям страховой компании в быстродействии, надежности и удобству взаимодействия с ним.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         </a:t>
            </a:r>
            <a:r>
              <a:rPr lang="ru" dirty="0" smtClean="0"/>
              <a:t>Рассматривая </a:t>
            </a:r>
            <a:r>
              <a:rPr lang="ru" dirty="0"/>
              <a:t>приобретение модуля импорта и корректировки реестров договоров со стороны страховой компании, можно выделить большое количество положительных моментов, среди которых можно выделить такие, как: уменьшение количества времени, затрачиваемого на обслуживание клиента, </a:t>
            </a:r>
            <a:r>
              <a:rPr lang="ru"/>
              <a:t>ускорение </a:t>
            </a:r>
            <a:r>
              <a:rPr lang="ru" smtClean="0"/>
              <a:t>документооборота и как </a:t>
            </a:r>
            <a:r>
              <a:rPr lang="ru" dirty="0"/>
              <a:t>следствие, увеличение прибыли.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lang="ru-RU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20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/20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48825" y="12847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Реестр договоров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666656" y="1843586"/>
            <a:ext cx="5073241" cy="1370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endParaRPr lang="ru" sz="14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ru-RU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Учет страховых договоров в системе страховой компании может вестись с помощью реестров договоров, представленных в виде Excel-документов.  </a:t>
            </a: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879" y="2611925"/>
            <a:ext cx="4019740" cy="22871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lang="ru-RU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/20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1031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Договор </a:t>
            </a:r>
            <a:r>
              <a:rPr lang="ru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 может сразу попасть из реестра в базу данных, так как может содержать ошибки.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Именно поэтому необходимо разработать соответствующий функционал, для того, чтобы оптимизировать документооборот.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того, чтобы это было возможно было принято решение о создании модуля импорта и корректировки реестров договоров.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190" y="3708218"/>
            <a:ext cx="4905375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lang="ru-RU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/20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9450" y="1915913"/>
            <a:ext cx="7688700" cy="2261100"/>
          </a:xfrm>
        </p:spPr>
        <p:txBody>
          <a:bodyPr/>
          <a:lstStyle/>
          <a:p>
            <a:pPr>
              <a:buNone/>
            </a:pPr>
            <a:r>
              <a:rPr lang="ru-RU" sz="1200" dirty="0" smtClean="0"/>
              <a:t>Необходимо разработать программный продукт который будет:</a:t>
            </a:r>
          </a:p>
          <a:p>
            <a:pPr lvl="0"/>
            <a:r>
              <a:rPr lang="ru-RU" sz="1200" dirty="0" smtClean="0"/>
              <a:t>Выполнять аутентификацию пользователя.</a:t>
            </a:r>
          </a:p>
          <a:p>
            <a:pPr lvl="0"/>
            <a:r>
              <a:rPr lang="ru-RU" sz="1200" dirty="0" smtClean="0"/>
              <a:t>Загружать файлы реестров в БД.</a:t>
            </a:r>
          </a:p>
          <a:p>
            <a:pPr lvl="0"/>
            <a:r>
              <a:rPr lang="ru-RU" sz="1200" dirty="0" smtClean="0"/>
              <a:t>Отображать информацию о содержании БД в клиентской части приложения.</a:t>
            </a:r>
          </a:p>
          <a:p>
            <a:pPr lvl="0"/>
            <a:r>
              <a:rPr lang="ru-RU" sz="1200" dirty="0" smtClean="0"/>
              <a:t>Позволять редактировать данные из реестров.</a:t>
            </a:r>
          </a:p>
          <a:p>
            <a:pPr lvl="0"/>
            <a:r>
              <a:rPr lang="ru-RU" sz="1200" dirty="0" smtClean="0"/>
              <a:t>Позволять удалять данные из реестров.</a:t>
            </a:r>
          </a:p>
          <a:p>
            <a:pPr lvl="0">
              <a:buNone/>
            </a:pPr>
            <a:r>
              <a:rPr lang="ru-RU" sz="1200" dirty="0" smtClean="0"/>
              <a:t>Выполнять обработку </a:t>
            </a:r>
            <a:r>
              <a:rPr lang="ru-RU" sz="1200" dirty="0" err="1" smtClean="0"/>
              <a:t>договоров.</a:t>
            </a:r>
            <a:r>
              <a:rPr lang="ru-RU" sz="1000" dirty="0" err="1" smtClean="0"/>
              <a:t>Валидация</a:t>
            </a:r>
            <a:r>
              <a:rPr lang="ru-RU" sz="1000" dirty="0" smtClean="0"/>
              <a:t> </a:t>
            </a:r>
            <a:r>
              <a:rPr lang="ru-RU" sz="1000" dirty="0" smtClean="0"/>
              <a:t>строк реестра</a:t>
            </a:r>
          </a:p>
          <a:p>
            <a:pPr lvl="0">
              <a:buNone/>
            </a:pPr>
            <a:r>
              <a:rPr lang="ru-RU" sz="1200" dirty="0" err="1" smtClean="0"/>
              <a:t>Донасыщение</a:t>
            </a:r>
            <a:r>
              <a:rPr lang="ru-RU" sz="1200" dirty="0" smtClean="0"/>
              <a:t> </a:t>
            </a:r>
            <a:r>
              <a:rPr lang="ru-RU" sz="1200" dirty="0" smtClean="0"/>
              <a:t>строк реестра</a:t>
            </a:r>
          </a:p>
          <a:p>
            <a:pPr lvl="0"/>
            <a:r>
              <a:rPr lang="ru-RU" sz="1200" dirty="0" smtClean="0"/>
              <a:t>Выполнять </a:t>
            </a:r>
            <a:r>
              <a:rPr lang="ru-RU" sz="1200" dirty="0" err="1" smtClean="0"/>
              <a:t>парсинг</a:t>
            </a:r>
            <a:r>
              <a:rPr lang="ru-RU" sz="1200" dirty="0" smtClean="0"/>
              <a:t> данных из реестра в промежуточные таблицы.</a:t>
            </a:r>
          </a:p>
          <a:p>
            <a:endParaRPr lang="ru-RU" dirty="0"/>
          </a:p>
        </p:txBody>
      </p:sp>
      <p:sp>
        <p:nvSpPr>
          <p:cNvPr id="4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lang="ru-RU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/20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Проблематика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 smtClean="0"/>
              <a:t>Обработка реестра – трудоемкая задача, которая требует большое количество вычислительных ресурсов.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 smtClean="0"/>
              <a:t>В случае синхронного выполнения нескольких задач по обработке реестров, велика вероятность выхода из строя рабочей машины, вследствие высокой нагрузки.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 smtClean="0"/>
              <a:t>Для избежания вышеизложенного, было принято решение организовать асинхронную обработку реестра.</a:t>
            </a:r>
            <a:endParaRPr/>
          </a:p>
        </p:txBody>
      </p:sp>
      <p:sp>
        <p:nvSpPr>
          <p:cNvPr id="4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lang="ru-RU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/20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 качестве решения выступает брокер сообщений RabbitMQ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627" y="2421862"/>
            <a:ext cx="5204425" cy="24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lang="ru-RU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/20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Обзор аналогов</a:t>
            </a:r>
            <a:endParaRPr/>
          </a:p>
        </p:txBody>
      </p:sp>
      <p:graphicFrame>
        <p:nvGraphicFramePr>
          <p:cNvPr id="127" name="Google Shape;127;p19"/>
          <p:cNvGraphicFramePr/>
          <p:nvPr/>
        </p:nvGraphicFramePr>
        <p:xfrm>
          <a:off x="644047" y="1870942"/>
          <a:ext cx="7059900" cy="3023880"/>
        </p:xfrm>
        <a:graphic>
          <a:graphicData uri="http://schemas.openxmlformats.org/drawingml/2006/table">
            <a:tbl>
              <a:tblPr>
                <a:noFill/>
                <a:tableStyleId>{3EBB83A6-FA0F-476A-9E62-656254E54296}</a:tableStyleId>
              </a:tblPr>
              <a:tblGrid>
                <a:gridCol w="1764975"/>
                <a:gridCol w="1764975"/>
                <a:gridCol w="1764975"/>
                <a:gridCol w="1764975"/>
              </a:tblGrid>
              <a:tr h="7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dirty="0"/>
                        <a:t>Критерий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Е1 ЕВФРАТ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ТЕЗИС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Модуль импорта и корректировки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51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Ограничение на количество пользователей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+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+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-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38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Асинхронная обработка данных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-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-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+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38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Реализация в браузере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-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-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+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90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Стоимость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В зависимости от количества пользователей, оплачивается ежегодно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В зависимости от количества пользователей, оплачивается ежегодно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dirty="0"/>
                        <a:t>Оплачивается единоразово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lang="ru-RU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/20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Функциональные требования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Предоставлять возможность: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Выполнять загрузку реестров договоров в базу данных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Редактировать реестры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 Редактировать содержимое реестров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4) Обрабатывать содержимое реестров и реестры целиком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5) Удалять загруженные ранее реестры и отдельные неактивные договора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lang="ru-RU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/20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518</Words>
  <PresentationFormat>Экран (16:9)</PresentationFormat>
  <Paragraphs>115</Paragraphs>
  <Slides>22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Raleway</vt:lpstr>
      <vt:lpstr>Lato</vt:lpstr>
      <vt:lpstr>Times New Roman</vt:lpstr>
      <vt:lpstr>Streamline</vt:lpstr>
      <vt:lpstr>Разработка модуля импорта и корректировки договоров страховой компании</vt:lpstr>
      <vt:lpstr>Основные определения</vt:lpstr>
      <vt:lpstr>Реестр договоров</vt:lpstr>
      <vt:lpstr>Актуальность</vt:lpstr>
      <vt:lpstr>Постановка задачи</vt:lpstr>
      <vt:lpstr>Проблематика</vt:lpstr>
      <vt:lpstr>Решение</vt:lpstr>
      <vt:lpstr>Обзор аналогов</vt:lpstr>
      <vt:lpstr>Функциональные требования</vt:lpstr>
      <vt:lpstr>Нефункциональные требования</vt:lpstr>
      <vt:lpstr>Требования заказчика</vt:lpstr>
      <vt:lpstr>Структура БД</vt:lpstr>
      <vt:lpstr>Диаграмма вариантов использования</vt:lpstr>
      <vt:lpstr>Взаимодействие частей программы</vt:lpstr>
      <vt:lpstr>Схема добавления реестра</vt:lpstr>
      <vt:lpstr>Схема обработки реестра</vt:lpstr>
      <vt:lpstr>Схема удаления реестра</vt:lpstr>
      <vt:lpstr>Инструменты разработки</vt:lpstr>
      <vt:lpstr>Тестирование</vt:lpstr>
      <vt:lpstr>Интерфейс списка реестров договоров</vt:lpstr>
      <vt:lpstr>Интерфейс добавление реестра </vt:lpstr>
      <vt:lpstr>Вывод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модуля импорта и корректировки договоров страховой компании</dc:title>
  <cp:lastModifiedBy>Пользователь Windows</cp:lastModifiedBy>
  <cp:revision>27</cp:revision>
  <dcterms:modified xsi:type="dcterms:W3CDTF">2019-06-20T18:16:09Z</dcterms:modified>
</cp:coreProperties>
</file>