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1" r:id="rId6"/>
    <p:sldId id="259" r:id="rId7"/>
    <p:sldId id="263" r:id="rId8"/>
    <p:sldId id="262" r:id="rId9"/>
    <p:sldId id="264" r:id="rId10"/>
    <p:sldId id="265" r:id="rId11"/>
    <p:sldId id="266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8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3D0A-31EB-4BB2-BCF7-B518DB44FDE7}" type="datetimeFigureOut">
              <a:rPr lang="es-CL" smtClean="0"/>
              <a:t>02-05-2023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F584-744B-48D7-82B0-C3CF7DAED8D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3308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3D0A-31EB-4BB2-BCF7-B518DB44FDE7}" type="datetimeFigureOut">
              <a:rPr lang="es-CL" smtClean="0"/>
              <a:t>02-05-2023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F584-744B-48D7-82B0-C3CF7DAED8D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2348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3D0A-31EB-4BB2-BCF7-B518DB44FDE7}" type="datetimeFigureOut">
              <a:rPr lang="es-CL" smtClean="0"/>
              <a:t>02-05-2023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F584-744B-48D7-82B0-C3CF7DAED8D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27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3D0A-31EB-4BB2-BCF7-B518DB44FDE7}" type="datetimeFigureOut">
              <a:rPr lang="es-CL" smtClean="0"/>
              <a:t>02-05-2023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F584-744B-48D7-82B0-C3CF7DAED8D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5069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3D0A-31EB-4BB2-BCF7-B518DB44FDE7}" type="datetimeFigureOut">
              <a:rPr lang="es-CL" smtClean="0"/>
              <a:t>02-05-2023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F584-744B-48D7-82B0-C3CF7DAED8D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2895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3D0A-31EB-4BB2-BCF7-B518DB44FDE7}" type="datetimeFigureOut">
              <a:rPr lang="es-CL" smtClean="0"/>
              <a:t>02-05-2023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F584-744B-48D7-82B0-C3CF7DAED8D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511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3D0A-31EB-4BB2-BCF7-B518DB44FDE7}" type="datetimeFigureOut">
              <a:rPr lang="es-CL" smtClean="0"/>
              <a:t>02-05-2023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F584-744B-48D7-82B0-C3CF7DAED8D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487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3D0A-31EB-4BB2-BCF7-B518DB44FDE7}" type="datetimeFigureOut">
              <a:rPr lang="es-CL" smtClean="0"/>
              <a:t>02-05-2023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F584-744B-48D7-82B0-C3CF7DAED8D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2708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3D0A-31EB-4BB2-BCF7-B518DB44FDE7}" type="datetimeFigureOut">
              <a:rPr lang="es-CL" smtClean="0"/>
              <a:t>02-05-2023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F584-744B-48D7-82B0-C3CF7DAED8D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708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3D0A-31EB-4BB2-BCF7-B518DB44FDE7}" type="datetimeFigureOut">
              <a:rPr lang="es-CL" smtClean="0"/>
              <a:t>02-05-2023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F584-744B-48D7-82B0-C3CF7DAED8D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30145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3D0A-31EB-4BB2-BCF7-B518DB44FDE7}" type="datetimeFigureOut">
              <a:rPr lang="es-CL" smtClean="0"/>
              <a:t>02-05-2023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F584-744B-48D7-82B0-C3CF7DAED8D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4998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A3D0A-31EB-4BB2-BCF7-B518DB44FDE7}" type="datetimeFigureOut">
              <a:rPr lang="es-CL" smtClean="0"/>
              <a:t>02-05-2023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AF584-744B-48D7-82B0-C3CF7DAED8D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811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/>
              <a:t>Marco Teórico</a:t>
            </a:r>
          </a:p>
        </p:txBody>
      </p:sp>
    </p:spTree>
    <p:extLst>
      <p:ext uri="{BB962C8B-B14F-4D97-AF65-F5344CB8AC3E}">
        <p14:creationId xmlns:p14="http://schemas.microsoft.com/office/powerpoint/2010/main" val="2077019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Lo fundamental del marco teórico</a:t>
            </a:r>
          </a:p>
          <a:p>
            <a:pPr algn="just"/>
            <a:endParaRPr lang="es-CL" sz="2400" dirty="0"/>
          </a:p>
          <a:p>
            <a:pPr algn="just"/>
            <a:r>
              <a:rPr lang="es-CL" sz="2800" dirty="0"/>
              <a:t>Los estudios cualitativos necesitan validarse a través teorías y de otros estudios que ya estén legitimados. Sin el respaldo de otros teóricos, nuestra investigación no tiene peso científico, es simplemente la opinión nuestra respecto a un tema.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8640"/>
            <a:ext cx="4113934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5983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L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Consejos útiles</a:t>
            </a:r>
          </a:p>
          <a:p>
            <a:pPr algn="just"/>
            <a:r>
              <a:rPr lang="es-CL" dirty="0"/>
              <a:t>Esquematizar a lo que quiero llegar (para eso hicimos un planteamiento del problema, una pregunta, objetivos e hipótesis).</a:t>
            </a:r>
          </a:p>
          <a:p>
            <a:pPr algn="just"/>
            <a:r>
              <a:rPr lang="es-CL" dirty="0"/>
              <a:t>Evitar irse por las ramas.</a:t>
            </a:r>
          </a:p>
          <a:p>
            <a:pPr algn="just"/>
            <a:r>
              <a:rPr lang="es-CL" dirty="0"/>
              <a:t>Buscar la bibliografía adecuada y autores respetados (nada de </a:t>
            </a:r>
            <a:r>
              <a:rPr lang="es-CL" dirty="0" err="1"/>
              <a:t>wikipedia</a:t>
            </a:r>
            <a:r>
              <a:rPr lang="es-CL" dirty="0"/>
              <a:t>!)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8640"/>
            <a:ext cx="4113934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4583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s-CL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Consejos útiles</a:t>
            </a:r>
          </a:p>
          <a:p>
            <a:pPr algn="just"/>
            <a:r>
              <a:rPr lang="es-CL" dirty="0"/>
              <a:t>Citar correctamente (APA. Sólo utilizar </a:t>
            </a:r>
            <a:r>
              <a:rPr lang="es-CL" dirty="0" err="1"/>
              <a:t>harvard</a:t>
            </a:r>
            <a:r>
              <a:rPr lang="es-CL" dirty="0"/>
              <a:t> para hacer comentarios, no para citar). No olvidar los números de página para las citas textuales, y mencionar también si está citado por otro autor </a:t>
            </a:r>
          </a:p>
          <a:p>
            <a:pPr marL="0" indent="0" algn="just">
              <a:buNone/>
            </a:pPr>
            <a:r>
              <a:rPr lang="es-CL" sz="2600" dirty="0">
                <a:sym typeface="Wingdings" pitchFamily="2" charset="2"/>
              </a:rPr>
              <a:t> Ej. Los </a:t>
            </a:r>
            <a:r>
              <a:rPr lang="es-CL" sz="2600" dirty="0" err="1">
                <a:sym typeface="Wingdings" pitchFamily="2" charset="2"/>
              </a:rPr>
              <a:t>neopopulistas</a:t>
            </a:r>
            <a:r>
              <a:rPr lang="es-CL" sz="2600" dirty="0">
                <a:sym typeface="Wingdings" pitchFamily="2" charset="2"/>
              </a:rPr>
              <a:t> dependen más  del apoyo individual de las personas articulado desde la esfera privada, que de un soporte construido a partir de manifestaciones colectivas materializadas en el espacio público (</a:t>
            </a:r>
            <a:r>
              <a:rPr lang="es-CL" sz="2600" dirty="0" err="1">
                <a:sym typeface="Wingdings" pitchFamily="2" charset="2"/>
              </a:rPr>
              <a:t>Weyland</a:t>
            </a:r>
            <a:r>
              <a:rPr lang="es-CL" sz="2600" dirty="0">
                <a:sym typeface="Wingdings" pitchFamily="2" charset="2"/>
              </a:rPr>
              <a:t>, 2001 citado en </a:t>
            </a:r>
            <a:r>
              <a:rPr lang="es-CL" sz="2600" dirty="0" err="1">
                <a:sym typeface="Wingdings" pitchFamily="2" charset="2"/>
              </a:rPr>
              <a:t>Dockendorff</a:t>
            </a:r>
            <a:r>
              <a:rPr lang="es-CL" sz="2600" dirty="0">
                <a:sym typeface="Wingdings" pitchFamily="2" charset="2"/>
              </a:rPr>
              <a:t>, 2010)</a:t>
            </a:r>
            <a:endParaRPr lang="es-CL" sz="2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8640"/>
            <a:ext cx="4113934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7861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CL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Preguntas + Respuestas</a:t>
            </a:r>
          </a:p>
          <a:p>
            <a:pPr algn="just"/>
            <a:endParaRPr lang="es-CL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just"/>
            <a:r>
              <a:rPr lang="es-CL" sz="3000" dirty="0"/>
              <a:t>¿Qué queda para el desarrollo de la investigación? Ya tienen el respaldo de sus ideas. Ahora pueden analizar el caso particular de su investigación y darle respuesta a sus preguntas.</a:t>
            </a:r>
          </a:p>
          <a:p>
            <a:pPr algn="just"/>
            <a:endParaRPr lang="es-CL" sz="3000" dirty="0"/>
          </a:p>
          <a:p>
            <a:pPr algn="just"/>
            <a:r>
              <a:rPr lang="es-CL" sz="3000" dirty="0"/>
              <a:t>¿Puede que el marco teórico sea más grande que el resto de su investigación? Lo más probable es que así sea, y está muy bien.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8640"/>
            <a:ext cx="4113934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8523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s-CL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Preguntas + Respuestas</a:t>
            </a:r>
          </a:p>
          <a:p>
            <a:pPr algn="just"/>
            <a:endParaRPr lang="es-CL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just"/>
            <a:r>
              <a:rPr lang="es-CL" sz="3000" dirty="0"/>
              <a:t>¿Tengo que tener un subtítulo que diga «Marco Teórico» y después otro que diga «Desarrollo»? No necesariamente. Pero si tienen que tener subtítulos de los temas abordados y tienen que reflejarse en un índice.</a:t>
            </a:r>
          </a:p>
          <a:p>
            <a:pPr algn="just"/>
            <a:endParaRPr lang="es-CL" sz="3000" dirty="0"/>
          </a:p>
          <a:p>
            <a:pPr algn="just"/>
            <a:r>
              <a:rPr lang="es-CL" sz="3000" dirty="0"/>
              <a:t>¿Puedo escribirlo en primera persona? No. Es una investigación científica. Todo redactado impersonalmente y nada de opiniones personales ni comentarios tendenciosos. </a:t>
            </a:r>
          </a:p>
          <a:p>
            <a:endParaRPr lang="es-CL" sz="3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8640"/>
            <a:ext cx="4113934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9998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L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¿Qué implica la elaboración del marco teórico?</a:t>
            </a:r>
          </a:p>
          <a:p>
            <a:pPr algn="just"/>
            <a:endParaRPr lang="es-CL" i="1" dirty="0"/>
          </a:p>
          <a:p>
            <a:pPr algn="just"/>
            <a:r>
              <a:rPr lang="es-CL" dirty="0"/>
              <a:t>Analizar y exponer aquellas </a:t>
            </a:r>
            <a:r>
              <a:rPr lang="es-CL" i="1" dirty="0"/>
              <a:t>teorías, enfoques teóricos, investigaciones </a:t>
            </a:r>
            <a:r>
              <a:rPr lang="es-CL" dirty="0"/>
              <a:t>y </a:t>
            </a:r>
            <a:r>
              <a:rPr lang="es-CL" i="1" dirty="0"/>
              <a:t>antecedentes en general </a:t>
            </a:r>
            <a:r>
              <a:rPr lang="es-CL" dirty="0"/>
              <a:t>que se consideren válidos para el correcto encuadre del estudio y que sean relevantes para comprobar la hipótesis.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8640"/>
            <a:ext cx="4113934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59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s-CL" sz="4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Elementos a considerar</a:t>
            </a:r>
          </a:p>
          <a:p>
            <a:pPr algn="just"/>
            <a:r>
              <a:rPr lang="es-CL" sz="3400" dirty="0"/>
              <a:t>Para elaborar el marco teórico es necesario detectar, obtener y consultar la literatura y otros documentos pertinentes para el problema de investigación, así como extraer y recopilar de ellos la información de interés.</a:t>
            </a:r>
          </a:p>
          <a:p>
            <a:pPr algn="just"/>
            <a:r>
              <a:rPr lang="es-CL" sz="3400" dirty="0"/>
              <a:t>La construcción del marco teórico depende de lo que encontremos en la revisión de la literatura: 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s-CL" sz="3400" dirty="0"/>
              <a:t>Si existe una teoría completamente desarrollada que se aplica a nuestro problema de investigación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s-CL" sz="3400" dirty="0"/>
              <a:t>Si hay varias teorías que se aplican al problema de investigación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s-CL" sz="3400" dirty="0"/>
              <a:t>Si hay generalizaciones empíricas que se aplican a dicho problema 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s-CL" sz="3400" dirty="0"/>
              <a:t>Si solamente existen guías aún no estudiadas e ideas vagamente relacionadas con el problema de investigación. </a:t>
            </a:r>
          </a:p>
          <a:p>
            <a:pPr algn="just"/>
            <a:r>
              <a:rPr lang="es-CL" sz="3400" dirty="0"/>
              <a:t>En cada caso varía la estrategia para construir el marco teórico.</a:t>
            </a:r>
          </a:p>
          <a:p>
            <a:pPr algn="just"/>
            <a:r>
              <a:rPr lang="es-CL" sz="3400" dirty="0"/>
              <a:t>El marco teórico orientará el rumbo de las etapas subsecuentes del proceso de investigación.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8640"/>
            <a:ext cx="4113934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3159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L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Estructura</a:t>
            </a:r>
          </a:p>
          <a:p>
            <a:pPr algn="just"/>
            <a:r>
              <a:rPr lang="es-CL" dirty="0"/>
              <a:t>De lo general a lo particular</a:t>
            </a:r>
          </a:p>
          <a:p>
            <a:pPr lvl="1" algn="just"/>
            <a:r>
              <a:rPr lang="es-CL" dirty="0"/>
              <a:t>A partir de otros estudios realizados puedo utilizar teorías ya legitimadas para comprobar mi hipótesis.</a:t>
            </a:r>
          </a:p>
          <a:p>
            <a:pPr algn="just"/>
            <a:r>
              <a:rPr lang="es-CL" dirty="0"/>
              <a:t>De lo particular a lo general</a:t>
            </a:r>
          </a:p>
          <a:p>
            <a:pPr lvl="1" algn="just"/>
            <a:r>
              <a:rPr lang="es-CL" dirty="0"/>
              <a:t>Mi estudio de caso presenta características que pueden ser generalizadas a otros estudios y transformadas en teorías (debe ser comprobable).</a:t>
            </a:r>
          </a:p>
          <a:p>
            <a:endParaRPr lang="es-C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8640"/>
            <a:ext cx="4113934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140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CL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Más elementos a considerar</a:t>
            </a:r>
          </a:p>
          <a:p>
            <a:r>
              <a:rPr lang="es-CL" dirty="0"/>
              <a:t>Buscamos objetividad en los planteamientos, por eso nos respaldamos en autores.</a:t>
            </a:r>
          </a:p>
          <a:p>
            <a:r>
              <a:rPr lang="es-CL" dirty="0"/>
              <a:t>No se introducen respuestas, solamente se entrega la información existente respecto al tema que se abordará.</a:t>
            </a:r>
          </a:p>
          <a:p>
            <a:r>
              <a:rPr lang="es-CL" dirty="0"/>
              <a:t>Toda esta información posteriormente nos servirá para confirmar o rechazar nuestra hipótesis.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8640"/>
            <a:ext cx="4113934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7103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¿Cómo elaborar el marco teórico?</a:t>
            </a:r>
          </a:p>
          <a:p>
            <a:endParaRPr lang="es-CL" dirty="0"/>
          </a:p>
          <a:p>
            <a:r>
              <a:rPr lang="es-CL" dirty="0"/>
              <a:t>No existe una metodología única.</a:t>
            </a:r>
          </a:p>
          <a:p>
            <a:r>
              <a:rPr lang="es-CL" dirty="0"/>
              <a:t>No son excluyentes.</a:t>
            </a:r>
          </a:p>
          <a:p>
            <a:r>
              <a:rPr lang="es-CL" dirty="0"/>
              <a:t>Ejemplos:</a:t>
            </a:r>
          </a:p>
          <a:p>
            <a:pPr lvl="1"/>
            <a:r>
              <a:rPr lang="es-CL" dirty="0"/>
              <a:t>Por Temas</a:t>
            </a:r>
          </a:p>
          <a:p>
            <a:pPr lvl="1"/>
            <a:r>
              <a:rPr lang="es-CL" dirty="0"/>
              <a:t>Por Autores</a:t>
            </a:r>
          </a:p>
          <a:p>
            <a:endParaRPr lang="es-C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8640"/>
            <a:ext cx="4113934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4550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 algn="just"/>
            <a:r>
              <a:rPr lang="es-CL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¿Cómo elaborar el marco teórico?</a:t>
            </a:r>
          </a:p>
          <a:p>
            <a:pPr algn="just"/>
            <a:r>
              <a:rPr lang="es-CL" dirty="0"/>
              <a:t>Por Autores</a:t>
            </a:r>
          </a:p>
          <a:p>
            <a:pPr marL="0" indent="0" algn="just">
              <a:buNone/>
            </a:pPr>
            <a:r>
              <a:rPr lang="es-CL" sz="2400" i="1" dirty="0" err="1"/>
              <a:t>Castells</a:t>
            </a:r>
            <a:r>
              <a:rPr lang="es-CL" sz="2400" i="1" dirty="0"/>
              <a:t> (1998) señala que los Movimientos Sociales, pueden ser entendidos como las acciones colectivas conscientes cuyo impacto, tanto en caso de victoria como de derrota, transforma los valores y las instituciones de la sociedad. A pesar de la aceptación que ha obtenido dicha conceptualización al interior del campo, Laraña (1999) argumenta que la enorme heterogeneidad de movimientos sociales existentes genera dificultades para su acotación, y por tanto no es posible obviar el carácter polisémico del término.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8640"/>
            <a:ext cx="4113934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258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CL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¿Cómo elaborar el marco teórico?</a:t>
            </a:r>
          </a:p>
          <a:p>
            <a:pPr algn="just"/>
            <a:r>
              <a:rPr lang="es-CL" dirty="0"/>
              <a:t>Por Temas</a:t>
            </a:r>
          </a:p>
          <a:p>
            <a:pPr marL="0" indent="0" algn="just">
              <a:buNone/>
            </a:pPr>
            <a:r>
              <a:rPr lang="es-CL" sz="2400" i="1" dirty="0"/>
              <a:t>Los Movimientos Sociales pueden ser entendidos como las acciones colectivas conscientes cuyo impacto, tanto en caso de victoria como de derrota, transforman los valores y las instituciones de la sociedad (</a:t>
            </a:r>
            <a:r>
              <a:rPr lang="es-CL" sz="2400" i="1" dirty="0" err="1"/>
              <a:t>Castells</a:t>
            </a:r>
            <a:r>
              <a:rPr lang="es-CL" sz="2400" i="1" dirty="0"/>
              <a:t>, 1998: 25).</a:t>
            </a:r>
          </a:p>
          <a:p>
            <a:pPr marL="0" indent="0" algn="just">
              <a:buNone/>
            </a:pPr>
            <a:r>
              <a:rPr lang="es-CL" sz="2400" i="1" dirty="0"/>
              <a:t>Existen dos enfoques para el estudio de los movimientos sociales: el norteamericano, ligado a la </a:t>
            </a:r>
            <a:r>
              <a:rPr lang="es-CL" sz="2400" i="1" dirty="0" err="1"/>
              <a:t>instrumentalidad</a:t>
            </a:r>
            <a:r>
              <a:rPr lang="es-CL" sz="2400" i="1" dirty="0"/>
              <a:t> de la acción social, y el europeo, orientado hacia los proceso de comunicación y la formación de identidad (</a:t>
            </a:r>
            <a:r>
              <a:rPr lang="es-CL" sz="2400" i="1" dirty="0" err="1"/>
              <a:t>Foweraker</a:t>
            </a:r>
            <a:r>
              <a:rPr lang="es-CL" sz="2400" i="1" dirty="0"/>
              <a:t>, 1995).</a:t>
            </a:r>
          </a:p>
          <a:p>
            <a:pPr marL="0" indent="0" algn="just">
              <a:buNone/>
            </a:pPr>
            <a:r>
              <a:rPr lang="es-CL" sz="2400" i="1" dirty="0"/>
              <a:t>La cultura, como factor explicativo, posee un rol relevante, dado que los movimientos tienden a convertirse en mundos en sí mismos, caracterizados por sus propias ideologías, identidades colectivas, rutinas de comportamiento y culturas materiales (</a:t>
            </a:r>
            <a:r>
              <a:rPr lang="es-CL" sz="2400" i="1" dirty="0" err="1"/>
              <a:t>McAdam</a:t>
            </a:r>
            <a:r>
              <a:rPr lang="es-CL" sz="2400" i="1" dirty="0"/>
              <a:t>, 1994: 54).</a:t>
            </a:r>
          </a:p>
          <a:p>
            <a:pPr marL="0" indent="0">
              <a:buNone/>
            </a:pPr>
            <a:endParaRPr lang="es-CL" sz="2800" i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8640"/>
            <a:ext cx="4113934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1976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 algn="just"/>
            <a:r>
              <a:rPr lang="es-CL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¿Cómo elaborar el marco teórico?</a:t>
            </a:r>
          </a:p>
          <a:p>
            <a:pPr algn="just"/>
            <a:r>
              <a:rPr lang="es-CL" sz="2400" dirty="0" err="1"/>
              <a:t>Asi</a:t>
            </a:r>
            <a:r>
              <a:rPr lang="es-CL" sz="2400" dirty="0"/>
              <a:t> NO:</a:t>
            </a:r>
          </a:p>
          <a:p>
            <a:pPr algn="just"/>
            <a:r>
              <a:rPr lang="es-CL" sz="2400" dirty="0"/>
              <a:t>Entre las definiciones de movimientos sociales podemos encontrar la de </a:t>
            </a:r>
            <a:r>
              <a:rPr lang="es-CL" sz="2400" dirty="0" err="1"/>
              <a:t>Castells</a:t>
            </a:r>
            <a:r>
              <a:rPr lang="es-CL" sz="2400" dirty="0"/>
              <a:t> que señala que </a:t>
            </a:r>
            <a:r>
              <a:rPr lang="es-CL" sz="2400" i="1" dirty="0"/>
              <a:t>«los movimientos sociales son…»</a:t>
            </a:r>
          </a:p>
          <a:p>
            <a:pPr algn="just"/>
            <a:endParaRPr lang="es-CL" sz="2400" i="1" dirty="0"/>
          </a:p>
          <a:p>
            <a:pPr algn="just"/>
            <a:r>
              <a:rPr lang="es-CL" sz="2400" dirty="0"/>
              <a:t>Así TAMPOCO:</a:t>
            </a:r>
          </a:p>
          <a:p>
            <a:pPr algn="just"/>
            <a:r>
              <a:rPr lang="es-CL" sz="2400" dirty="0"/>
              <a:t>La definición de </a:t>
            </a:r>
            <a:r>
              <a:rPr lang="es-CL" sz="2400" dirty="0" err="1"/>
              <a:t>Castells</a:t>
            </a:r>
            <a:r>
              <a:rPr lang="es-CL" sz="2400" dirty="0"/>
              <a:t> de movimientos sociales es:</a:t>
            </a:r>
          </a:p>
          <a:p>
            <a:pPr marL="457200" lvl="1" indent="0" algn="just">
              <a:buNone/>
            </a:pPr>
            <a:r>
              <a:rPr lang="es-CL" sz="2000" dirty="0"/>
              <a:t>	</a:t>
            </a:r>
            <a:r>
              <a:rPr lang="es-CL" sz="2400" dirty="0"/>
              <a:t>«</a:t>
            </a:r>
            <a:r>
              <a:rPr lang="es-CL" sz="2400" i="1" dirty="0"/>
              <a:t>acciones colectivas conscientes cuyo impacto…»</a:t>
            </a:r>
            <a:endParaRPr lang="es-CL" sz="2400" dirty="0"/>
          </a:p>
          <a:p>
            <a:pPr marL="457200" lvl="1" indent="0" algn="just">
              <a:buNone/>
            </a:pPr>
            <a:endParaRPr lang="es-CL" sz="2000" dirty="0"/>
          </a:p>
          <a:p>
            <a:pPr algn="just"/>
            <a:r>
              <a:rPr lang="es-CL" sz="2800" dirty="0"/>
              <a:t>TODO PARAFRASEADO Y CORRECTAMENTE CITADO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8640"/>
            <a:ext cx="4113934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34409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896</Words>
  <Application>Microsoft Office PowerPoint</Application>
  <PresentationFormat>Presentación en pantalla (4:3)</PresentationFormat>
  <Paragraphs>66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Notebook</dc:creator>
  <cp:lastModifiedBy>Oliver Amadeo Vilca Huayta</cp:lastModifiedBy>
  <cp:revision>16</cp:revision>
  <dcterms:created xsi:type="dcterms:W3CDTF">2012-01-11T17:29:32Z</dcterms:created>
  <dcterms:modified xsi:type="dcterms:W3CDTF">2023-05-02T19:42:31Z</dcterms:modified>
</cp:coreProperties>
</file>