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d14b47a32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d14b47a32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d14b47a32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d14b47a32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d14b47a3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4d14b47a3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4d14b47a3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4d14b47a3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d14b47a32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d14b47a32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d14b47a32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d14b47a32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4d14b47a3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4d14b47a3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4d14b47a3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4d14b47a3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d14b47a32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d14b47a32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d14b47a32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4d14b47a32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d14b47a3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d14b47a3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4d14b47a3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4d14b47a3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f15a6ec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4f15a6ec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4f15a6ec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4f15a6ec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4f15a6ec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4f15a6ec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f15a6ec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4f15a6ec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4f15a6ec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4f15a6ec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f15a6ec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f15a6ec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f15a6ec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4f15a6ec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4d14b47a3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4d14b47a3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4d14b47a32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4d14b47a32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d14b47a3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d14b47a3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4d559988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4d559988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4d14b47a32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4d14b47a32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d14b47a32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d14b47a32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d14b47a3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d14b47a3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d14b47a3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d14b47a3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d14b47a32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d14b47a32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d14b47a3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d14b47a3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d14b47a3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d14b47a3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2.jp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4cCBIGm" TargetMode="External"/><Relationship Id="rId4" Type="http://schemas.openxmlformats.org/officeDocument/2006/relationships/image" Target="../media/image3.png"/><Relationship Id="rId5" Type="http://schemas.openxmlformats.org/officeDocument/2006/relationships/hyperlink" Target="https://bit.ly/4hMmVtW" TargetMode="External"/><Relationship Id="rId6"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42.png"/><Relationship Id="rId5" Type="http://schemas.openxmlformats.org/officeDocument/2006/relationships/image" Target="../media/image41.jpg"/><Relationship Id="rId6" Type="http://schemas.openxmlformats.org/officeDocument/2006/relationships/image" Target="../media/image4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youtube.com/watch?v=pV-4ElYoXYU"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icad.org/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hyperlink" Target="https://github.com/AcheronProject/acheron_Components.pretty" TargetMode="External"/><Relationship Id="rId5" Type="http://schemas.openxmlformats.org/officeDocument/2006/relationships/hyperlink" Target="https://www.snapeda.com/parts/SI2302DS/NXP%20Semiconductors/view-part/?welcome=hom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00"/>
              <a:t>PCB Design Workshop</a:t>
            </a:r>
            <a:br>
              <a:rPr lang="en" sz="3300"/>
            </a:br>
            <a:r>
              <a:rPr lang="en" sz="3300"/>
              <a:t>w/ KiCad</a:t>
            </a:r>
            <a:endParaRPr sz="33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Pranav Mehta (Technical Chair)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446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Physics 2B Review*</a:t>
            </a:r>
            <a:endParaRPr/>
          </a:p>
        </p:txBody>
      </p:sp>
      <p:sp>
        <p:nvSpPr>
          <p:cNvPr id="199" name="Google Shape;199;p22"/>
          <p:cNvSpPr txBox="1"/>
          <p:nvPr>
            <p:ph idx="1" type="body"/>
          </p:nvPr>
        </p:nvSpPr>
        <p:spPr>
          <a:xfrm>
            <a:off x="1001425" y="990400"/>
            <a:ext cx="3849300" cy="3929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Current is the flow of charge in a circuit </a:t>
            </a:r>
            <a:endParaRPr/>
          </a:p>
          <a:p>
            <a:pPr indent="-311150" lvl="0" marL="457200" rtl="0" algn="l">
              <a:spcBef>
                <a:spcPts val="0"/>
              </a:spcBef>
              <a:spcAft>
                <a:spcPts val="0"/>
              </a:spcAft>
              <a:buSzPts val="1300"/>
              <a:buChar char="-"/>
            </a:pPr>
            <a:r>
              <a:rPr lang="en"/>
              <a:t>Current flows from positive polarity to </a:t>
            </a:r>
            <a:r>
              <a:rPr lang="en"/>
              <a:t>negative</a:t>
            </a:r>
            <a:r>
              <a:rPr lang="en"/>
              <a:t> </a:t>
            </a:r>
            <a:r>
              <a:rPr lang="en"/>
              <a:t>polarity</a:t>
            </a:r>
            <a:r>
              <a:rPr lang="en"/>
              <a:t> in a circuit</a:t>
            </a:r>
            <a:endParaRPr/>
          </a:p>
          <a:p>
            <a:pPr indent="-311150" lvl="0" marL="457200" rtl="0" algn="l">
              <a:spcBef>
                <a:spcPts val="0"/>
              </a:spcBef>
              <a:spcAft>
                <a:spcPts val="0"/>
              </a:spcAft>
              <a:buSzPts val="1300"/>
              <a:buChar char="-"/>
            </a:pPr>
            <a:r>
              <a:rPr lang="en"/>
              <a:t>Voltage can be described as the electric potential </a:t>
            </a:r>
            <a:r>
              <a:rPr lang="en"/>
              <a:t>energy</a:t>
            </a:r>
            <a:r>
              <a:rPr lang="en"/>
              <a:t> per unit charge - or the difference in electric potential at two points in an electric field</a:t>
            </a:r>
            <a:endParaRPr/>
          </a:p>
          <a:p>
            <a:pPr indent="-311150" lvl="0" marL="457200" rtl="0" algn="l">
              <a:spcBef>
                <a:spcPts val="0"/>
              </a:spcBef>
              <a:spcAft>
                <a:spcPts val="0"/>
              </a:spcAft>
              <a:buSzPts val="1300"/>
              <a:buChar char="-"/>
            </a:pPr>
            <a:r>
              <a:rPr lang="en"/>
              <a:t>Resistance is the property of a substance that makes it resist current flow -&gt; some of the </a:t>
            </a:r>
            <a:r>
              <a:rPr lang="en"/>
              <a:t>energy</a:t>
            </a:r>
            <a:r>
              <a:rPr lang="en"/>
              <a:t> that goes through a resistor is lost, dissipated as heat</a:t>
            </a:r>
            <a:endParaRPr/>
          </a:p>
          <a:p>
            <a:pPr indent="-311150" lvl="0" marL="457200" rtl="0" algn="l">
              <a:spcBef>
                <a:spcPts val="0"/>
              </a:spcBef>
              <a:spcAft>
                <a:spcPts val="0"/>
              </a:spcAft>
              <a:buSzPts val="1300"/>
              <a:buChar char="-"/>
            </a:pPr>
            <a:r>
              <a:rPr lang="en"/>
              <a:t>Assuming PHYS2B </a:t>
            </a:r>
            <a:r>
              <a:rPr lang="en"/>
              <a:t>knowledge</a:t>
            </a:r>
            <a:r>
              <a:rPr lang="en"/>
              <a:t>, we will briefly cover resistors, inductors and capacitors</a:t>
            </a:r>
            <a:endParaRPr/>
          </a:p>
        </p:txBody>
      </p:sp>
      <p:sp>
        <p:nvSpPr>
          <p:cNvPr id="200" name="Google Shape;200;p22"/>
          <p:cNvSpPr txBox="1"/>
          <p:nvPr/>
        </p:nvSpPr>
        <p:spPr>
          <a:xfrm>
            <a:off x="226225" y="4441000"/>
            <a:ext cx="4624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1"/>
                </a:solidFill>
                <a:latin typeface="Lato"/>
                <a:ea typeface="Lato"/>
                <a:cs typeface="Lato"/>
                <a:sym typeface="Lato"/>
              </a:rPr>
              <a:t>*Taking this course is highly recommended (and </a:t>
            </a:r>
            <a:r>
              <a:rPr lang="en" sz="1000">
                <a:solidFill>
                  <a:schemeClr val="lt1"/>
                </a:solidFill>
                <a:latin typeface="Lato"/>
                <a:ea typeface="Lato"/>
                <a:cs typeface="Lato"/>
                <a:sym typeface="Lato"/>
              </a:rPr>
              <a:t>should</a:t>
            </a:r>
            <a:r>
              <a:rPr lang="en" sz="1000">
                <a:solidFill>
                  <a:schemeClr val="lt1"/>
                </a:solidFill>
                <a:latin typeface="Lato"/>
                <a:ea typeface="Lato"/>
                <a:cs typeface="Lato"/>
                <a:sym typeface="Lato"/>
              </a:rPr>
              <a:t> have been taken if you are an engineering major) in order to understand the circuits concepts coming up</a:t>
            </a:r>
            <a:endParaRPr sz="1000">
              <a:solidFill>
                <a:schemeClr val="lt1"/>
              </a:solidFill>
              <a:latin typeface="Lato"/>
              <a:ea typeface="Lato"/>
              <a:cs typeface="Lato"/>
              <a:sym typeface="Lato"/>
            </a:endParaRPr>
          </a:p>
        </p:txBody>
      </p:sp>
      <p:pic>
        <p:nvPicPr>
          <p:cNvPr id="201" name="Google Shape;201;p22"/>
          <p:cNvPicPr preferRelativeResize="0"/>
          <p:nvPr/>
        </p:nvPicPr>
        <p:blipFill rotWithShape="1">
          <a:blip r:embed="rId3">
            <a:alphaModFix/>
          </a:blip>
          <a:srcRect b="0" l="0" r="0" t="0"/>
          <a:stretch/>
        </p:blipFill>
        <p:spPr>
          <a:xfrm>
            <a:off x="5277300" y="446000"/>
            <a:ext cx="3370301" cy="4365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77050"/>
            <a:ext cx="76224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&amp; Hole, Series vs Parallel Circuits and AC vs DC</a:t>
            </a:r>
            <a:endParaRPr/>
          </a:p>
        </p:txBody>
      </p:sp>
      <p:sp>
        <p:nvSpPr>
          <p:cNvPr id="207" name="Google Shape;207;p23"/>
          <p:cNvSpPr txBox="1"/>
          <p:nvPr>
            <p:ph idx="1" type="body"/>
          </p:nvPr>
        </p:nvSpPr>
        <p:spPr>
          <a:xfrm>
            <a:off x="1119300" y="956625"/>
            <a:ext cx="7467000" cy="23709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sz="1200"/>
              <a:t>A </a:t>
            </a:r>
            <a:r>
              <a:rPr i="1" lang="en" sz="1200"/>
              <a:t>hole</a:t>
            </a:r>
            <a:r>
              <a:rPr lang="en" sz="1200"/>
              <a:t> is any discontinuity that results in an open circuit, preventing current from flowing</a:t>
            </a:r>
            <a:endParaRPr sz="1200"/>
          </a:p>
          <a:p>
            <a:pPr indent="-304800" lvl="0" marL="457200" rtl="0" algn="l">
              <a:spcBef>
                <a:spcPts val="0"/>
              </a:spcBef>
              <a:spcAft>
                <a:spcPts val="0"/>
              </a:spcAft>
              <a:buSzPts val="1200"/>
              <a:buChar char="-"/>
            </a:pPr>
            <a:r>
              <a:rPr lang="en" sz="1200"/>
              <a:t>A </a:t>
            </a:r>
            <a:r>
              <a:rPr i="1" lang="en" sz="1200"/>
              <a:t>short</a:t>
            </a:r>
            <a:r>
              <a:rPr lang="en" sz="1200"/>
              <a:t> circuit occurs when a low-impedance path is created in parallel with the intended load (which typically has higher impedance), causing current to preferentially flow through the low-impedance path</a:t>
            </a:r>
            <a:endParaRPr sz="1200"/>
          </a:p>
          <a:p>
            <a:pPr indent="-304800" lvl="1" marL="914400" rtl="0" algn="l">
              <a:spcBef>
                <a:spcPts val="0"/>
              </a:spcBef>
              <a:spcAft>
                <a:spcPts val="0"/>
              </a:spcAft>
              <a:buSzPts val="1200"/>
              <a:buChar char="-"/>
            </a:pPr>
            <a:r>
              <a:rPr lang="en" sz="1200"/>
              <a:t>This can damage electronics which may have had impedance in place to reduce the input load, since the input load is now more than what those components were rated for</a:t>
            </a:r>
            <a:endParaRPr sz="1200"/>
          </a:p>
          <a:p>
            <a:pPr indent="-304800" lvl="1" marL="914400" rtl="0" algn="l">
              <a:spcBef>
                <a:spcPts val="0"/>
              </a:spcBef>
              <a:spcAft>
                <a:spcPts val="0"/>
              </a:spcAft>
              <a:buSzPts val="1200"/>
              <a:buChar char="-"/>
            </a:pPr>
            <a:r>
              <a:rPr lang="en" sz="1200"/>
              <a:t>Example is a wire in parallel with a resistor -&gt; the wire shorts the resistor so net resistance is 0</a:t>
            </a:r>
            <a:endParaRPr sz="1200"/>
          </a:p>
          <a:p>
            <a:pPr indent="-304800" lvl="0" marL="457200" rtl="0" algn="l">
              <a:spcBef>
                <a:spcPts val="0"/>
              </a:spcBef>
              <a:spcAft>
                <a:spcPts val="0"/>
              </a:spcAft>
              <a:buSzPts val="1200"/>
              <a:buChar char="-"/>
            </a:pPr>
            <a:r>
              <a:rPr lang="en" sz="1200"/>
              <a:t>Kirchhoff's</a:t>
            </a:r>
            <a:r>
              <a:rPr lang="en" sz="1200"/>
              <a:t> Current Law - sum of currents going in to a node junction is equal to sum of currents going out -&gt; ∑I</a:t>
            </a:r>
            <a:r>
              <a:rPr baseline="-25000" lang="en" sz="1200"/>
              <a:t>in</a:t>
            </a:r>
            <a:r>
              <a:rPr lang="en" sz="1200"/>
              <a:t> = </a:t>
            </a:r>
            <a:r>
              <a:rPr lang="en" sz="1200"/>
              <a:t>∑I</a:t>
            </a:r>
            <a:r>
              <a:rPr baseline="-25000" lang="en" sz="1200"/>
              <a:t>out</a:t>
            </a:r>
            <a:r>
              <a:rPr lang="en" sz="1200"/>
              <a:t> -&gt; used for parallel circuits - two branches in parallel have same voltage</a:t>
            </a:r>
            <a:endParaRPr sz="1200"/>
          </a:p>
          <a:p>
            <a:pPr indent="-304800" lvl="0" marL="457200" rtl="0" algn="l">
              <a:spcBef>
                <a:spcPts val="0"/>
              </a:spcBef>
              <a:spcAft>
                <a:spcPts val="0"/>
              </a:spcAft>
              <a:buSzPts val="1200"/>
              <a:buChar char="-"/>
            </a:pPr>
            <a:r>
              <a:rPr lang="en" sz="1200"/>
              <a:t>Kirchhoff's Voltage Law - the sum of all voltage drops around any closed loop in a circuit is equal to zero -&gt; this means that in a circuit with a power source (eg battery) and resistors in series, the total voltage drop across all the resistors is equal to the voltage supplied by the source -&gt; used for series circuits - circuits in series share the same current</a:t>
            </a:r>
            <a:endParaRPr sz="1200"/>
          </a:p>
        </p:txBody>
      </p:sp>
      <p:pic>
        <p:nvPicPr>
          <p:cNvPr id="208" name="Google Shape;208;p23"/>
          <p:cNvPicPr preferRelativeResize="0"/>
          <p:nvPr/>
        </p:nvPicPr>
        <p:blipFill>
          <a:blip r:embed="rId3">
            <a:alphaModFix/>
          </a:blip>
          <a:stretch>
            <a:fillRect/>
          </a:stretch>
        </p:blipFill>
        <p:spPr>
          <a:xfrm>
            <a:off x="4397850" y="3218975"/>
            <a:ext cx="1878600" cy="1815976"/>
          </a:xfrm>
          <a:prstGeom prst="rect">
            <a:avLst/>
          </a:prstGeom>
          <a:noFill/>
          <a:ln>
            <a:noFill/>
          </a:ln>
        </p:spPr>
      </p:pic>
      <p:pic>
        <p:nvPicPr>
          <p:cNvPr id="209" name="Google Shape;209;p23"/>
          <p:cNvPicPr preferRelativeResize="0"/>
          <p:nvPr/>
        </p:nvPicPr>
        <p:blipFill>
          <a:blip r:embed="rId4">
            <a:alphaModFix/>
          </a:blip>
          <a:stretch>
            <a:fillRect/>
          </a:stretch>
        </p:blipFill>
        <p:spPr>
          <a:xfrm>
            <a:off x="405175" y="3348025"/>
            <a:ext cx="3738874" cy="1557874"/>
          </a:xfrm>
          <a:prstGeom prst="rect">
            <a:avLst/>
          </a:prstGeom>
          <a:noFill/>
          <a:ln>
            <a:noFill/>
          </a:ln>
        </p:spPr>
      </p:pic>
      <p:pic>
        <p:nvPicPr>
          <p:cNvPr id="210" name="Google Shape;210;p23" title="download.png"/>
          <p:cNvPicPr preferRelativeResize="0"/>
          <p:nvPr/>
        </p:nvPicPr>
        <p:blipFill>
          <a:blip r:embed="rId5">
            <a:alphaModFix/>
          </a:blip>
          <a:stretch>
            <a:fillRect/>
          </a:stretch>
        </p:blipFill>
        <p:spPr>
          <a:xfrm>
            <a:off x="6443149" y="3348025"/>
            <a:ext cx="2476856" cy="155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Resistors</a:t>
            </a:r>
            <a:endParaRPr/>
          </a:p>
        </p:txBody>
      </p:sp>
      <p:sp>
        <p:nvSpPr>
          <p:cNvPr id="216" name="Google Shape;216;p24"/>
          <p:cNvSpPr txBox="1"/>
          <p:nvPr>
            <p:ph idx="1" type="body"/>
          </p:nvPr>
        </p:nvSpPr>
        <p:spPr>
          <a:xfrm>
            <a:off x="527975" y="1380225"/>
            <a:ext cx="8387100" cy="21756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Passive electrical components that create resistance in the flow of electric current - the resistance is measured in Ohms (</a:t>
            </a:r>
            <a:r>
              <a:rPr lang="en" sz="1100"/>
              <a:t>Ω) -&gt; </a:t>
            </a:r>
            <a:r>
              <a:rPr b="1" lang="en" sz="1100"/>
              <a:t>Ohm’s law - V = IR</a:t>
            </a:r>
            <a:r>
              <a:rPr lang="en" sz="1100"/>
              <a:t>, voltage is equal to current times resistance-  this equation is the essential foundation for </a:t>
            </a:r>
            <a:r>
              <a:rPr lang="en" sz="1100"/>
              <a:t>circuits</a:t>
            </a:r>
            <a:r>
              <a:rPr lang="en" sz="1100"/>
              <a:t> theory!</a:t>
            </a:r>
            <a:endParaRPr sz="1100"/>
          </a:p>
          <a:p>
            <a:pPr indent="-311150" lvl="0" marL="457200" rtl="0" algn="l">
              <a:spcBef>
                <a:spcPts val="0"/>
              </a:spcBef>
              <a:spcAft>
                <a:spcPts val="0"/>
              </a:spcAft>
              <a:buSzPts val="1300"/>
              <a:buChar char="-"/>
            </a:pPr>
            <a:r>
              <a:rPr lang="en" sz="1100"/>
              <a:t>Resistance</a:t>
            </a:r>
            <a:r>
              <a:rPr lang="en" sz="1100"/>
              <a:t> adds in series, and resistors act the same in the AC and DC domain</a:t>
            </a:r>
            <a:endParaRPr sz="1100"/>
          </a:p>
          <a:p>
            <a:pPr indent="-298450" lvl="0" marL="457200" rtl="0" algn="l">
              <a:spcBef>
                <a:spcPts val="0"/>
              </a:spcBef>
              <a:spcAft>
                <a:spcPts val="0"/>
              </a:spcAft>
              <a:buSzPts val="1100"/>
              <a:buChar char="-"/>
            </a:pPr>
            <a:r>
              <a:rPr lang="en" sz="1100"/>
              <a:t>Voltage dividers leverage </a:t>
            </a:r>
            <a:r>
              <a:rPr lang="en" sz="1100"/>
              <a:t>Kirchhoff's</a:t>
            </a:r>
            <a:r>
              <a:rPr lang="en" sz="1100"/>
              <a:t> Voltage Law to split an input voltage source by a desired ratio -&gt; useful for applications such as a battery voltage measuring circuit\</a:t>
            </a:r>
            <a:endParaRPr sz="1100"/>
          </a:p>
          <a:p>
            <a:pPr indent="-298450" lvl="0" marL="457200" rtl="0" algn="l">
              <a:spcBef>
                <a:spcPts val="0"/>
              </a:spcBef>
              <a:spcAft>
                <a:spcPts val="0"/>
              </a:spcAft>
              <a:buSzPts val="1100"/>
              <a:buChar char="-"/>
            </a:pPr>
            <a:r>
              <a:rPr lang="en" sz="1100"/>
              <a:t>Pull up resistor - used to pull up the input of digital gates (created using MOSFETs) to 5V</a:t>
            </a:r>
            <a:endParaRPr sz="1100"/>
          </a:p>
          <a:p>
            <a:pPr indent="-298450" lvl="1" marL="914400" rtl="0" algn="l">
              <a:spcBef>
                <a:spcPts val="0"/>
              </a:spcBef>
              <a:spcAft>
                <a:spcPts val="0"/>
              </a:spcAft>
              <a:buSzPts val="1100"/>
              <a:buChar char="-"/>
            </a:pPr>
            <a:r>
              <a:rPr lang="en"/>
              <a:t>Can be used to boost / level-shift a 3.3V digital output to 5V</a:t>
            </a:r>
            <a:endParaRPr sz="1100"/>
          </a:p>
          <a:p>
            <a:pPr indent="-298450" lvl="0" marL="457200" rtl="0" algn="l">
              <a:spcBef>
                <a:spcPts val="0"/>
              </a:spcBef>
              <a:spcAft>
                <a:spcPts val="0"/>
              </a:spcAft>
              <a:buSzPts val="1100"/>
              <a:buChar char="-"/>
            </a:pPr>
            <a:r>
              <a:rPr lang="en" sz="1100"/>
              <a:t>Pull down resistor - used to pull down the input of digital gates to GND or 0V</a:t>
            </a:r>
            <a:endParaRPr sz="1100"/>
          </a:p>
        </p:txBody>
      </p:sp>
      <p:pic>
        <p:nvPicPr>
          <p:cNvPr id="217" name="Google Shape;217;p24"/>
          <p:cNvPicPr preferRelativeResize="0"/>
          <p:nvPr/>
        </p:nvPicPr>
        <p:blipFill>
          <a:blip r:embed="rId3">
            <a:alphaModFix/>
          </a:blip>
          <a:stretch>
            <a:fillRect/>
          </a:stretch>
        </p:blipFill>
        <p:spPr>
          <a:xfrm>
            <a:off x="4275850" y="243443"/>
            <a:ext cx="3816925" cy="914100"/>
          </a:xfrm>
          <a:prstGeom prst="rect">
            <a:avLst/>
          </a:prstGeom>
          <a:noFill/>
          <a:ln>
            <a:noFill/>
          </a:ln>
        </p:spPr>
      </p:pic>
      <p:pic>
        <p:nvPicPr>
          <p:cNvPr id="218" name="Google Shape;218;p24" title="maxresdefault.jpg"/>
          <p:cNvPicPr preferRelativeResize="0"/>
          <p:nvPr/>
        </p:nvPicPr>
        <p:blipFill>
          <a:blip r:embed="rId4">
            <a:alphaModFix/>
          </a:blip>
          <a:stretch>
            <a:fillRect/>
          </a:stretch>
        </p:blipFill>
        <p:spPr>
          <a:xfrm>
            <a:off x="5751458" y="3348287"/>
            <a:ext cx="2910592" cy="1637201"/>
          </a:xfrm>
          <a:prstGeom prst="rect">
            <a:avLst/>
          </a:prstGeom>
          <a:noFill/>
          <a:ln>
            <a:noFill/>
          </a:ln>
        </p:spPr>
      </p:pic>
      <p:pic>
        <p:nvPicPr>
          <p:cNvPr id="219" name="Google Shape;219;p24" title="OhmsLaw_IntroToSeriesVsParallelResistorCircuits_ByJonFroehlich.png"/>
          <p:cNvPicPr preferRelativeResize="0"/>
          <p:nvPr/>
        </p:nvPicPr>
        <p:blipFill>
          <a:blip r:embed="rId5">
            <a:alphaModFix/>
          </a:blip>
          <a:stretch>
            <a:fillRect/>
          </a:stretch>
        </p:blipFill>
        <p:spPr>
          <a:xfrm>
            <a:off x="404525" y="3317825"/>
            <a:ext cx="4764974" cy="16981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Capacitors</a:t>
            </a:r>
            <a:endParaRPr/>
          </a:p>
        </p:txBody>
      </p:sp>
      <p:sp>
        <p:nvSpPr>
          <p:cNvPr id="225" name="Google Shape;225;p25"/>
          <p:cNvSpPr txBox="1"/>
          <p:nvPr>
            <p:ph idx="1" type="body"/>
          </p:nvPr>
        </p:nvSpPr>
        <p:spPr>
          <a:xfrm>
            <a:off x="352325" y="1516600"/>
            <a:ext cx="4671300" cy="3945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Composed of two metal plates </a:t>
            </a:r>
            <a:r>
              <a:rPr lang="en"/>
              <a:t>separated by a dielectric</a:t>
            </a:r>
            <a:r>
              <a:rPr lang="en"/>
              <a:t> and stores charge between them (remember physics?) - capacitance of a </a:t>
            </a:r>
            <a:r>
              <a:rPr lang="en"/>
              <a:t>capacitor</a:t>
            </a:r>
            <a:r>
              <a:rPr lang="en"/>
              <a:t> depends on the </a:t>
            </a:r>
            <a:r>
              <a:rPr lang="en"/>
              <a:t>dielectric - units of capacitance is the Farad (F)</a:t>
            </a:r>
            <a:endParaRPr/>
          </a:p>
          <a:p>
            <a:pPr indent="-311150" lvl="0" marL="457200" rtl="0" algn="l">
              <a:spcBef>
                <a:spcPts val="0"/>
              </a:spcBef>
              <a:spcAft>
                <a:spcPts val="0"/>
              </a:spcAft>
              <a:buSzPts val="1300"/>
              <a:buChar char="-"/>
            </a:pPr>
            <a:r>
              <a:rPr lang="en"/>
              <a:t>Current: i(t) = C(dV/dt)</a:t>
            </a:r>
            <a:endParaRPr/>
          </a:p>
          <a:p>
            <a:pPr indent="-311150" lvl="0" marL="457200" rtl="0" algn="l">
              <a:spcBef>
                <a:spcPts val="0"/>
              </a:spcBef>
              <a:spcAft>
                <a:spcPts val="0"/>
              </a:spcAft>
              <a:buSzPts val="1300"/>
              <a:buChar char="-"/>
            </a:pPr>
            <a:r>
              <a:rPr lang="en"/>
              <a:t>Voltage: v(t) = v(t0) + 1/C ∫ i(t) dt</a:t>
            </a:r>
            <a:endParaRPr/>
          </a:p>
          <a:p>
            <a:pPr indent="-311150" lvl="0" marL="457200" rtl="0" algn="l">
              <a:spcBef>
                <a:spcPts val="0"/>
              </a:spcBef>
              <a:spcAft>
                <a:spcPts val="0"/>
              </a:spcAft>
              <a:buSzPts val="1300"/>
              <a:buChar char="-"/>
            </a:pPr>
            <a:r>
              <a:rPr lang="en"/>
              <a:t>Voltage across a capacitor cannot instantaneously change - at t = 0, a capacitor acts like a short circuit allowing current to flow freely, while at t = infinity (steady state), a capacitor acts like a hole (open circuit) since the capacitor has fully charged and no more current flows</a:t>
            </a:r>
            <a:endParaRPr/>
          </a:p>
          <a:p>
            <a:pPr indent="-311150" lvl="0" marL="457200" rtl="0" algn="l">
              <a:spcBef>
                <a:spcPts val="0"/>
              </a:spcBef>
              <a:spcAft>
                <a:spcPts val="0"/>
              </a:spcAft>
              <a:buSzPts val="1300"/>
              <a:buChar char="-"/>
            </a:pPr>
            <a:r>
              <a:rPr lang="en"/>
              <a:t>Capacitance adds in parallel</a:t>
            </a:r>
            <a:endParaRPr/>
          </a:p>
        </p:txBody>
      </p:sp>
      <p:pic>
        <p:nvPicPr>
          <p:cNvPr id="226" name="Google Shape;226;p25" title="download.jpg"/>
          <p:cNvPicPr preferRelativeResize="0"/>
          <p:nvPr/>
        </p:nvPicPr>
        <p:blipFill>
          <a:blip r:embed="rId3">
            <a:alphaModFix/>
          </a:blip>
          <a:stretch>
            <a:fillRect/>
          </a:stretch>
        </p:blipFill>
        <p:spPr>
          <a:xfrm>
            <a:off x="5441338" y="610224"/>
            <a:ext cx="2790825" cy="1857145"/>
          </a:xfrm>
          <a:prstGeom prst="rect">
            <a:avLst/>
          </a:prstGeom>
          <a:noFill/>
          <a:ln>
            <a:noFill/>
          </a:ln>
        </p:spPr>
      </p:pic>
      <p:pic>
        <p:nvPicPr>
          <p:cNvPr id="227" name="Google Shape;227;p25" title="download.jpg"/>
          <p:cNvPicPr preferRelativeResize="0"/>
          <p:nvPr/>
        </p:nvPicPr>
        <p:blipFill>
          <a:blip r:embed="rId4">
            <a:alphaModFix/>
          </a:blip>
          <a:stretch>
            <a:fillRect/>
          </a:stretch>
        </p:blipFill>
        <p:spPr>
          <a:xfrm>
            <a:off x="5114050" y="2703775"/>
            <a:ext cx="3836850" cy="2252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Capacitors cont.</a:t>
            </a:r>
            <a:endParaRPr/>
          </a:p>
        </p:txBody>
      </p:sp>
      <p:sp>
        <p:nvSpPr>
          <p:cNvPr id="233" name="Google Shape;233;p26"/>
          <p:cNvSpPr txBox="1"/>
          <p:nvPr>
            <p:ph idx="1" type="body"/>
          </p:nvPr>
        </p:nvSpPr>
        <p:spPr>
          <a:xfrm>
            <a:off x="921275" y="1074575"/>
            <a:ext cx="4749000" cy="40287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Impedance in the AC/phasor domain -&gt; Z = 1/j⍵C where C is the capacitance - very useful for deriving 1st order, 2nd order, etc  circuit transfer functions -&gt; used to design filters, integrators, differentiators and for other mathematical analog circuit applications</a:t>
            </a:r>
            <a:endParaRPr/>
          </a:p>
          <a:p>
            <a:pPr indent="-304958" lvl="0" marL="457200" rtl="0" algn="l">
              <a:spcBef>
                <a:spcPts val="0"/>
              </a:spcBef>
              <a:spcAft>
                <a:spcPts val="0"/>
              </a:spcAft>
              <a:buSzPct val="100000"/>
              <a:buChar char="-"/>
            </a:pPr>
            <a:r>
              <a:rPr lang="en"/>
              <a:t>Coupling capacitors - filter out low frequency signals (DC) and allow high frequency signals to pass through (AC) - pass signals between different IC stages in analog signal processing without amplifying DC offsets</a:t>
            </a:r>
            <a:endParaRPr/>
          </a:p>
          <a:p>
            <a:pPr indent="-304958" lvl="0" marL="457200" rtl="0" algn="l">
              <a:spcBef>
                <a:spcPts val="0"/>
              </a:spcBef>
              <a:spcAft>
                <a:spcPts val="0"/>
              </a:spcAft>
              <a:buSzPct val="100000"/>
              <a:buChar char="-"/>
            </a:pPr>
            <a:r>
              <a:rPr lang="en"/>
              <a:t>Decoupling capacitors - filter out high frequency signals (AC, noise) and allow low frequency signals to pass through (DC) - used near microcontrollers to filter out noise from power supply, mitigate voltage spikes due to rapid switching in digital circuits - smaller capacitors filter out higher frequencies while large capacitors work for lower frequencies</a:t>
            </a:r>
            <a:endParaRPr/>
          </a:p>
          <a:p>
            <a:pPr indent="-304958" lvl="0" marL="457200" rtl="0" algn="l">
              <a:spcBef>
                <a:spcPts val="0"/>
              </a:spcBef>
              <a:spcAft>
                <a:spcPts val="0"/>
              </a:spcAft>
              <a:buSzPct val="100000"/>
              <a:buChar char="-"/>
            </a:pPr>
            <a:r>
              <a:rPr lang="en"/>
              <a:t>Bypass capacitor - provide low-impedance path for high frequency noise, bypassing it to ground</a:t>
            </a:r>
            <a:endParaRPr/>
          </a:p>
          <a:p>
            <a:pPr indent="-304958" lvl="0" marL="457200" rtl="0" algn="l">
              <a:spcBef>
                <a:spcPts val="0"/>
              </a:spcBef>
              <a:spcAft>
                <a:spcPts val="0"/>
              </a:spcAft>
              <a:buSzPct val="100000"/>
              <a:buChar char="-"/>
            </a:pPr>
            <a:r>
              <a:rPr lang="en"/>
              <a:t>Capacitors are more commonly used over inductors in multi order circuit systems since its easier to get capacitors of different values than inductors</a:t>
            </a:r>
            <a:endParaRPr/>
          </a:p>
          <a:p>
            <a:pPr indent="0" lvl="0" marL="0" rtl="0" algn="l">
              <a:spcBef>
                <a:spcPts val="1200"/>
              </a:spcBef>
              <a:spcAft>
                <a:spcPts val="1200"/>
              </a:spcAft>
              <a:buNone/>
            </a:pPr>
            <a:r>
              <a:t/>
            </a:r>
            <a:endParaRPr/>
          </a:p>
        </p:txBody>
      </p:sp>
      <p:pic>
        <p:nvPicPr>
          <p:cNvPr id="234" name="Google Shape;234;p26" title="download.png"/>
          <p:cNvPicPr preferRelativeResize="0"/>
          <p:nvPr/>
        </p:nvPicPr>
        <p:blipFill>
          <a:blip r:embed="rId3">
            <a:alphaModFix/>
          </a:blip>
          <a:stretch>
            <a:fillRect/>
          </a:stretch>
        </p:blipFill>
        <p:spPr>
          <a:xfrm>
            <a:off x="5854075" y="1937525"/>
            <a:ext cx="2933700" cy="156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Inductors</a:t>
            </a:r>
            <a:endParaRPr/>
          </a:p>
        </p:txBody>
      </p:sp>
      <p:sp>
        <p:nvSpPr>
          <p:cNvPr id="240" name="Google Shape;240;p27"/>
          <p:cNvSpPr txBox="1"/>
          <p:nvPr>
            <p:ph idx="1" type="body"/>
          </p:nvPr>
        </p:nvSpPr>
        <p:spPr>
          <a:xfrm>
            <a:off x="1052550" y="1255650"/>
            <a:ext cx="5171400" cy="37026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Inductors - component that stores </a:t>
            </a:r>
            <a:r>
              <a:rPr lang="en"/>
              <a:t>energy</a:t>
            </a:r>
            <a:r>
              <a:rPr lang="en"/>
              <a:t> in a magnetic field when a current flows through it - </a:t>
            </a:r>
            <a:r>
              <a:rPr lang="en"/>
              <a:t>characterized</a:t>
            </a:r>
            <a:r>
              <a:rPr lang="en"/>
              <a:t> by inductance, which is ratio of voltage to ratio of change in current - unit of inductance is the Henry (H), </a:t>
            </a:r>
            <a:r>
              <a:rPr lang="en"/>
              <a:t>symbol</a:t>
            </a:r>
            <a:r>
              <a:rPr lang="en"/>
              <a:t> used to denote is L</a:t>
            </a:r>
            <a:endParaRPr/>
          </a:p>
          <a:p>
            <a:pPr indent="-304958" lvl="0" marL="457200" rtl="0" algn="l">
              <a:spcBef>
                <a:spcPts val="0"/>
              </a:spcBef>
              <a:spcAft>
                <a:spcPts val="0"/>
              </a:spcAft>
              <a:buSzPct val="100000"/>
              <a:buChar char="-"/>
            </a:pPr>
            <a:r>
              <a:rPr lang="en"/>
              <a:t>Lenz’s law - current induced in a circuit due to change in magnetic field is directed to oppose the change in flux and to exert a mechanical force that oppose the motion</a:t>
            </a:r>
            <a:endParaRPr/>
          </a:p>
          <a:p>
            <a:pPr indent="-304958" lvl="0" marL="457200" rtl="0" algn="l">
              <a:spcBef>
                <a:spcPts val="0"/>
              </a:spcBef>
              <a:spcAft>
                <a:spcPts val="0"/>
              </a:spcAft>
              <a:buSzPct val="100000"/>
              <a:buChar char="-"/>
            </a:pPr>
            <a:r>
              <a:rPr lang="en"/>
              <a:t>When current through the coil changes, the magnetic field induces a electromotive force described by Faraday’s law of induction -&gt; this can result in torque used to drive a motor for example - the electromagnets inside a motor</a:t>
            </a:r>
            <a:endParaRPr/>
          </a:p>
          <a:p>
            <a:pPr indent="-304958" lvl="0" marL="457200" rtl="0" algn="l">
              <a:spcBef>
                <a:spcPts val="0"/>
              </a:spcBef>
              <a:spcAft>
                <a:spcPts val="0"/>
              </a:spcAft>
              <a:buSzPct val="100000"/>
              <a:buChar char="-"/>
            </a:pPr>
            <a:r>
              <a:rPr lang="en"/>
              <a:t>Solenoids are a type of inductor - used in solenoid actuators (Robocup shoutout)</a:t>
            </a:r>
            <a:endParaRPr/>
          </a:p>
          <a:p>
            <a:pPr indent="-304958" lvl="0" marL="457200" rtl="0" algn="l">
              <a:spcBef>
                <a:spcPts val="0"/>
              </a:spcBef>
              <a:spcAft>
                <a:spcPts val="0"/>
              </a:spcAft>
              <a:buSzPct val="100000"/>
              <a:buChar char="-"/>
            </a:pPr>
            <a:r>
              <a:rPr lang="en"/>
              <a:t>Voltage: v(t) = L (di/dt) </a:t>
            </a:r>
            <a:r>
              <a:rPr lang="en"/>
              <a:t>where</a:t>
            </a:r>
            <a:r>
              <a:rPr lang="en"/>
              <a:t> di/dt is </a:t>
            </a:r>
            <a:r>
              <a:rPr lang="en"/>
              <a:t>change</a:t>
            </a:r>
            <a:r>
              <a:rPr lang="en"/>
              <a:t> in current (slope)</a:t>
            </a:r>
            <a:endParaRPr/>
          </a:p>
          <a:p>
            <a:pPr indent="-304958" lvl="0" marL="457200" rtl="0" algn="l">
              <a:spcBef>
                <a:spcPts val="0"/>
              </a:spcBef>
              <a:spcAft>
                <a:spcPts val="0"/>
              </a:spcAft>
              <a:buSzPct val="100000"/>
              <a:buChar char="-"/>
            </a:pPr>
            <a:r>
              <a:rPr lang="en"/>
              <a:t>Current: i(t) = i(t0) + 1/L </a:t>
            </a:r>
            <a:r>
              <a:rPr lang="en"/>
              <a:t>∫ v(t) dt</a:t>
            </a:r>
            <a:endParaRPr/>
          </a:p>
          <a:p>
            <a:pPr indent="-304958" lvl="0" marL="457200" rtl="0" algn="l">
              <a:spcBef>
                <a:spcPts val="0"/>
              </a:spcBef>
              <a:spcAft>
                <a:spcPts val="0"/>
              </a:spcAft>
              <a:buSzPct val="100000"/>
              <a:buChar char="-"/>
            </a:pPr>
            <a:r>
              <a:rPr lang="en"/>
              <a:t>Inductance adds in series</a:t>
            </a:r>
            <a:endParaRPr/>
          </a:p>
          <a:p>
            <a:pPr indent="-304958" lvl="0" marL="457200" rtl="0" algn="l">
              <a:spcBef>
                <a:spcPts val="0"/>
              </a:spcBef>
              <a:spcAft>
                <a:spcPts val="0"/>
              </a:spcAft>
              <a:buSzPct val="100000"/>
              <a:buChar char="-"/>
            </a:pPr>
            <a:r>
              <a:rPr lang="en"/>
              <a:t>Impedance in the AC/phasor domain -&gt; Z = j⍵L where L is the inductance - used in multi order circuit systems like capacitors</a:t>
            </a:r>
            <a:endParaRPr/>
          </a:p>
          <a:p>
            <a:pPr indent="-304958" lvl="0" marL="457200" rtl="0" algn="l">
              <a:spcBef>
                <a:spcPts val="0"/>
              </a:spcBef>
              <a:spcAft>
                <a:spcPts val="0"/>
              </a:spcAft>
              <a:buSzPct val="100000"/>
              <a:buChar char="-"/>
            </a:pPr>
            <a:r>
              <a:rPr lang="en"/>
              <a:t>Used for RF applications, NFC/RFID interfaces, sensors, power circuits</a:t>
            </a:r>
            <a:endParaRPr/>
          </a:p>
        </p:txBody>
      </p:sp>
      <p:pic>
        <p:nvPicPr>
          <p:cNvPr id="241" name="Google Shape;241;p27" title="download.jpg"/>
          <p:cNvPicPr preferRelativeResize="0"/>
          <p:nvPr/>
        </p:nvPicPr>
        <p:blipFill>
          <a:blip r:embed="rId3">
            <a:alphaModFix/>
          </a:blip>
          <a:stretch>
            <a:fillRect/>
          </a:stretch>
        </p:blipFill>
        <p:spPr>
          <a:xfrm>
            <a:off x="6488437" y="1255650"/>
            <a:ext cx="2321850" cy="1300225"/>
          </a:xfrm>
          <a:prstGeom prst="rect">
            <a:avLst/>
          </a:prstGeom>
          <a:noFill/>
          <a:ln>
            <a:noFill/>
          </a:ln>
        </p:spPr>
      </p:pic>
      <p:pic>
        <p:nvPicPr>
          <p:cNvPr id="242" name="Google Shape;242;p27" title="download.png"/>
          <p:cNvPicPr preferRelativeResize="0"/>
          <p:nvPr/>
        </p:nvPicPr>
        <p:blipFill>
          <a:blip r:embed="rId4">
            <a:alphaModFix/>
          </a:blip>
          <a:stretch>
            <a:fillRect/>
          </a:stretch>
        </p:blipFill>
        <p:spPr>
          <a:xfrm>
            <a:off x="6145637" y="3065049"/>
            <a:ext cx="2850825" cy="146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Diodes (this includes LEDs!)</a:t>
            </a:r>
            <a:endParaRPr/>
          </a:p>
        </p:txBody>
      </p:sp>
      <p:sp>
        <p:nvSpPr>
          <p:cNvPr id="248" name="Google Shape;248;p28"/>
          <p:cNvSpPr txBox="1"/>
          <p:nvPr>
            <p:ph idx="1" type="body"/>
          </p:nvPr>
        </p:nvSpPr>
        <p:spPr>
          <a:xfrm>
            <a:off x="1092300" y="976825"/>
            <a:ext cx="7449300" cy="2953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Diodes are special circuit components that only allow current to flow through them in one direction and have a threshold voltage that must be met or exceeded to allow current flow</a:t>
            </a:r>
            <a:endParaRPr/>
          </a:p>
          <a:p>
            <a:pPr indent="-298450" lvl="1" marL="914400" rtl="0" algn="l">
              <a:spcBef>
                <a:spcPts val="0"/>
              </a:spcBef>
              <a:spcAft>
                <a:spcPts val="0"/>
              </a:spcAft>
              <a:buSzPts val="1100"/>
              <a:buChar char="-"/>
            </a:pPr>
            <a:r>
              <a:rPr lang="en"/>
              <a:t>Great for protecting against accidental shorts, flyback current</a:t>
            </a:r>
            <a:endParaRPr/>
          </a:p>
          <a:p>
            <a:pPr indent="-311150" lvl="0" marL="457200" rtl="0" algn="l">
              <a:spcBef>
                <a:spcPts val="0"/>
              </a:spcBef>
              <a:spcAft>
                <a:spcPts val="0"/>
              </a:spcAft>
              <a:buSzPts val="1300"/>
              <a:buChar char="-"/>
            </a:pPr>
            <a:r>
              <a:rPr lang="en"/>
              <a:t>When the voltage at the node at the front of the diode is less than this threshold, the diode is off and acts like a hole in the circuit</a:t>
            </a:r>
            <a:endParaRPr/>
          </a:p>
          <a:p>
            <a:pPr indent="-311150" lvl="0" marL="457200" rtl="0" algn="l">
              <a:spcBef>
                <a:spcPts val="0"/>
              </a:spcBef>
              <a:spcAft>
                <a:spcPts val="0"/>
              </a:spcAft>
              <a:buSzPts val="1300"/>
              <a:buChar char="-"/>
            </a:pPr>
            <a:r>
              <a:rPr lang="en"/>
              <a:t>Zener diodes are a special type of diode that DO allow current to flow in both directions, basically act like regular diodes but if the voltage is below a certain NEGATIVE threshold, then current will flow in the opposite direction of the diode’s polarity -&gt; negative current</a:t>
            </a:r>
            <a:endParaRPr/>
          </a:p>
          <a:p>
            <a:pPr indent="-311150" lvl="0" marL="457200" rtl="0" algn="l">
              <a:spcBef>
                <a:spcPts val="0"/>
              </a:spcBef>
              <a:spcAft>
                <a:spcPts val="0"/>
              </a:spcAft>
              <a:buSzPts val="1300"/>
              <a:buChar char="-"/>
            </a:pPr>
            <a:r>
              <a:rPr lang="en"/>
              <a:t>LEDs are diodes, and have threshold voltage’s and current tolerances specified in their datasheets that you have to be aware of when designing your circuit -&gt; need to supply a voltage higher than threshold, and should use resistors in series to induce a current that is safely below the tolerance current of the LED  -&gt; the current supplied will affect the power supplied to the LED -&gt; which affects the </a:t>
            </a:r>
            <a:r>
              <a:rPr lang="en"/>
              <a:t>intensity</a:t>
            </a:r>
            <a:r>
              <a:rPr lang="en"/>
              <a:t> of the </a:t>
            </a:r>
            <a:r>
              <a:rPr lang="en"/>
              <a:t>light</a:t>
            </a:r>
            <a:r>
              <a:rPr lang="en"/>
              <a:t> emitted (physics!)</a:t>
            </a:r>
            <a:endParaRPr/>
          </a:p>
        </p:txBody>
      </p:sp>
      <p:pic>
        <p:nvPicPr>
          <p:cNvPr id="249" name="Google Shape;249;p28" title="download.png"/>
          <p:cNvPicPr preferRelativeResize="0"/>
          <p:nvPr/>
        </p:nvPicPr>
        <p:blipFill>
          <a:blip r:embed="rId3">
            <a:alphaModFix/>
          </a:blip>
          <a:stretch>
            <a:fillRect/>
          </a:stretch>
        </p:blipFill>
        <p:spPr>
          <a:xfrm>
            <a:off x="831047" y="3860950"/>
            <a:ext cx="2301375" cy="1168950"/>
          </a:xfrm>
          <a:prstGeom prst="rect">
            <a:avLst/>
          </a:prstGeom>
          <a:noFill/>
          <a:ln>
            <a:noFill/>
          </a:ln>
        </p:spPr>
      </p:pic>
      <p:pic>
        <p:nvPicPr>
          <p:cNvPr id="250" name="Google Shape;250;p28" title="download.png"/>
          <p:cNvPicPr preferRelativeResize="0"/>
          <p:nvPr/>
        </p:nvPicPr>
        <p:blipFill>
          <a:blip r:embed="rId4">
            <a:alphaModFix/>
          </a:blip>
          <a:stretch>
            <a:fillRect/>
          </a:stretch>
        </p:blipFill>
        <p:spPr>
          <a:xfrm>
            <a:off x="3560135" y="3860948"/>
            <a:ext cx="2513624" cy="1168950"/>
          </a:xfrm>
          <a:prstGeom prst="rect">
            <a:avLst/>
          </a:prstGeom>
          <a:noFill/>
          <a:ln>
            <a:noFill/>
          </a:ln>
        </p:spPr>
      </p:pic>
      <p:pic>
        <p:nvPicPr>
          <p:cNvPr id="251" name="Google Shape;251;p28" title="download.png"/>
          <p:cNvPicPr preferRelativeResize="0"/>
          <p:nvPr/>
        </p:nvPicPr>
        <p:blipFill>
          <a:blip r:embed="rId5">
            <a:alphaModFix/>
          </a:blip>
          <a:stretch>
            <a:fillRect/>
          </a:stretch>
        </p:blipFill>
        <p:spPr>
          <a:xfrm>
            <a:off x="6590852" y="3860950"/>
            <a:ext cx="2035349" cy="116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 Amps</a:t>
            </a:r>
            <a:endParaRPr/>
          </a:p>
        </p:txBody>
      </p:sp>
      <p:sp>
        <p:nvSpPr>
          <p:cNvPr id="257" name="Google Shape;257;p29"/>
          <p:cNvSpPr txBox="1"/>
          <p:nvPr>
            <p:ph idx="1" type="body"/>
          </p:nvPr>
        </p:nvSpPr>
        <p:spPr>
          <a:xfrm>
            <a:off x="1297500" y="903375"/>
            <a:ext cx="7846500" cy="2515200"/>
          </a:xfrm>
          <a:prstGeom prst="rect">
            <a:avLst/>
          </a:prstGeom>
        </p:spPr>
        <p:txBody>
          <a:bodyPr anchorCtr="0" anchor="t" bIns="91425" lIns="91425" spcFirstLastPara="1" rIns="91425" wrap="square" tIns="91425">
            <a:normAutofit fontScale="70000" lnSpcReduction="20000"/>
          </a:bodyPr>
          <a:lstStyle/>
          <a:p>
            <a:pPr indent="-295275" lvl="0" marL="457200" rtl="0" algn="l">
              <a:spcBef>
                <a:spcPts val="0"/>
              </a:spcBef>
              <a:spcAft>
                <a:spcPts val="0"/>
              </a:spcAft>
              <a:buSzPct val="100000"/>
              <a:buChar char="-"/>
            </a:pPr>
            <a:r>
              <a:rPr lang="en" sz="1500"/>
              <a:t>Operational amplifiers are complex ICs (integrated circuits) that can be used to design feedback systems and amplify DC signals</a:t>
            </a:r>
            <a:endParaRPr sz="1500"/>
          </a:p>
          <a:p>
            <a:pPr indent="-295275" lvl="0" marL="457200" rtl="0" algn="l">
              <a:spcBef>
                <a:spcPts val="0"/>
              </a:spcBef>
              <a:spcAft>
                <a:spcPts val="0"/>
              </a:spcAft>
              <a:buSzPct val="100000"/>
              <a:buChar char="-"/>
            </a:pPr>
            <a:r>
              <a:rPr lang="en" sz="1500"/>
              <a:t>Have a differential input and a single output</a:t>
            </a:r>
            <a:endParaRPr sz="1500"/>
          </a:p>
          <a:p>
            <a:pPr indent="-295275" lvl="0" marL="457200" rtl="0" algn="l">
              <a:spcBef>
                <a:spcPts val="0"/>
              </a:spcBef>
              <a:spcAft>
                <a:spcPts val="0"/>
              </a:spcAft>
              <a:buSzPct val="100000"/>
              <a:buChar char="-"/>
            </a:pPr>
            <a:r>
              <a:rPr lang="en" sz="1500"/>
              <a:t>Vo = A(V</a:t>
            </a:r>
            <a:r>
              <a:rPr baseline="-25000" lang="en" sz="1500"/>
              <a:t>+</a:t>
            </a:r>
            <a:r>
              <a:rPr lang="en" sz="1500"/>
              <a:t> - V</a:t>
            </a:r>
            <a:r>
              <a:rPr baseline="-25000" lang="en" sz="1500"/>
              <a:t>-</a:t>
            </a:r>
            <a:r>
              <a:rPr lang="en" sz="1500"/>
              <a:t>) ; A = open-loop gain, usually in millions/thousands</a:t>
            </a:r>
            <a:endParaRPr sz="1500"/>
          </a:p>
          <a:p>
            <a:pPr indent="-295275" lvl="0" marL="457200" rtl="0" algn="l">
              <a:spcBef>
                <a:spcPts val="0"/>
              </a:spcBef>
              <a:spcAft>
                <a:spcPts val="0"/>
              </a:spcAft>
              <a:buSzPct val="100000"/>
              <a:buChar char="-"/>
            </a:pPr>
            <a:r>
              <a:rPr lang="en" sz="1500"/>
              <a:t>A = V</a:t>
            </a:r>
            <a:r>
              <a:rPr baseline="-25000" lang="en" sz="1500"/>
              <a:t>o</a:t>
            </a:r>
            <a:r>
              <a:rPr lang="en" sz="1500"/>
              <a:t>/V</a:t>
            </a:r>
            <a:r>
              <a:rPr baseline="-25000" lang="en" sz="1500"/>
              <a:t>d</a:t>
            </a:r>
            <a:endParaRPr sz="1500"/>
          </a:p>
          <a:p>
            <a:pPr indent="-295275" lvl="0" marL="457200" rtl="0" algn="l">
              <a:spcBef>
                <a:spcPts val="0"/>
              </a:spcBef>
              <a:spcAft>
                <a:spcPts val="0"/>
              </a:spcAft>
              <a:buSzPct val="100000"/>
              <a:buChar char="-"/>
            </a:pPr>
            <a:r>
              <a:rPr lang="en" sz="1500"/>
              <a:t>Ideal op amps: i</a:t>
            </a:r>
            <a:r>
              <a:rPr baseline="-25000" lang="en" sz="1500"/>
              <a:t>-</a:t>
            </a:r>
            <a:r>
              <a:rPr lang="en" sz="1500"/>
              <a:t> = i</a:t>
            </a:r>
            <a:r>
              <a:rPr baseline="-25000" lang="en" sz="1500"/>
              <a:t>+</a:t>
            </a:r>
            <a:r>
              <a:rPr lang="en" sz="1500"/>
              <a:t> = 0</a:t>
            </a:r>
            <a:endParaRPr sz="1500"/>
          </a:p>
          <a:p>
            <a:pPr indent="-295275" lvl="0" marL="457200" rtl="0" algn="l">
              <a:spcBef>
                <a:spcPts val="0"/>
              </a:spcBef>
              <a:spcAft>
                <a:spcPts val="0"/>
              </a:spcAft>
              <a:buSzPct val="100000"/>
              <a:buChar char="-"/>
            </a:pPr>
            <a:r>
              <a:rPr lang="en" sz="1500"/>
              <a:t>Virtual short principle: </a:t>
            </a:r>
            <a:r>
              <a:rPr lang="en" sz="1500"/>
              <a:t>V</a:t>
            </a:r>
            <a:r>
              <a:rPr baseline="-25000" lang="en" sz="1500"/>
              <a:t>d</a:t>
            </a:r>
            <a:r>
              <a:rPr lang="en" sz="1500"/>
              <a:t> ~~ 0, so V</a:t>
            </a:r>
            <a:r>
              <a:rPr baseline="-25000" lang="en" sz="1500"/>
              <a:t>+</a:t>
            </a:r>
            <a:r>
              <a:rPr lang="en" sz="1500"/>
              <a:t> ~~ V</a:t>
            </a:r>
            <a:r>
              <a:rPr baseline="-25000" lang="en" sz="1500"/>
              <a:t>-</a:t>
            </a:r>
            <a:r>
              <a:rPr lang="en" sz="1500"/>
              <a:t>   -&gt;0 current goes into inverting and non-inverting terminals (inverting terminal is labelled -, and non inverting is labelled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Limitations:</a:t>
            </a:r>
            <a:endParaRPr sz="1500"/>
          </a:p>
          <a:p>
            <a:pPr indent="-295275" lvl="0" marL="457200" rtl="0" algn="l">
              <a:spcBef>
                <a:spcPts val="0"/>
              </a:spcBef>
              <a:spcAft>
                <a:spcPts val="0"/>
              </a:spcAft>
              <a:buSzPct val="100000"/>
              <a:buChar char="-"/>
            </a:pPr>
            <a:r>
              <a:rPr lang="en" sz="1500"/>
              <a:t>V</a:t>
            </a:r>
            <a:r>
              <a:rPr baseline="-25000" lang="en" sz="1500"/>
              <a:t>s-</a:t>
            </a:r>
            <a:r>
              <a:rPr lang="en" sz="1500"/>
              <a:t> &lt; Vo &lt; V</a:t>
            </a:r>
            <a:r>
              <a:rPr baseline="-25000" lang="en" sz="1500"/>
              <a:t>s+</a:t>
            </a:r>
            <a:r>
              <a:rPr lang="en" sz="1500"/>
              <a:t> ; The output will never reach the supply voltage, but will be limited by the saturation voltage.</a:t>
            </a:r>
            <a:endParaRPr sz="1500"/>
          </a:p>
          <a:p>
            <a:pPr indent="-295275" lvl="0" marL="457200" rtl="0" algn="l">
              <a:spcBef>
                <a:spcPts val="0"/>
              </a:spcBef>
              <a:spcAft>
                <a:spcPts val="0"/>
              </a:spcAft>
              <a:buSzPct val="100000"/>
              <a:buChar char="-"/>
            </a:pPr>
            <a:r>
              <a:rPr lang="en" sz="1500"/>
              <a:t>All op-amps have a current limit from the output that can also limit the output voltage</a:t>
            </a:r>
            <a:endParaRPr sz="1500"/>
          </a:p>
          <a:p>
            <a:pPr indent="0" lvl="0" marL="457200" rtl="0" algn="l">
              <a:spcBef>
                <a:spcPts val="0"/>
              </a:spcBef>
              <a:spcAft>
                <a:spcPts val="0"/>
              </a:spcAft>
              <a:buNone/>
            </a:pPr>
            <a:r>
              <a:t/>
            </a:r>
            <a:endParaRPr/>
          </a:p>
          <a:p>
            <a:pPr indent="-277495" lvl="0" marL="457200" rtl="0" algn="l">
              <a:spcBef>
                <a:spcPts val="0"/>
              </a:spcBef>
              <a:spcAft>
                <a:spcPts val="0"/>
              </a:spcAft>
              <a:buClr>
                <a:srgbClr val="000000"/>
              </a:buClr>
              <a:buSzPct val="100000"/>
              <a:buFont typeface="Times New Roman"/>
              <a:buChar char="-"/>
            </a:pP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indent="-277495" lvl="0" marL="457200" rtl="0" algn="l">
              <a:spcBef>
                <a:spcPts val="0"/>
              </a:spcBef>
              <a:spcAft>
                <a:spcPts val="0"/>
              </a:spcAft>
              <a:buClr>
                <a:srgbClr val="000000"/>
              </a:buClr>
              <a:buSzPct val="100000"/>
              <a:buFont typeface="Times New Roman"/>
              <a:buChar char="-"/>
            </a:pPr>
            <a:r>
              <a:t/>
            </a:r>
            <a:endParaRPr sz="1100">
              <a:solidFill>
                <a:srgbClr val="000000"/>
              </a:solidFill>
              <a:latin typeface="Times New Roman"/>
              <a:ea typeface="Times New Roman"/>
              <a:cs typeface="Times New Roman"/>
              <a:sym typeface="Times New Roman"/>
            </a:endParaRPr>
          </a:p>
        </p:txBody>
      </p:sp>
      <p:pic>
        <p:nvPicPr>
          <p:cNvPr id="258" name="Google Shape;258;p29"/>
          <p:cNvPicPr preferRelativeResize="0"/>
          <p:nvPr/>
        </p:nvPicPr>
        <p:blipFill>
          <a:blip r:embed="rId3">
            <a:alphaModFix/>
          </a:blip>
          <a:stretch>
            <a:fillRect/>
          </a:stretch>
        </p:blipFill>
        <p:spPr>
          <a:xfrm>
            <a:off x="587175" y="2981850"/>
            <a:ext cx="4050075" cy="1957533"/>
          </a:xfrm>
          <a:prstGeom prst="rect">
            <a:avLst/>
          </a:prstGeom>
          <a:noFill/>
          <a:ln>
            <a:noFill/>
          </a:ln>
        </p:spPr>
      </p:pic>
      <p:pic>
        <p:nvPicPr>
          <p:cNvPr id="259" name="Google Shape;259;p29"/>
          <p:cNvPicPr preferRelativeResize="0"/>
          <p:nvPr/>
        </p:nvPicPr>
        <p:blipFill>
          <a:blip r:embed="rId4">
            <a:alphaModFix/>
          </a:blip>
          <a:stretch>
            <a:fillRect/>
          </a:stretch>
        </p:blipFill>
        <p:spPr>
          <a:xfrm>
            <a:off x="4997350" y="2981850"/>
            <a:ext cx="3635396" cy="1957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BJTs</a:t>
            </a:r>
            <a:endParaRPr/>
          </a:p>
        </p:txBody>
      </p:sp>
      <p:sp>
        <p:nvSpPr>
          <p:cNvPr id="265" name="Google Shape;265;p30"/>
          <p:cNvSpPr txBox="1"/>
          <p:nvPr>
            <p:ph idx="1" type="body"/>
          </p:nvPr>
        </p:nvSpPr>
        <p:spPr>
          <a:xfrm>
            <a:off x="1297500" y="931200"/>
            <a:ext cx="7038900" cy="328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Bipolar junction transistors are a type of transistor that uses both electrons and electron holes as charge carriers</a:t>
            </a:r>
            <a:endParaRPr/>
          </a:p>
          <a:p>
            <a:pPr indent="-311150" lvl="0" marL="457200" rtl="0" algn="l">
              <a:spcBef>
                <a:spcPts val="0"/>
              </a:spcBef>
              <a:spcAft>
                <a:spcPts val="0"/>
              </a:spcAft>
              <a:buSzPts val="1300"/>
              <a:buChar char="-"/>
            </a:pPr>
            <a:r>
              <a:rPr lang="en"/>
              <a:t>Are useful for switches, amplifiers and oscillators</a:t>
            </a:r>
            <a:endParaRPr/>
          </a:p>
          <a:p>
            <a:pPr indent="-311150" lvl="0" marL="457200" rtl="0" algn="l">
              <a:spcBef>
                <a:spcPts val="0"/>
              </a:spcBef>
              <a:spcAft>
                <a:spcPts val="0"/>
              </a:spcAft>
              <a:buSzPts val="1300"/>
              <a:buChar char="-"/>
            </a:pPr>
            <a:r>
              <a:rPr lang="en"/>
              <a:t>NPN:</a:t>
            </a:r>
            <a:endParaRPr/>
          </a:p>
          <a:p>
            <a:pPr indent="-311150" lvl="1" marL="914400" rtl="0" algn="l">
              <a:spcBef>
                <a:spcPts val="0"/>
              </a:spcBef>
              <a:spcAft>
                <a:spcPts val="0"/>
              </a:spcAft>
              <a:buSzPts val="1300"/>
              <a:buChar char="-"/>
            </a:pPr>
            <a:r>
              <a:rPr lang="en" sz="1300"/>
              <a:t>KCL: i</a:t>
            </a:r>
            <a:r>
              <a:rPr baseline="-25000" lang="en" sz="1300"/>
              <a:t>E</a:t>
            </a:r>
            <a:r>
              <a:rPr lang="en" sz="1300"/>
              <a:t> = i</a:t>
            </a:r>
            <a:r>
              <a:rPr baseline="-25000" lang="en" sz="1300"/>
              <a:t>C</a:t>
            </a:r>
            <a:r>
              <a:rPr lang="en" sz="1300"/>
              <a:t> + i</a:t>
            </a:r>
            <a:r>
              <a:rPr baseline="-25000" lang="en" sz="1300"/>
              <a:t>B</a:t>
            </a:r>
            <a:r>
              <a:rPr lang="en" sz="1300"/>
              <a:t>  &amp;  KVL: V</a:t>
            </a:r>
            <a:r>
              <a:rPr baseline="-25000" lang="en" sz="1300"/>
              <a:t>BC</a:t>
            </a:r>
            <a:r>
              <a:rPr lang="en" sz="1300"/>
              <a:t> = V</a:t>
            </a:r>
            <a:r>
              <a:rPr b="1" baseline="-25000" lang="en" sz="1300"/>
              <a:t>BE</a:t>
            </a:r>
            <a:r>
              <a:rPr b="1" lang="en" sz="1300"/>
              <a:t> </a:t>
            </a:r>
            <a:r>
              <a:rPr lang="en" sz="1300"/>
              <a:t>- V</a:t>
            </a:r>
            <a:r>
              <a:rPr baseline="-25000" lang="en" sz="1300"/>
              <a:t>CE</a:t>
            </a:r>
            <a:endParaRPr baseline="-25000" sz="1300"/>
          </a:p>
          <a:p>
            <a:pPr indent="-311150" lvl="1" marL="914400" rtl="0" algn="l">
              <a:spcBef>
                <a:spcPts val="0"/>
              </a:spcBef>
              <a:spcAft>
                <a:spcPts val="0"/>
              </a:spcAft>
              <a:buSzPts val="1300"/>
              <a:buChar char="-"/>
            </a:pPr>
            <a:r>
              <a:rPr lang="en" sz="1300"/>
              <a:t>Controller: The circuit connects to positive and negative terminals of V</a:t>
            </a:r>
            <a:r>
              <a:rPr baseline="-25000" lang="en" sz="1300"/>
              <a:t>BE</a:t>
            </a:r>
            <a:r>
              <a:rPr lang="en" sz="1300"/>
              <a:t> - must be forward biased (positive voltage at V</a:t>
            </a:r>
            <a:r>
              <a:rPr baseline="-25000" lang="en" sz="1300"/>
              <a:t>B</a:t>
            </a:r>
            <a:r>
              <a:rPr lang="en" sz="1300"/>
              <a:t>) for i</a:t>
            </a:r>
            <a:r>
              <a:rPr baseline="-25000" lang="en" sz="1300"/>
              <a:t>B</a:t>
            </a:r>
            <a:r>
              <a:rPr lang="en" sz="1300"/>
              <a:t> to not be 0 and transistor not to be cut off </a:t>
            </a:r>
            <a:endParaRPr sz="1300"/>
          </a:p>
          <a:p>
            <a:pPr indent="-311150" lvl="1" marL="914400" rtl="0" algn="l">
              <a:spcBef>
                <a:spcPts val="0"/>
              </a:spcBef>
              <a:spcAft>
                <a:spcPts val="0"/>
              </a:spcAft>
              <a:buSzPts val="1300"/>
              <a:buChar char="-"/>
            </a:pPr>
            <a:r>
              <a:rPr lang="en" sz="1300"/>
              <a:t>Controlled part: i</a:t>
            </a:r>
            <a:r>
              <a:rPr baseline="-25000" lang="en" sz="1300"/>
              <a:t>C</a:t>
            </a:r>
            <a:r>
              <a:rPr lang="en" sz="1300"/>
              <a:t> and V</a:t>
            </a:r>
            <a:r>
              <a:rPr baseline="-25000" lang="en" sz="1300"/>
              <a:t>CE</a:t>
            </a:r>
            <a:r>
              <a:rPr lang="en" sz="1300"/>
              <a:t> are set based on i</a:t>
            </a:r>
            <a:r>
              <a:rPr baseline="-25000" lang="en" sz="1300"/>
              <a:t>B</a:t>
            </a:r>
            <a:r>
              <a:rPr lang="en" sz="1300"/>
              <a:t> and state of transistor</a:t>
            </a:r>
            <a:endParaRPr sz="1300"/>
          </a:p>
          <a:p>
            <a:pPr indent="-311150" lvl="1" marL="914400" rtl="0" algn="l">
              <a:spcBef>
                <a:spcPts val="0"/>
              </a:spcBef>
              <a:spcAft>
                <a:spcPts val="0"/>
              </a:spcAft>
              <a:buSzPts val="1300"/>
              <a:buChar char="-"/>
            </a:pPr>
            <a:r>
              <a:rPr lang="en" sz="1300"/>
              <a:t>Cutoff: i</a:t>
            </a:r>
            <a:r>
              <a:rPr baseline="-25000" lang="en" sz="1300"/>
              <a:t>B</a:t>
            </a:r>
            <a:r>
              <a:rPr lang="en" sz="1300"/>
              <a:t> = i</a:t>
            </a:r>
            <a:r>
              <a:rPr baseline="-25000" lang="en" sz="1300"/>
              <a:t>C</a:t>
            </a:r>
            <a:r>
              <a:rPr lang="en" sz="1300"/>
              <a:t> = i</a:t>
            </a:r>
            <a:r>
              <a:rPr baseline="-25000" lang="en" sz="1300"/>
              <a:t>E</a:t>
            </a:r>
            <a:r>
              <a:rPr lang="en" sz="1300"/>
              <a:t> = 0, V</a:t>
            </a:r>
            <a:r>
              <a:rPr baseline="-25000" lang="en" sz="1300"/>
              <a:t>BE</a:t>
            </a:r>
            <a:r>
              <a:rPr lang="en" sz="1300"/>
              <a:t> &lt; V</a:t>
            </a:r>
            <a:r>
              <a:rPr baseline="-25000" lang="en" sz="1300"/>
              <a:t>D0</a:t>
            </a:r>
            <a:endParaRPr sz="1300"/>
          </a:p>
          <a:p>
            <a:pPr indent="-311150" lvl="1" marL="914400" rtl="0" algn="l">
              <a:spcBef>
                <a:spcPts val="0"/>
              </a:spcBef>
              <a:spcAft>
                <a:spcPts val="0"/>
              </a:spcAft>
              <a:buSzPts val="1300"/>
              <a:buChar char="-"/>
            </a:pPr>
            <a:r>
              <a:rPr lang="en" sz="1300"/>
              <a:t>Active: V</a:t>
            </a:r>
            <a:r>
              <a:rPr baseline="-25000" lang="en" sz="1300"/>
              <a:t>BE</a:t>
            </a:r>
            <a:r>
              <a:rPr lang="en" sz="1300"/>
              <a:t> = V</a:t>
            </a:r>
            <a:r>
              <a:rPr baseline="-25000" lang="en" sz="1300"/>
              <a:t>D0</a:t>
            </a:r>
            <a:r>
              <a:rPr lang="en" sz="1300"/>
              <a:t>, V</a:t>
            </a:r>
            <a:r>
              <a:rPr baseline="-25000" lang="en" sz="1300"/>
              <a:t>BC</a:t>
            </a:r>
            <a:r>
              <a:rPr lang="en" sz="1300"/>
              <a:t> &lt;= 0, i</a:t>
            </a:r>
            <a:r>
              <a:rPr baseline="-25000" lang="en" sz="1300"/>
              <a:t>B</a:t>
            </a:r>
            <a:r>
              <a:rPr lang="en" sz="1300"/>
              <a:t> &gt;= 0, V</a:t>
            </a:r>
            <a:r>
              <a:rPr baseline="-25000" lang="en" sz="1300"/>
              <a:t>CE</a:t>
            </a:r>
            <a:r>
              <a:rPr lang="en" sz="1300"/>
              <a:t> &gt;= V</a:t>
            </a:r>
            <a:r>
              <a:rPr baseline="-25000" lang="en" sz="1300"/>
              <a:t>D0</a:t>
            </a:r>
            <a:r>
              <a:rPr lang="en" sz="1300"/>
              <a:t>, i</a:t>
            </a:r>
            <a:r>
              <a:rPr baseline="-25000" lang="en" sz="1300"/>
              <a:t>C</a:t>
            </a:r>
            <a:r>
              <a:rPr lang="en" sz="1300"/>
              <a:t> = i</a:t>
            </a:r>
            <a:r>
              <a:rPr baseline="-25000" lang="en" sz="1300"/>
              <a:t>B</a:t>
            </a:r>
            <a:endParaRPr sz="1300"/>
          </a:p>
          <a:p>
            <a:pPr indent="-311150" lvl="1" marL="914400" rtl="0" algn="l">
              <a:spcBef>
                <a:spcPts val="0"/>
              </a:spcBef>
              <a:spcAft>
                <a:spcPts val="0"/>
              </a:spcAft>
              <a:buSzPts val="1300"/>
              <a:buChar char="-"/>
            </a:pPr>
            <a:r>
              <a:rPr lang="en" sz="1300"/>
              <a:t>Saturation:  i</a:t>
            </a:r>
            <a:r>
              <a:rPr baseline="-25000" lang="en" sz="1300"/>
              <a:t>B</a:t>
            </a:r>
            <a:r>
              <a:rPr lang="en" sz="1300"/>
              <a:t> &gt;= 0, V</a:t>
            </a:r>
            <a:r>
              <a:rPr baseline="-25000" lang="en" sz="1300"/>
              <a:t>BE</a:t>
            </a:r>
            <a:r>
              <a:rPr lang="en" sz="1300"/>
              <a:t> = V</a:t>
            </a:r>
            <a:r>
              <a:rPr baseline="-25000" lang="en" sz="1300"/>
              <a:t>D0</a:t>
            </a:r>
            <a:r>
              <a:rPr lang="en" sz="1300"/>
              <a:t>, V</a:t>
            </a:r>
            <a:r>
              <a:rPr baseline="-25000" lang="en" sz="1300"/>
              <a:t>CE</a:t>
            </a:r>
            <a:r>
              <a:rPr lang="en" sz="1300"/>
              <a:t> = V</a:t>
            </a:r>
            <a:r>
              <a:rPr baseline="-25000" lang="en" sz="1300"/>
              <a:t>sat</a:t>
            </a:r>
            <a:r>
              <a:rPr lang="en" sz="1300"/>
              <a:t>, i</a:t>
            </a:r>
            <a:r>
              <a:rPr baseline="-25000" lang="en" sz="1300"/>
              <a:t>C</a:t>
            </a:r>
            <a:r>
              <a:rPr lang="en" sz="1300"/>
              <a:t> &lt; i</a:t>
            </a:r>
            <a:r>
              <a:rPr baseline="-25000" lang="en" sz="1300"/>
              <a:t>B</a:t>
            </a:r>
            <a:r>
              <a:rPr lang="en" sz="1300"/>
              <a:t> </a:t>
            </a:r>
            <a:endParaRPr sz="1300"/>
          </a:p>
          <a:p>
            <a:pPr indent="0" lvl="0" marL="0" rtl="0" algn="l">
              <a:spcBef>
                <a:spcPts val="0"/>
              </a:spcBef>
              <a:spcAft>
                <a:spcPts val="1200"/>
              </a:spcAft>
              <a:buNone/>
            </a:pPr>
            <a:r>
              <a:t/>
            </a:r>
            <a:endParaRPr/>
          </a:p>
        </p:txBody>
      </p:sp>
      <p:pic>
        <p:nvPicPr>
          <p:cNvPr id="266" name="Google Shape;266;p30" title="download.png"/>
          <p:cNvPicPr preferRelativeResize="0"/>
          <p:nvPr/>
        </p:nvPicPr>
        <p:blipFill>
          <a:blip r:embed="rId3">
            <a:alphaModFix/>
          </a:blip>
          <a:stretch>
            <a:fillRect/>
          </a:stretch>
        </p:blipFill>
        <p:spPr>
          <a:xfrm>
            <a:off x="6210825" y="3322675"/>
            <a:ext cx="2485600" cy="1583350"/>
          </a:xfrm>
          <a:prstGeom prst="rect">
            <a:avLst/>
          </a:prstGeom>
          <a:noFill/>
          <a:ln>
            <a:noFill/>
          </a:ln>
        </p:spPr>
      </p:pic>
      <p:pic>
        <p:nvPicPr>
          <p:cNvPr id="267" name="Google Shape;267;p30"/>
          <p:cNvPicPr preferRelativeResize="0"/>
          <p:nvPr/>
        </p:nvPicPr>
        <p:blipFill>
          <a:blip r:embed="rId4">
            <a:alphaModFix/>
          </a:blip>
          <a:stretch>
            <a:fillRect/>
          </a:stretch>
        </p:blipFill>
        <p:spPr>
          <a:xfrm>
            <a:off x="243725" y="3361875"/>
            <a:ext cx="1495425" cy="1504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BJTs cont.</a:t>
            </a:r>
            <a:endParaRPr/>
          </a:p>
        </p:txBody>
      </p:sp>
      <p:sp>
        <p:nvSpPr>
          <p:cNvPr id="273" name="Google Shape;273;p31"/>
          <p:cNvSpPr txBox="1"/>
          <p:nvPr>
            <p:ph idx="1" type="body"/>
          </p:nvPr>
        </p:nvSpPr>
        <p:spPr>
          <a:xfrm>
            <a:off x="1167025" y="103787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PNP:</a:t>
            </a:r>
            <a:endParaRPr/>
          </a:p>
          <a:p>
            <a:pPr indent="-311150" lvl="1" marL="914400" rtl="0" algn="l">
              <a:spcBef>
                <a:spcPts val="0"/>
              </a:spcBef>
              <a:spcAft>
                <a:spcPts val="0"/>
              </a:spcAft>
              <a:buSzPts val="1300"/>
              <a:buChar char="-"/>
            </a:pPr>
            <a:r>
              <a:rPr lang="en" sz="1300"/>
              <a:t>KCL: i</a:t>
            </a:r>
            <a:r>
              <a:rPr baseline="-25000" lang="en" sz="1300"/>
              <a:t>E</a:t>
            </a:r>
            <a:r>
              <a:rPr lang="en" sz="1300"/>
              <a:t> = i</a:t>
            </a:r>
            <a:r>
              <a:rPr baseline="-25000" lang="en" sz="1300"/>
              <a:t>C </a:t>
            </a:r>
            <a:r>
              <a:rPr lang="en" sz="1300"/>
              <a:t>+ i</a:t>
            </a:r>
            <a:r>
              <a:rPr baseline="-25000" lang="en" sz="1300"/>
              <a:t>B</a:t>
            </a:r>
            <a:r>
              <a:rPr lang="en" sz="1300"/>
              <a:t> </a:t>
            </a:r>
            <a:endParaRPr sz="1300"/>
          </a:p>
          <a:p>
            <a:pPr indent="-311150" lvl="1" marL="914400" rtl="0" algn="l">
              <a:spcBef>
                <a:spcPts val="0"/>
              </a:spcBef>
              <a:spcAft>
                <a:spcPts val="0"/>
              </a:spcAft>
              <a:buSzPts val="1300"/>
              <a:buChar char="-"/>
            </a:pPr>
            <a:r>
              <a:rPr lang="en" sz="1300"/>
              <a:t>KVL: V</a:t>
            </a:r>
            <a:r>
              <a:rPr baseline="-25000" lang="en" sz="1300"/>
              <a:t>CB</a:t>
            </a:r>
            <a:r>
              <a:rPr lang="en" sz="1300"/>
              <a:t> = V</a:t>
            </a:r>
            <a:r>
              <a:rPr baseline="-25000" lang="en" sz="1300"/>
              <a:t>EB</a:t>
            </a:r>
            <a:r>
              <a:rPr lang="en" sz="1300"/>
              <a:t> - V</a:t>
            </a:r>
            <a:r>
              <a:rPr baseline="-25000" lang="en" sz="1300"/>
              <a:t>EC</a:t>
            </a:r>
            <a:endParaRPr sz="1300"/>
          </a:p>
          <a:p>
            <a:pPr indent="-311150" lvl="1" marL="914400" rtl="0" algn="l">
              <a:spcBef>
                <a:spcPts val="0"/>
              </a:spcBef>
              <a:spcAft>
                <a:spcPts val="0"/>
              </a:spcAft>
              <a:buSzPts val="1300"/>
              <a:buChar char="-"/>
            </a:pPr>
            <a:r>
              <a:rPr lang="en" sz="1300"/>
              <a:t>Cutoff: i</a:t>
            </a:r>
            <a:r>
              <a:rPr baseline="-25000" lang="en" sz="1300"/>
              <a:t>B</a:t>
            </a:r>
            <a:r>
              <a:rPr lang="en" sz="1300"/>
              <a:t> = i</a:t>
            </a:r>
            <a:r>
              <a:rPr baseline="-25000" lang="en" sz="1300"/>
              <a:t>C</a:t>
            </a:r>
            <a:r>
              <a:rPr lang="en" sz="1300"/>
              <a:t> = i</a:t>
            </a:r>
            <a:r>
              <a:rPr baseline="-25000" lang="en" sz="1300"/>
              <a:t>E</a:t>
            </a:r>
            <a:r>
              <a:rPr lang="en" sz="1300"/>
              <a:t> = 0, V</a:t>
            </a:r>
            <a:r>
              <a:rPr baseline="-25000" lang="en" sz="1300"/>
              <a:t>EB</a:t>
            </a:r>
            <a:r>
              <a:rPr lang="en" sz="1300"/>
              <a:t> &lt; V</a:t>
            </a:r>
            <a:r>
              <a:rPr baseline="-25000" lang="en" sz="1300"/>
              <a:t>D0</a:t>
            </a:r>
            <a:r>
              <a:rPr lang="en" sz="1300"/>
              <a:t> </a:t>
            </a:r>
            <a:endParaRPr sz="1300"/>
          </a:p>
          <a:p>
            <a:pPr indent="-311150" lvl="1" marL="914400" rtl="0" algn="l">
              <a:spcBef>
                <a:spcPts val="0"/>
              </a:spcBef>
              <a:spcAft>
                <a:spcPts val="0"/>
              </a:spcAft>
              <a:buSzPts val="1300"/>
              <a:buChar char="-"/>
            </a:pPr>
            <a:r>
              <a:rPr lang="en" sz="1300"/>
              <a:t>Active: i</a:t>
            </a:r>
            <a:r>
              <a:rPr baseline="-25000" lang="en" sz="1300"/>
              <a:t>B</a:t>
            </a:r>
            <a:r>
              <a:rPr lang="en" sz="1300"/>
              <a:t> &gt;= 0, V</a:t>
            </a:r>
            <a:r>
              <a:rPr baseline="-25000" lang="en" sz="1300"/>
              <a:t>EB</a:t>
            </a:r>
            <a:r>
              <a:rPr lang="en" sz="1300"/>
              <a:t> = V</a:t>
            </a:r>
            <a:r>
              <a:rPr baseline="-25000" lang="en" sz="1300"/>
              <a:t>D0</a:t>
            </a:r>
            <a:r>
              <a:rPr lang="en" sz="1300"/>
              <a:t>, V</a:t>
            </a:r>
            <a:r>
              <a:rPr baseline="-25000" lang="en" sz="1300"/>
              <a:t>EC</a:t>
            </a:r>
            <a:r>
              <a:rPr lang="en" sz="1300"/>
              <a:t> &gt;= V</a:t>
            </a:r>
            <a:r>
              <a:rPr baseline="-25000" lang="en" sz="1300"/>
              <a:t>D0</a:t>
            </a:r>
            <a:r>
              <a:rPr lang="en" sz="1300"/>
              <a:t>, , i</a:t>
            </a:r>
            <a:r>
              <a:rPr baseline="-25000" lang="en" sz="1300"/>
              <a:t>C</a:t>
            </a:r>
            <a:r>
              <a:rPr lang="en" sz="1300"/>
              <a:t> = i</a:t>
            </a:r>
            <a:r>
              <a:rPr baseline="-25000" lang="en" sz="1300"/>
              <a:t>B</a:t>
            </a:r>
            <a:r>
              <a:rPr lang="en" sz="1300"/>
              <a:t> </a:t>
            </a:r>
            <a:endParaRPr sz="1300"/>
          </a:p>
          <a:p>
            <a:pPr indent="-311150" lvl="1" marL="914400" rtl="0" algn="l">
              <a:spcBef>
                <a:spcPts val="0"/>
              </a:spcBef>
              <a:spcAft>
                <a:spcPts val="0"/>
              </a:spcAft>
              <a:buSzPts val="1300"/>
              <a:buChar char="-"/>
            </a:pPr>
            <a:r>
              <a:rPr lang="en" sz="1300"/>
              <a:t>Saturation:  i</a:t>
            </a:r>
            <a:r>
              <a:rPr baseline="-25000" lang="en" sz="1300"/>
              <a:t>B</a:t>
            </a:r>
            <a:r>
              <a:rPr lang="en" sz="1300"/>
              <a:t> &gt;= 0, V</a:t>
            </a:r>
            <a:r>
              <a:rPr baseline="-25000" lang="en" sz="1300"/>
              <a:t>BE</a:t>
            </a:r>
            <a:r>
              <a:rPr lang="en" sz="1300"/>
              <a:t> = V</a:t>
            </a:r>
            <a:r>
              <a:rPr baseline="-25000" lang="en" sz="1300"/>
              <a:t>D0</a:t>
            </a:r>
            <a:r>
              <a:rPr lang="en" sz="1300"/>
              <a:t>, V</a:t>
            </a:r>
            <a:r>
              <a:rPr baseline="-25000" lang="en" sz="1300"/>
              <a:t>EC</a:t>
            </a:r>
            <a:r>
              <a:rPr lang="en" sz="1300"/>
              <a:t> = V</a:t>
            </a:r>
            <a:r>
              <a:rPr baseline="-25000" lang="en" sz="1300"/>
              <a:t>sat</a:t>
            </a:r>
            <a:r>
              <a:rPr lang="en" sz="1300"/>
              <a:t>, i</a:t>
            </a:r>
            <a:r>
              <a:rPr baseline="-25000" lang="en" sz="1300"/>
              <a:t>C</a:t>
            </a:r>
            <a:r>
              <a:rPr lang="en" sz="1300"/>
              <a:t> &lt; i</a:t>
            </a:r>
            <a:r>
              <a:rPr baseline="-25000" lang="en" sz="1300"/>
              <a:t>B</a:t>
            </a:r>
            <a:r>
              <a:rPr lang="en" sz="1300"/>
              <a:t> </a:t>
            </a:r>
            <a:endParaRPr sz="1300"/>
          </a:p>
          <a:p>
            <a:pPr indent="-323850" lvl="0" marL="457200" rtl="0" algn="l">
              <a:spcBef>
                <a:spcPts val="0"/>
              </a:spcBef>
              <a:spcAft>
                <a:spcPts val="0"/>
              </a:spcAft>
              <a:buSzPts val="1500"/>
              <a:buChar char="-"/>
            </a:pPr>
            <a:r>
              <a:rPr lang="en"/>
              <a:t>Positive input voltage → assume NPN on, PNP off</a:t>
            </a:r>
            <a:endParaRPr/>
          </a:p>
          <a:p>
            <a:pPr indent="-323850" lvl="0" marL="457200" rtl="0" algn="l">
              <a:spcBef>
                <a:spcPts val="0"/>
              </a:spcBef>
              <a:spcAft>
                <a:spcPts val="0"/>
              </a:spcAft>
              <a:buSzPts val="1500"/>
              <a:buChar char="-"/>
            </a:pPr>
            <a:r>
              <a:rPr lang="en"/>
              <a:t>Negative → assume NPN off, PNP on</a:t>
            </a:r>
            <a:endParaRPr sz="1500"/>
          </a:p>
        </p:txBody>
      </p:sp>
      <p:pic>
        <p:nvPicPr>
          <p:cNvPr id="274" name="Google Shape;274;p31"/>
          <p:cNvPicPr preferRelativeResize="0"/>
          <p:nvPr/>
        </p:nvPicPr>
        <p:blipFill>
          <a:blip r:embed="rId3">
            <a:alphaModFix/>
          </a:blip>
          <a:stretch>
            <a:fillRect/>
          </a:stretch>
        </p:blipFill>
        <p:spPr>
          <a:xfrm>
            <a:off x="687100" y="3441800"/>
            <a:ext cx="4753575" cy="1200400"/>
          </a:xfrm>
          <a:prstGeom prst="rect">
            <a:avLst/>
          </a:prstGeom>
          <a:noFill/>
          <a:ln>
            <a:noFill/>
          </a:ln>
        </p:spPr>
      </p:pic>
      <p:pic>
        <p:nvPicPr>
          <p:cNvPr id="275" name="Google Shape;275;p31"/>
          <p:cNvPicPr preferRelativeResize="0"/>
          <p:nvPr/>
        </p:nvPicPr>
        <p:blipFill>
          <a:blip r:embed="rId4">
            <a:alphaModFix/>
          </a:blip>
          <a:stretch>
            <a:fillRect/>
          </a:stretch>
        </p:blipFill>
        <p:spPr>
          <a:xfrm>
            <a:off x="6033175" y="2912975"/>
            <a:ext cx="2743200" cy="2019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Attendance + Slides</a:t>
            </a:r>
            <a:endParaRPr/>
          </a:p>
        </p:txBody>
      </p:sp>
      <p:sp>
        <p:nvSpPr>
          <p:cNvPr id="141" name="Google Shape;141;p14"/>
          <p:cNvSpPr txBox="1"/>
          <p:nvPr/>
        </p:nvSpPr>
        <p:spPr>
          <a:xfrm>
            <a:off x="1382067" y="4275775"/>
            <a:ext cx="275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solidFill>
                  <a:schemeClr val="hlink"/>
                </a:solidFill>
                <a:latin typeface="Lato"/>
                <a:ea typeface="Lato"/>
                <a:cs typeface="Lato"/>
                <a:sym typeface="Lato"/>
                <a:hlinkClick r:id="rId3"/>
              </a:rPr>
              <a:t>https://bit.ly/4cCBIGm</a:t>
            </a:r>
            <a:r>
              <a:rPr lang="en" sz="2000">
                <a:latin typeface="Lato"/>
                <a:ea typeface="Lato"/>
                <a:cs typeface="Lato"/>
                <a:sym typeface="Lato"/>
              </a:rPr>
              <a:t> </a:t>
            </a:r>
            <a:endParaRPr sz="2000">
              <a:latin typeface="Lato"/>
              <a:ea typeface="Lato"/>
              <a:cs typeface="Lato"/>
              <a:sym typeface="Lato"/>
            </a:endParaRPr>
          </a:p>
        </p:txBody>
      </p:sp>
      <p:sp>
        <p:nvSpPr>
          <p:cNvPr id="142" name="Google Shape;142;p14"/>
          <p:cNvSpPr txBox="1"/>
          <p:nvPr/>
        </p:nvSpPr>
        <p:spPr>
          <a:xfrm>
            <a:off x="2117675" y="1077750"/>
            <a:ext cx="11676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lt1"/>
                </a:solidFill>
                <a:latin typeface="Lato"/>
                <a:ea typeface="Lato"/>
                <a:cs typeface="Lato"/>
                <a:sym typeface="Lato"/>
              </a:rPr>
              <a:t>Slides:</a:t>
            </a:r>
            <a:endParaRPr sz="1900">
              <a:solidFill>
                <a:schemeClr val="lt1"/>
              </a:solidFill>
              <a:latin typeface="Lato"/>
              <a:ea typeface="Lato"/>
              <a:cs typeface="Lato"/>
              <a:sym typeface="Lato"/>
            </a:endParaRPr>
          </a:p>
        </p:txBody>
      </p:sp>
      <p:pic>
        <p:nvPicPr>
          <p:cNvPr id="143" name="Google Shape;143;p14" title="bit.ly_4cCBIGm.png"/>
          <p:cNvPicPr preferRelativeResize="0"/>
          <p:nvPr/>
        </p:nvPicPr>
        <p:blipFill>
          <a:blip r:embed="rId4">
            <a:alphaModFix/>
          </a:blip>
          <a:stretch>
            <a:fillRect/>
          </a:stretch>
        </p:blipFill>
        <p:spPr>
          <a:xfrm>
            <a:off x="1447975" y="1554750"/>
            <a:ext cx="2620075" cy="2620075"/>
          </a:xfrm>
          <a:prstGeom prst="rect">
            <a:avLst/>
          </a:prstGeom>
          <a:noFill/>
          <a:ln>
            <a:noFill/>
          </a:ln>
        </p:spPr>
      </p:pic>
      <p:sp>
        <p:nvSpPr>
          <p:cNvPr id="144" name="Google Shape;144;p14"/>
          <p:cNvSpPr txBox="1"/>
          <p:nvPr/>
        </p:nvSpPr>
        <p:spPr>
          <a:xfrm>
            <a:off x="4722175" y="4275775"/>
            <a:ext cx="3633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u="sng">
                <a:solidFill>
                  <a:srgbClr val="7890CD"/>
                </a:solidFill>
                <a:latin typeface="Lato"/>
                <a:ea typeface="Lato"/>
                <a:cs typeface="Lato"/>
                <a:sym typeface="Lato"/>
                <a:hlinkClick r:id="rId5">
                  <a:extLst>
                    <a:ext uri="{A12FA001-AC4F-418D-AE19-62706E023703}">
                      <ahyp:hlinkClr val="tx"/>
                    </a:ext>
                  </a:extLst>
                </a:hlinkClick>
              </a:rPr>
              <a:t>https://bit.ly/4hMmVtW</a:t>
            </a:r>
            <a:r>
              <a:rPr lang="en" sz="2000">
                <a:latin typeface="Lato"/>
                <a:ea typeface="Lato"/>
                <a:cs typeface="Lato"/>
                <a:sym typeface="Lato"/>
              </a:rPr>
              <a:t> </a:t>
            </a:r>
            <a:endParaRPr sz="2000">
              <a:latin typeface="Lato"/>
              <a:ea typeface="Lato"/>
              <a:cs typeface="Lato"/>
              <a:sym typeface="Lato"/>
            </a:endParaRPr>
          </a:p>
        </p:txBody>
      </p:sp>
      <p:sp>
        <p:nvSpPr>
          <p:cNvPr id="145" name="Google Shape;145;p14"/>
          <p:cNvSpPr txBox="1"/>
          <p:nvPr/>
        </p:nvSpPr>
        <p:spPr>
          <a:xfrm>
            <a:off x="4351975" y="1077750"/>
            <a:ext cx="43740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rgbClr val="FFFFFF"/>
                </a:solidFill>
                <a:latin typeface="Lato"/>
                <a:ea typeface="Lato"/>
                <a:cs typeface="Lato"/>
                <a:sym typeface="Lato"/>
              </a:rPr>
              <a:t>Sign in form (MUST FILL OUT):</a:t>
            </a:r>
            <a:endParaRPr sz="1900">
              <a:solidFill>
                <a:srgbClr val="FFFFFF"/>
              </a:solidFill>
              <a:latin typeface="Lato"/>
              <a:ea typeface="Lato"/>
              <a:cs typeface="Lato"/>
              <a:sym typeface="Lato"/>
            </a:endParaRPr>
          </a:p>
        </p:txBody>
      </p:sp>
      <p:pic>
        <p:nvPicPr>
          <p:cNvPr id="146" name="Google Shape;146;p14"/>
          <p:cNvPicPr preferRelativeResize="0"/>
          <p:nvPr/>
        </p:nvPicPr>
        <p:blipFill>
          <a:blip r:embed="rId6">
            <a:alphaModFix/>
          </a:blip>
          <a:stretch>
            <a:fillRect/>
          </a:stretch>
        </p:blipFill>
        <p:spPr>
          <a:xfrm>
            <a:off x="5228937" y="1554751"/>
            <a:ext cx="2620075" cy="2620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MOSFETs</a:t>
            </a:r>
            <a:endParaRPr/>
          </a:p>
        </p:txBody>
      </p:sp>
      <p:sp>
        <p:nvSpPr>
          <p:cNvPr id="281" name="Google Shape;281;p32"/>
          <p:cNvSpPr txBox="1"/>
          <p:nvPr>
            <p:ph idx="1" type="body"/>
          </p:nvPr>
        </p:nvSpPr>
        <p:spPr>
          <a:xfrm>
            <a:off x="1109075" y="972625"/>
            <a:ext cx="72273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Metal-oxide-semiconductor field-effect-transistor</a:t>
            </a:r>
            <a:endParaRPr sz="1200"/>
          </a:p>
          <a:p>
            <a:pPr indent="-304800" lvl="0" marL="457200" rtl="0" algn="l">
              <a:spcBef>
                <a:spcPts val="0"/>
              </a:spcBef>
              <a:spcAft>
                <a:spcPts val="0"/>
              </a:spcAft>
              <a:buSzPts val="1200"/>
              <a:buChar char="-"/>
            </a:pPr>
            <a:r>
              <a:rPr lang="en" sz="1200"/>
              <a:t>Can either be used as an amplifier or a switch (switch is useful for digital logic gates and digital circuits)</a:t>
            </a:r>
            <a:endParaRPr sz="1200"/>
          </a:p>
          <a:p>
            <a:pPr indent="-304800" lvl="0" marL="457200" rtl="0" algn="l">
              <a:spcBef>
                <a:spcPts val="0"/>
              </a:spcBef>
              <a:spcAft>
                <a:spcPts val="0"/>
              </a:spcAft>
              <a:buSzPts val="1200"/>
              <a:buChar char="-"/>
            </a:pPr>
            <a:r>
              <a:rPr lang="en" sz="1200"/>
              <a:t>When used as a switch - can take in a digital signal as output to the gate to determine whether current will flow through the MOSFET (on) or not (off) - used in motor driver circuits where PWM signal is used to </a:t>
            </a:r>
            <a:r>
              <a:rPr lang="en" sz="1200"/>
              <a:t>drive</a:t>
            </a:r>
            <a:r>
              <a:rPr lang="en" sz="1200"/>
              <a:t> the gate and determine if current flows through the motor circuit (powering the motor) or not (motor is unpowered), and the duration of time between pulses affects how fast the motor spins</a:t>
            </a:r>
            <a:endParaRPr sz="1200"/>
          </a:p>
        </p:txBody>
      </p:sp>
      <p:pic>
        <p:nvPicPr>
          <p:cNvPr id="282" name="Google Shape;282;p32" title="download.png"/>
          <p:cNvPicPr preferRelativeResize="0"/>
          <p:nvPr/>
        </p:nvPicPr>
        <p:blipFill>
          <a:blip r:embed="rId3">
            <a:alphaModFix/>
          </a:blip>
          <a:stretch>
            <a:fillRect/>
          </a:stretch>
        </p:blipFill>
        <p:spPr>
          <a:xfrm>
            <a:off x="7306875" y="125949"/>
            <a:ext cx="1383100" cy="1054800"/>
          </a:xfrm>
          <a:prstGeom prst="rect">
            <a:avLst/>
          </a:prstGeom>
          <a:noFill/>
          <a:ln>
            <a:noFill/>
          </a:ln>
        </p:spPr>
      </p:pic>
      <p:pic>
        <p:nvPicPr>
          <p:cNvPr id="283" name="Google Shape;283;p32"/>
          <p:cNvPicPr preferRelativeResize="0"/>
          <p:nvPr/>
        </p:nvPicPr>
        <p:blipFill rotWithShape="1">
          <a:blip r:embed="rId4">
            <a:alphaModFix/>
          </a:blip>
          <a:srcRect b="0" l="17760" r="18398" t="0"/>
          <a:stretch/>
        </p:blipFill>
        <p:spPr>
          <a:xfrm>
            <a:off x="205775" y="2808175"/>
            <a:ext cx="3006248" cy="2171175"/>
          </a:xfrm>
          <a:prstGeom prst="rect">
            <a:avLst/>
          </a:prstGeom>
          <a:noFill/>
          <a:ln>
            <a:noFill/>
          </a:ln>
        </p:spPr>
      </p:pic>
      <p:pic>
        <p:nvPicPr>
          <p:cNvPr id="284" name="Google Shape;284;p32"/>
          <p:cNvPicPr preferRelativeResize="0"/>
          <p:nvPr/>
        </p:nvPicPr>
        <p:blipFill>
          <a:blip r:embed="rId5">
            <a:alphaModFix/>
          </a:blip>
          <a:stretch>
            <a:fillRect/>
          </a:stretch>
        </p:blipFill>
        <p:spPr>
          <a:xfrm>
            <a:off x="3458951" y="2808175"/>
            <a:ext cx="2715975" cy="2231500"/>
          </a:xfrm>
          <a:prstGeom prst="rect">
            <a:avLst/>
          </a:prstGeom>
          <a:noFill/>
          <a:ln>
            <a:noFill/>
          </a:ln>
        </p:spPr>
      </p:pic>
      <p:pic>
        <p:nvPicPr>
          <p:cNvPr id="285" name="Google Shape;285;p32"/>
          <p:cNvPicPr preferRelativeResize="0"/>
          <p:nvPr/>
        </p:nvPicPr>
        <p:blipFill>
          <a:blip r:embed="rId6">
            <a:alphaModFix/>
          </a:blip>
          <a:stretch>
            <a:fillRect/>
          </a:stretch>
        </p:blipFill>
        <p:spPr>
          <a:xfrm>
            <a:off x="6365713" y="3009534"/>
            <a:ext cx="2569175" cy="18287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197400" y="2067075"/>
            <a:ext cx="56781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KiCad Schematic + Layout Info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Schematic Shortcuts + Tips</a:t>
            </a:r>
            <a:endParaRPr/>
          </a:p>
        </p:txBody>
      </p:sp>
      <p:sp>
        <p:nvSpPr>
          <p:cNvPr id="296" name="Google Shape;296;p34"/>
          <p:cNvSpPr txBox="1"/>
          <p:nvPr>
            <p:ph idx="1" type="body"/>
          </p:nvPr>
        </p:nvSpPr>
        <p:spPr>
          <a:xfrm>
            <a:off x="1264100" y="1164600"/>
            <a:ext cx="7038900" cy="3775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X to flip selected component horizontally</a:t>
            </a:r>
            <a:endParaRPr/>
          </a:p>
          <a:p>
            <a:pPr indent="-311150" lvl="0" marL="457200" rtl="0" algn="l">
              <a:spcBef>
                <a:spcPts val="0"/>
              </a:spcBef>
              <a:spcAft>
                <a:spcPts val="0"/>
              </a:spcAft>
              <a:buSzPts val="1300"/>
              <a:buChar char="-"/>
            </a:pPr>
            <a:r>
              <a:rPr lang="en"/>
              <a:t>Y to flip selected component vertically</a:t>
            </a:r>
            <a:endParaRPr/>
          </a:p>
          <a:p>
            <a:pPr indent="-311150" lvl="0" marL="457200" rtl="0" algn="l">
              <a:spcBef>
                <a:spcPts val="0"/>
              </a:spcBef>
              <a:spcAft>
                <a:spcPts val="0"/>
              </a:spcAft>
              <a:buSzPts val="1300"/>
              <a:buChar char="-"/>
            </a:pPr>
            <a:r>
              <a:rPr lang="en"/>
              <a:t>R to rotate a component by 90 degrees</a:t>
            </a:r>
            <a:endParaRPr/>
          </a:p>
          <a:p>
            <a:pPr indent="-311150" lvl="0" marL="457200" rtl="0" algn="l">
              <a:spcBef>
                <a:spcPts val="0"/>
              </a:spcBef>
              <a:spcAft>
                <a:spcPts val="0"/>
              </a:spcAft>
              <a:buSzPts val="1300"/>
              <a:buChar char="-"/>
            </a:pPr>
            <a:r>
              <a:rPr lang="en"/>
              <a:t>L to place a label -&gt; this will help us keep everything organized and avoid a mess of wires by using wireless connections between the components instead</a:t>
            </a:r>
            <a:endParaRPr/>
          </a:p>
          <a:p>
            <a:pPr indent="-311150" lvl="0" marL="457200" rtl="0" algn="l">
              <a:spcBef>
                <a:spcPts val="0"/>
              </a:spcBef>
              <a:spcAft>
                <a:spcPts val="0"/>
              </a:spcAft>
              <a:buSzPts val="1300"/>
              <a:buChar char="-"/>
            </a:pPr>
            <a:r>
              <a:rPr lang="en"/>
              <a:t>T to place a text box, useful for adding supplementary info and calculations</a:t>
            </a:r>
            <a:endParaRPr/>
          </a:p>
          <a:p>
            <a:pPr indent="-311150" lvl="0" marL="457200" rtl="0" algn="l">
              <a:spcBef>
                <a:spcPts val="0"/>
              </a:spcBef>
              <a:spcAft>
                <a:spcPts val="0"/>
              </a:spcAft>
              <a:buSzPts val="1300"/>
              <a:buChar char="-"/>
            </a:pPr>
            <a:r>
              <a:rPr lang="en"/>
              <a:t>P to enter power symbol menu -&gt; 3.3V, 5V, 9V and GND symbols will be used most often</a:t>
            </a:r>
            <a:endParaRPr/>
          </a:p>
          <a:p>
            <a:pPr indent="-311150" lvl="0" marL="457200" rtl="0" algn="l">
              <a:spcBef>
                <a:spcPts val="0"/>
              </a:spcBef>
              <a:spcAft>
                <a:spcPts val="0"/>
              </a:spcAft>
              <a:buSzPts val="1300"/>
              <a:buChar char="-"/>
            </a:pPr>
            <a:r>
              <a:rPr lang="en"/>
              <a:t>A to place a symbol - can place symbols from existing libraries or from custom libraries</a:t>
            </a:r>
            <a:endParaRPr/>
          </a:p>
          <a:p>
            <a:pPr indent="-311150" lvl="0" marL="457200" rtl="0" algn="l">
              <a:spcBef>
                <a:spcPts val="0"/>
              </a:spcBef>
              <a:spcAft>
                <a:spcPts val="0"/>
              </a:spcAft>
              <a:buSzPts val="1300"/>
              <a:buChar char="-"/>
            </a:pPr>
            <a:r>
              <a:rPr lang="en"/>
              <a:t>W to draw wires, B to draw buses, Z to place wire to bus entries, and J to place junctions</a:t>
            </a:r>
            <a:endParaRPr/>
          </a:p>
          <a:p>
            <a:pPr indent="-311150" lvl="0" marL="457200" rtl="0" algn="l">
              <a:spcBef>
                <a:spcPts val="0"/>
              </a:spcBef>
              <a:spcAft>
                <a:spcPts val="0"/>
              </a:spcAft>
              <a:buSzPts val="1300"/>
              <a:buChar char="-"/>
            </a:pPr>
            <a:r>
              <a:rPr lang="en"/>
              <a:t>Q to place no connect flags - these need to be placed on pins not connected to anything in order to pass the electric rules check (ERC)</a:t>
            </a:r>
            <a:endParaRPr/>
          </a:p>
          <a:p>
            <a:pPr indent="-311150" lvl="0" marL="457200" rtl="0" algn="l">
              <a:spcBef>
                <a:spcPts val="0"/>
              </a:spcBef>
              <a:spcAft>
                <a:spcPts val="0"/>
              </a:spcAft>
              <a:buSzPts val="1300"/>
              <a:buChar char="-"/>
            </a:pPr>
            <a:r>
              <a:rPr lang="en"/>
              <a:t>Use the highlight net tool and click on labelled nets to ensure that they are connected properly</a:t>
            </a:r>
            <a:endParaRPr/>
          </a:p>
          <a:p>
            <a:pPr indent="-311150" lvl="0" marL="457200" rtl="0" algn="l">
              <a:spcBef>
                <a:spcPts val="0"/>
              </a:spcBef>
              <a:spcAft>
                <a:spcPts val="0"/>
              </a:spcAft>
              <a:buSzPts val="1300"/>
              <a:buChar char="-"/>
            </a:pPr>
            <a:r>
              <a:rPr lang="en"/>
              <a:t>Use the Electrical Rules Check (ERC) to make sure there are no issues with the schematic: all pins are connected properly for all components, etc</a:t>
            </a:r>
            <a:endParaRPr/>
          </a:p>
          <a:p>
            <a:pPr indent="-311150" lvl="0" marL="457200" rtl="0" algn="l">
              <a:spcBef>
                <a:spcPts val="0"/>
              </a:spcBef>
              <a:spcAft>
                <a:spcPts val="0"/>
              </a:spcAft>
              <a:buSzPts val="1300"/>
              <a:buChar char="-"/>
            </a:pPr>
            <a:r>
              <a:rPr lang="en"/>
              <a:t>Tip: use rectangles and text boxes to neatly section off/group components</a:t>
            </a:r>
            <a:endParaRPr/>
          </a:p>
          <a:p>
            <a:pPr indent="-311150" lvl="0" marL="457200" rtl="0" algn="l">
              <a:spcBef>
                <a:spcPts val="0"/>
              </a:spcBef>
              <a:spcAft>
                <a:spcPts val="0"/>
              </a:spcAft>
              <a:buSzPts val="1300"/>
              <a:buChar char="-"/>
            </a:pPr>
            <a:r>
              <a:rPr lang="en"/>
              <a:t>Conventions: power symbols point up while ground points down, components and wires should be aligned to 0.05 in grid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Layer Specific Shortcuts</a:t>
            </a:r>
            <a:endParaRPr/>
          </a:p>
        </p:txBody>
      </p:sp>
      <p:sp>
        <p:nvSpPr>
          <p:cNvPr id="302" name="Google Shape;302;p35"/>
          <p:cNvSpPr txBox="1"/>
          <p:nvPr>
            <p:ph idx="1" type="body"/>
          </p:nvPr>
        </p:nvSpPr>
        <p:spPr>
          <a:xfrm>
            <a:off x="1297500" y="1307850"/>
            <a:ext cx="74391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Ctrl + Shift + M gets the measure tool, very useful for adding drawn measurements to your PCB layout as good design practice</a:t>
            </a:r>
            <a:endParaRPr/>
          </a:p>
          <a:p>
            <a:pPr indent="-311150" lvl="0" marL="457200" rtl="0" algn="l">
              <a:spcBef>
                <a:spcPts val="0"/>
              </a:spcBef>
              <a:spcAft>
                <a:spcPts val="0"/>
              </a:spcAft>
              <a:buSzPts val="1300"/>
              <a:buChar char="-"/>
            </a:pPr>
            <a:r>
              <a:rPr lang="en"/>
              <a:t>Use view -&gt; flip board view to get a better view of the back side of the board when routing</a:t>
            </a:r>
            <a:endParaRPr/>
          </a:p>
          <a:p>
            <a:pPr indent="-311150" lvl="0" marL="457200" rtl="0" algn="l">
              <a:spcBef>
                <a:spcPts val="0"/>
              </a:spcBef>
              <a:spcAft>
                <a:spcPts val="0"/>
              </a:spcAft>
              <a:buSzPts val="1300"/>
              <a:buChar char="-"/>
            </a:pPr>
            <a:r>
              <a:rPr lang="en"/>
              <a:t>Use Ctrl +Shift + Z to draw filled zones in order to fill in the pours at their respective laeyrs </a:t>
            </a:r>
            <a:endParaRPr/>
          </a:p>
          <a:p>
            <a:pPr indent="-311150" lvl="0" marL="457200" rtl="0" algn="l">
              <a:spcBef>
                <a:spcPts val="0"/>
              </a:spcBef>
              <a:spcAft>
                <a:spcPts val="0"/>
              </a:spcAft>
              <a:buSzPts val="1300"/>
              <a:buChar char="-"/>
            </a:pPr>
            <a:r>
              <a:rPr lang="en"/>
              <a:t>Use Ctrl + Shift + X  to drop a via on the board</a:t>
            </a:r>
            <a:endParaRPr/>
          </a:p>
          <a:p>
            <a:pPr indent="-311150" lvl="0" marL="457200" rtl="0" algn="l">
              <a:spcBef>
                <a:spcPts val="0"/>
              </a:spcBef>
              <a:spcAft>
                <a:spcPts val="0"/>
              </a:spcAft>
              <a:buSzPts val="1300"/>
              <a:buChar char="-"/>
            </a:pPr>
            <a:r>
              <a:rPr lang="en"/>
              <a:t>Use A to place footprints</a:t>
            </a:r>
            <a:endParaRPr/>
          </a:p>
          <a:p>
            <a:pPr indent="-311150" lvl="0" marL="457200" rtl="0" algn="l">
              <a:spcBef>
                <a:spcPts val="0"/>
              </a:spcBef>
              <a:spcAft>
                <a:spcPts val="0"/>
              </a:spcAft>
              <a:buSzPts val="1300"/>
              <a:buChar char="-"/>
            </a:pPr>
            <a:r>
              <a:rPr lang="en"/>
              <a:t>Use Ctrl + Shift + T to add a text box</a:t>
            </a:r>
            <a:endParaRPr/>
          </a:p>
          <a:p>
            <a:pPr indent="-311150" lvl="0" marL="457200" rtl="0" algn="l">
              <a:spcBef>
                <a:spcPts val="0"/>
              </a:spcBef>
              <a:spcAft>
                <a:spcPts val="0"/>
              </a:spcAft>
              <a:buSzPts val="1300"/>
              <a:buChar char="-"/>
            </a:pPr>
            <a:r>
              <a:rPr lang="en"/>
              <a:t>Use draw lines (Ctrl + Shift + L), draw arcs (Ctrl + Shift + A), draw rectangles, draw circles to create the shape/outline of the board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Layout Tips + Strategies</a:t>
            </a:r>
            <a:endParaRPr/>
          </a:p>
        </p:txBody>
      </p:sp>
      <p:sp>
        <p:nvSpPr>
          <p:cNvPr id="308" name="Google Shape;308;p36"/>
          <p:cNvSpPr txBox="1"/>
          <p:nvPr>
            <p:ph idx="1" type="body"/>
          </p:nvPr>
        </p:nvSpPr>
        <p:spPr>
          <a:xfrm>
            <a:off x="1227825" y="1072275"/>
            <a:ext cx="7038900" cy="4140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After the schematic is completed and all parts have footprints, click the update layout button to import all the footprints in to the drawing </a:t>
            </a:r>
            <a:endParaRPr/>
          </a:p>
          <a:p>
            <a:pPr indent="-311150" lvl="0" marL="457200" rtl="0" algn="l">
              <a:spcBef>
                <a:spcPts val="0"/>
              </a:spcBef>
              <a:spcAft>
                <a:spcPts val="0"/>
              </a:spcAft>
              <a:buSzPts val="1300"/>
              <a:buChar char="-"/>
            </a:pPr>
            <a:r>
              <a:rPr lang="en"/>
              <a:t>Use a grid size of 0.5 mm, align parts ideally to 1 mm, can do 0.5 if </a:t>
            </a:r>
            <a:r>
              <a:rPr lang="en"/>
              <a:t>necessary</a:t>
            </a:r>
            <a:endParaRPr/>
          </a:p>
          <a:p>
            <a:pPr indent="-311150" lvl="0" marL="457200" rtl="0" algn="l">
              <a:spcBef>
                <a:spcPts val="0"/>
              </a:spcBef>
              <a:spcAft>
                <a:spcPts val="0"/>
              </a:spcAft>
              <a:buSzPts val="1300"/>
              <a:buChar char="-"/>
            </a:pPr>
            <a:r>
              <a:rPr lang="en"/>
              <a:t>Think about the size and shape of the PCB, then draw the outline of the board - good to have a rough idea to start with, this can </a:t>
            </a:r>
            <a:r>
              <a:rPr lang="en"/>
              <a:t>always</a:t>
            </a:r>
            <a:r>
              <a:rPr lang="en"/>
              <a:t> be changed later if needed</a:t>
            </a:r>
            <a:endParaRPr/>
          </a:p>
          <a:p>
            <a:pPr indent="-311150" lvl="0" marL="457200" rtl="0" algn="l">
              <a:spcBef>
                <a:spcPts val="0"/>
              </a:spcBef>
              <a:spcAft>
                <a:spcPts val="0"/>
              </a:spcAft>
              <a:buSzPts val="1300"/>
              <a:buChar char="-"/>
            </a:pPr>
            <a:r>
              <a:rPr lang="en"/>
              <a:t>Leave sufficient space </a:t>
            </a:r>
            <a:r>
              <a:rPr lang="en"/>
              <a:t>between</a:t>
            </a:r>
            <a:r>
              <a:rPr lang="en"/>
              <a:t> components to make soldering easier later - 1 to 2 mm between parts is good</a:t>
            </a:r>
            <a:endParaRPr/>
          </a:p>
          <a:p>
            <a:pPr indent="-311150" lvl="0" marL="457200" rtl="0" algn="l">
              <a:spcBef>
                <a:spcPts val="0"/>
              </a:spcBef>
              <a:spcAft>
                <a:spcPts val="0"/>
              </a:spcAft>
              <a:buSzPts val="1300"/>
              <a:buChar char="-"/>
            </a:pPr>
            <a:r>
              <a:rPr lang="en"/>
              <a:t>Use wider traces for parts that need more current, intuition is that wider traces have less resistance -&gt; equation for resistance is R = ⍴L/A where ⍴ is the resistivity of the material the wire is made of, L is the </a:t>
            </a:r>
            <a:r>
              <a:rPr lang="en"/>
              <a:t>length</a:t>
            </a:r>
            <a:r>
              <a:rPr lang="en"/>
              <a:t> of the wire/trace and A is the cross sectional area (width times depth) -&gt; use trace width calculator to determine how wide traces should be</a:t>
            </a:r>
            <a:endParaRPr/>
          </a:p>
          <a:p>
            <a:pPr indent="-311150" lvl="0" marL="457200" rtl="0" algn="l">
              <a:spcBef>
                <a:spcPts val="0"/>
              </a:spcBef>
              <a:spcAft>
                <a:spcPts val="0"/>
              </a:spcAft>
              <a:buSzPts val="1300"/>
              <a:buChar char="-"/>
            </a:pPr>
            <a:r>
              <a:rPr lang="en"/>
              <a:t>For RF related components such as an antenna, try to keep them away from high frequency switching circuits to reduce noise that could affect performance</a:t>
            </a:r>
            <a:endParaRPr/>
          </a:p>
          <a:p>
            <a:pPr indent="-311150" lvl="0" marL="457200" rtl="0" algn="l">
              <a:spcBef>
                <a:spcPts val="0"/>
              </a:spcBef>
              <a:spcAft>
                <a:spcPts val="0"/>
              </a:spcAft>
              <a:buSzPts val="1300"/>
              <a:buChar char="-"/>
            </a:pPr>
            <a:r>
              <a:rPr lang="en"/>
              <a:t>Use the Design Rule Check (DRC) to make sure that the </a:t>
            </a:r>
            <a:r>
              <a:rPr lang="en"/>
              <a:t>board</a:t>
            </a:r>
            <a:r>
              <a:rPr lang="en"/>
              <a:t> does not have any errors</a:t>
            </a:r>
            <a:endParaRPr/>
          </a:p>
          <a:p>
            <a:pPr indent="-311150" lvl="0" marL="457200" rtl="0" algn="l">
              <a:spcBef>
                <a:spcPts val="0"/>
              </a:spcBef>
              <a:spcAft>
                <a:spcPts val="0"/>
              </a:spcAft>
              <a:buSzPts val="1300"/>
              <a:buChar char="-"/>
            </a:pPr>
            <a:r>
              <a:rPr lang="en"/>
              <a:t>Use the board setup -&gt; board stackup -&gt; physical stackup to add more layers to the board if needed</a:t>
            </a:r>
            <a:endParaRPr/>
          </a:p>
          <a:p>
            <a:pPr indent="-298450" lvl="1" marL="914400" rtl="0" algn="l">
              <a:spcBef>
                <a:spcPts val="0"/>
              </a:spcBef>
              <a:spcAft>
                <a:spcPts val="0"/>
              </a:spcAft>
              <a:buSzPts val="1100"/>
              <a:buChar char="-"/>
            </a:pPr>
            <a:r>
              <a:rPr lang="en"/>
              <a:t>This is useful for adding power and ground planes, these should be nice large pours without being broken up much, also corners should be rounded in order to prevent current crowding - these pours should be wide in all regions to minimize resistance</a:t>
            </a:r>
            <a:endParaRPr/>
          </a:p>
          <a:p>
            <a:pPr indent="-298450" lvl="1" marL="914400" rtl="0" algn="l">
              <a:spcBef>
                <a:spcPts val="0"/>
              </a:spcBef>
              <a:spcAft>
                <a:spcPts val="0"/>
              </a:spcAft>
              <a:buSzPts val="1100"/>
              <a:buChar char="-"/>
            </a:pPr>
            <a:r>
              <a:rPr lang="en"/>
              <a:t>Top and bottom layers should have a pour of GND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Add More Layers</a:t>
            </a:r>
            <a:endParaRPr/>
          </a:p>
        </p:txBody>
      </p:sp>
      <p:pic>
        <p:nvPicPr>
          <p:cNvPr id="314" name="Google Shape;314;p37"/>
          <p:cNvPicPr preferRelativeResize="0"/>
          <p:nvPr/>
        </p:nvPicPr>
        <p:blipFill>
          <a:blip r:embed="rId3">
            <a:alphaModFix/>
          </a:blip>
          <a:stretch>
            <a:fillRect/>
          </a:stretch>
        </p:blipFill>
        <p:spPr>
          <a:xfrm>
            <a:off x="1297500" y="1133662"/>
            <a:ext cx="2692425" cy="1673775"/>
          </a:xfrm>
          <a:prstGeom prst="rect">
            <a:avLst/>
          </a:prstGeom>
          <a:noFill/>
          <a:ln>
            <a:noFill/>
          </a:ln>
        </p:spPr>
      </p:pic>
      <p:pic>
        <p:nvPicPr>
          <p:cNvPr id="315" name="Google Shape;315;p37"/>
          <p:cNvPicPr preferRelativeResize="0"/>
          <p:nvPr/>
        </p:nvPicPr>
        <p:blipFill>
          <a:blip r:embed="rId4">
            <a:alphaModFix/>
          </a:blip>
          <a:stretch>
            <a:fillRect/>
          </a:stretch>
        </p:blipFill>
        <p:spPr>
          <a:xfrm>
            <a:off x="4572000" y="1038734"/>
            <a:ext cx="3615276" cy="1863652"/>
          </a:xfrm>
          <a:prstGeom prst="rect">
            <a:avLst/>
          </a:prstGeom>
          <a:noFill/>
          <a:ln>
            <a:noFill/>
          </a:ln>
        </p:spPr>
      </p:pic>
      <p:pic>
        <p:nvPicPr>
          <p:cNvPr id="316" name="Google Shape;316;p37"/>
          <p:cNvPicPr preferRelativeResize="0"/>
          <p:nvPr/>
        </p:nvPicPr>
        <p:blipFill>
          <a:blip r:embed="rId5">
            <a:alphaModFix/>
          </a:blip>
          <a:stretch>
            <a:fillRect/>
          </a:stretch>
        </p:blipFill>
        <p:spPr>
          <a:xfrm>
            <a:off x="2619650" y="3032150"/>
            <a:ext cx="3435199" cy="199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Manufacturing</a:t>
            </a:r>
            <a:endParaRPr/>
          </a:p>
        </p:txBody>
      </p:sp>
      <p:sp>
        <p:nvSpPr>
          <p:cNvPr id="322" name="Google Shape;322;p38"/>
          <p:cNvSpPr txBox="1"/>
          <p:nvPr>
            <p:ph idx="1" type="body"/>
          </p:nvPr>
        </p:nvSpPr>
        <p:spPr>
          <a:xfrm>
            <a:off x="1297500" y="10450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 the plot button in the </a:t>
            </a:r>
            <a:r>
              <a:rPr lang="en"/>
              <a:t>layout</a:t>
            </a:r>
            <a:r>
              <a:rPr lang="en"/>
              <a:t> view to generate Gerbers to be sent to the PCB </a:t>
            </a:r>
            <a:r>
              <a:rPr lang="en"/>
              <a:t>manufacturer</a:t>
            </a:r>
            <a:r>
              <a:rPr lang="en"/>
              <a:t> to get the board fabbed</a:t>
            </a:r>
            <a:endParaRPr/>
          </a:p>
        </p:txBody>
      </p:sp>
      <p:pic>
        <p:nvPicPr>
          <p:cNvPr id="323" name="Google Shape;323;p38"/>
          <p:cNvPicPr preferRelativeResize="0"/>
          <p:nvPr/>
        </p:nvPicPr>
        <p:blipFill rotWithShape="1">
          <a:blip r:embed="rId3">
            <a:alphaModFix/>
          </a:blip>
          <a:srcRect b="0" l="0" r="55319" t="0"/>
          <a:stretch/>
        </p:blipFill>
        <p:spPr>
          <a:xfrm>
            <a:off x="124697" y="2014825"/>
            <a:ext cx="1901475" cy="1738000"/>
          </a:xfrm>
          <a:prstGeom prst="rect">
            <a:avLst/>
          </a:prstGeom>
          <a:noFill/>
          <a:ln>
            <a:noFill/>
          </a:ln>
        </p:spPr>
      </p:pic>
      <p:pic>
        <p:nvPicPr>
          <p:cNvPr id="324" name="Google Shape;324;p38"/>
          <p:cNvPicPr preferRelativeResize="0"/>
          <p:nvPr/>
        </p:nvPicPr>
        <p:blipFill>
          <a:blip r:embed="rId4">
            <a:alphaModFix/>
          </a:blip>
          <a:stretch>
            <a:fillRect/>
          </a:stretch>
        </p:blipFill>
        <p:spPr>
          <a:xfrm>
            <a:off x="2113275" y="1886474"/>
            <a:ext cx="2849293" cy="1847875"/>
          </a:xfrm>
          <a:prstGeom prst="rect">
            <a:avLst/>
          </a:prstGeom>
          <a:noFill/>
          <a:ln>
            <a:noFill/>
          </a:ln>
        </p:spPr>
      </p:pic>
      <p:pic>
        <p:nvPicPr>
          <p:cNvPr id="325" name="Google Shape;325;p38"/>
          <p:cNvPicPr preferRelativeResize="0"/>
          <p:nvPr/>
        </p:nvPicPr>
        <p:blipFill>
          <a:blip r:embed="rId5">
            <a:alphaModFix/>
          </a:blip>
          <a:stretch>
            <a:fillRect/>
          </a:stretch>
        </p:blipFill>
        <p:spPr>
          <a:xfrm>
            <a:off x="5133425" y="1431801"/>
            <a:ext cx="2700141" cy="1738000"/>
          </a:xfrm>
          <a:prstGeom prst="rect">
            <a:avLst/>
          </a:prstGeom>
          <a:noFill/>
          <a:ln>
            <a:noFill/>
          </a:ln>
        </p:spPr>
      </p:pic>
      <p:pic>
        <p:nvPicPr>
          <p:cNvPr id="326" name="Google Shape;326;p38"/>
          <p:cNvPicPr preferRelativeResize="0"/>
          <p:nvPr/>
        </p:nvPicPr>
        <p:blipFill>
          <a:blip r:embed="rId6">
            <a:alphaModFix/>
          </a:blip>
          <a:stretch>
            <a:fillRect/>
          </a:stretch>
        </p:blipFill>
        <p:spPr>
          <a:xfrm>
            <a:off x="5154709" y="3169800"/>
            <a:ext cx="2657578" cy="1847875"/>
          </a:xfrm>
          <a:prstGeom prst="rect">
            <a:avLst/>
          </a:prstGeom>
          <a:noFill/>
          <a:ln>
            <a:noFill/>
          </a:ln>
        </p:spPr>
      </p:pic>
      <p:sp>
        <p:nvSpPr>
          <p:cNvPr id="327" name="Google Shape;327;p38"/>
          <p:cNvSpPr txBox="1"/>
          <p:nvPr/>
        </p:nvSpPr>
        <p:spPr>
          <a:xfrm>
            <a:off x="876675" y="4034975"/>
            <a:ext cx="36954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Then zip the files together and send them to a PCB manufacturer</a:t>
            </a:r>
            <a:endParaRPr sz="1300">
              <a:solidFill>
                <a:schemeClr val="lt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type="title"/>
          </p:nvPr>
        </p:nvSpPr>
        <p:spPr>
          <a:xfrm>
            <a:off x="249625" y="2157500"/>
            <a:ext cx="56778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400"/>
              <a:t>Designing your own PCB components</a:t>
            </a:r>
            <a:endParaRPr sz="2400"/>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Custom PCB components in KiCad</a:t>
            </a:r>
            <a:endParaRPr/>
          </a:p>
        </p:txBody>
      </p:sp>
      <p:sp>
        <p:nvSpPr>
          <p:cNvPr id="338" name="Google Shape;338;p40"/>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will not be going into how to design custom components today, but here is a YouTube video if you would like: </a:t>
            </a:r>
            <a:r>
              <a:rPr lang="en" u="sng">
                <a:solidFill>
                  <a:schemeClr val="hlink"/>
                </a:solidFill>
                <a:hlinkClick r:id="rId3"/>
              </a:rPr>
              <a:t>https://www.youtube.com/watch?v=pV-4ElYoXYU</a:t>
            </a:r>
            <a:r>
              <a:rPr lang="en"/>
              <a:t> </a:t>
            </a:r>
            <a:endParaRPr/>
          </a:p>
          <a:p>
            <a:pPr indent="-311150" lvl="0" marL="457200" rtl="0" algn="l">
              <a:spcBef>
                <a:spcPts val="0"/>
              </a:spcBef>
              <a:spcAft>
                <a:spcPts val="0"/>
              </a:spcAft>
              <a:buSzPts val="1300"/>
              <a:buChar char="-"/>
            </a:pPr>
            <a:r>
              <a:rPr lang="en"/>
              <a:t>Use Ctrl + Shift + K to draw rule areas (keepout) used to keep components away from each other or at a designated distance - if a component is within a rule area of another component, it will flag an error during the Design Rule Check</a:t>
            </a:r>
            <a:endParaRPr/>
          </a:p>
          <a:p>
            <a:pPr indent="-298450" lvl="1" marL="914400" rtl="0" algn="l">
              <a:spcBef>
                <a:spcPts val="0"/>
              </a:spcBef>
              <a:spcAft>
                <a:spcPts val="0"/>
              </a:spcAft>
              <a:buSzPts val="1100"/>
              <a:buChar char="-"/>
            </a:pPr>
            <a:r>
              <a:rPr lang="en"/>
              <a:t>Draw keepout in alignment with 0.5 mm grid, then inset by 0.1 mm to avoid overlap between components - width of keepout lines should be 0.05 mm</a:t>
            </a:r>
            <a:endParaRPr/>
          </a:p>
          <a:p>
            <a:pPr indent="-311150" lvl="0" marL="457200" rtl="0" algn="l">
              <a:spcBef>
                <a:spcPts val="0"/>
              </a:spcBef>
              <a:spcAft>
                <a:spcPts val="0"/>
              </a:spcAft>
              <a:buSzPts val="1300"/>
              <a:buChar char="-"/>
            </a:pPr>
            <a:r>
              <a:rPr lang="en"/>
              <a:t>Text for reference designators should be aligned to 0.1 mm grid</a:t>
            </a:r>
            <a:endParaRPr/>
          </a:p>
          <a:p>
            <a:pPr indent="-311150" lvl="0" marL="457200" rtl="0" algn="l">
              <a:spcBef>
                <a:spcPts val="0"/>
              </a:spcBef>
              <a:spcAft>
                <a:spcPts val="0"/>
              </a:spcAft>
              <a:buSzPts val="1300"/>
              <a:buChar char="-"/>
            </a:pPr>
            <a:r>
              <a:rPr lang="en"/>
              <a:t>For polarized components, mark the distinguished terminal with a dot or symbol and make sure it is clearly visible - the distinguished terminal is the one marked in the drawing of the component on its datasheet (the actual device also has a mark in this location)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562600" y="2070425"/>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KiCad Walkthrough</a:t>
            </a:r>
            <a:br>
              <a:rPr lang="en"/>
            </a:br>
            <a:r>
              <a:rPr lang="en"/>
              <a:t>(making a RGB LED circuit)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 KiCad for your platform</a:t>
            </a:r>
            <a:endParaRPr/>
          </a:p>
        </p:txBody>
      </p:sp>
      <p:sp>
        <p:nvSpPr>
          <p:cNvPr id="152" name="Google Shape;152;p15"/>
          <p:cNvSpPr txBox="1"/>
          <p:nvPr>
            <p:ph idx="1" type="body"/>
          </p:nvPr>
        </p:nvSpPr>
        <p:spPr>
          <a:xfrm>
            <a:off x="1297500" y="1567550"/>
            <a:ext cx="7038900" cy="170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t>Please start this </a:t>
            </a:r>
            <a:r>
              <a:rPr lang="en" sz="2500"/>
              <a:t>right away so that the download can happen while we go through some conceptual slides: </a:t>
            </a:r>
            <a:r>
              <a:rPr lang="en" sz="2500" u="sng">
                <a:solidFill>
                  <a:schemeClr val="hlink"/>
                </a:solidFill>
                <a:hlinkClick r:id="rId3"/>
              </a:rPr>
              <a:t>https://www.kicad.org/download/</a:t>
            </a:r>
            <a:r>
              <a:rPr lang="en" sz="2500"/>
              <a:t> </a:t>
            </a:r>
            <a:endParaRPr sz="2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2"/>
          <p:cNvPicPr preferRelativeResize="0"/>
          <p:nvPr/>
        </p:nvPicPr>
        <p:blipFill rotWithShape="1">
          <a:blip r:embed="rId3">
            <a:alphaModFix/>
          </a:blip>
          <a:srcRect b="42798" l="0" r="0" t="0"/>
          <a:stretch/>
        </p:blipFill>
        <p:spPr>
          <a:xfrm>
            <a:off x="1386500" y="236813"/>
            <a:ext cx="2453850" cy="2978424"/>
          </a:xfrm>
          <a:prstGeom prst="rect">
            <a:avLst/>
          </a:prstGeom>
          <a:noFill/>
          <a:ln>
            <a:noFill/>
          </a:ln>
        </p:spPr>
      </p:pic>
      <p:pic>
        <p:nvPicPr>
          <p:cNvPr id="349" name="Google Shape;349;p42"/>
          <p:cNvPicPr preferRelativeResize="0"/>
          <p:nvPr/>
        </p:nvPicPr>
        <p:blipFill rotWithShape="1">
          <a:blip r:embed="rId3">
            <a:alphaModFix/>
          </a:blip>
          <a:srcRect b="0" l="0" r="0" t="56032"/>
          <a:stretch/>
        </p:blipFill>
        <p:spPr>
          <a:xfrm>
            <a:off x="4139475" y="273963"/>
            <a:ext cx="3152700" cy="2941250"/>
          </a:xfrm>
          <a:prstGeom prst="rect">
            <a:avLst/>
          </a:prstGeom>
          <a:noFill/>
          <a:ln>
            <a:noFill/>
          </a:ln>
        </p:spPr>
      </p:pic>
      <p:sp>
        <p:nvSpPr>
          <p:cNvPr id="350" name="Google Shape;350;p42"/>
          <p:cNvSpPr txBox="1"/>
          <p:nvPr/>
        </p:nvSpPr>
        <p:spPr>
          <a:xfrm>
            <a:off x="1177750" y="3378900"/>
            <a:ext cx="6855300" cy="15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1300">
                <a:solidFill>
                  <a:schemeClr val="lt1"/>
                </a:solidFill>
                <a:latin typeface="Lato"/>
                <a:ea typeface="Lato"/>
                <a:cs typeface="Lato"/>
                <a:sym typeface="Lato"/>
              </a:rPr>
              <a:t>Common Anode RGB LED - the + terminal is shared and fed with 5V input</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 Common Cathode RGB LED - the - terminal is shared and goes to GND</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A NMOS MOSFET with a pull down resistor at the gate is used to drive the LED brightness</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u="sng">
                <a:solidFill>
                  <a:schemeClr val="hlink"/>
                </a:solidFill>
                <a:latin typeface="Lato"/>
                <a:ea typeface="Lato"/>
                <a:cs typeface="Lato"/>
                <a:sym typeface="Lato"/>
                <a:hlinkClick r:id="rId4"/>
              </a:rPr>
              <a:t>https://github.com/AcheronProject/acheron_Components.pretty</a:t>
            </a:r>
            <a:r>
              <a:rPr lang="en" sz="1300">
                <a:solidFill>
                  <a:schemeClr val="lt1"/>
                </a:solidFill>
                <a:latin typeface="Lato"/>
                <a:ea typeface="Lato"/>
                <a:cs typeface="Lato"/>
                <a:sym typeface="Lato"/>
              </a:rPr>
              <a:t> &lt;- will need to be imported to footprint library</a:t>
            </a:r>
            <a:br>
              <a:rPr lang="en" sz="1300">
                <a:solidFill>
                  <a:schemeClr val="lt1"/>
                </a:solidFill>
                <a:latin typeface="Lato"/>
                <a:ea typeface="Lato"/>
                <a:cs typeface="Lato"/>
                <a:sym typeface="Lato"/>
              </a:rPr>
            </a:br>
            <a:r>
              <a:rPr lang="en" sz="1300" u="sng">
                <a:solidFill>
                  <a:schemeClr val="hlink"/>
                </a:solidFill>
                <a:latin typeface="Lato"/>
                <a:ea typeface="Lato"/>
                <a:cs typeface="Lato"/>
                <a:sym typeface="Lato"/>
                <a:hlinkClick r:id="rId5"/>
              </a:rPr>
              <a:t>https://www.snapeda.com/parts/SI2302DS/NXP%20Semiconductors/view-part/?welcome=home</a:t>
            </a:r>
            <a:r>
              <a:rPr lang="en" sz="1300">
                <a:solidFill>
                  <a:schemeClr val="lt1"/>
                </a:solidFill>
                <a:latin typeface="Lato"/>
                <a:ea typeface="Lato"/>
                <a:cs typeface="Lato"/>
                <a:sym typeface="Lato"/>
              </a:rPr>
              <a:t> </a:t>
            </a:r>
            <a:endParaRPr sz="1300">
              <a:solidFill>
                <a:schemeClr val="lt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 Make your own custom PCB!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PCB Fundamentals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PCB design &amp; Why is it important?</a:t>
            </a:r>
            <a:endParaRPr/>
          </a:p>
        </p:txBody>
      </p:sp>
      <p:sp>
        <p:nvSpPr>
          <p:cNvPr id="163" name="Google Shape;163;p17"/>
          <p:cNvSpPr txBox="1"/>
          <p:nvPr>
            <p:ph idx="1" type="body"/>
          </p:nvPr>
        </p:nvSpPr>
        <p:spPr>
          <a:xfrm>
            <a:off x="1214525" y="1116150"/>
            <a:ext cx="7689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Printed circuit boards are a used to connect and support electronic components using conductive pathways, or "traces," made from copper and holds components like resistors, chips, and connectors in place using bonds created using a metallic substance </a:t>
            </a:r>
            <a:r>
              <a:rPr lang="en"/>
              <a:t>called</a:t>
            </a:r>
            <a:r>
              <a:rPr lang="en"/>
              <a:t> solder</a:t>
            </a:r>
            <a:endParaRPr/>
          </a:p>
          <a:p>
            <a:pPr indent="-311150" lvl="0" marL="457200" rtl="0" algn="l">
              <a:spcBef>
                <a:spcPts val="0"/>
              </a:spcBef>
              <a:spcAft>
                <a:spcPts val="0"/>
              </a:spcAft>
              <a:buSzPts val="1300"/>
              <a:buChar char="-"/>
            </a:pPr>
            <a:r>
              <a:rPr lang="en"/>
              <a:t>PCB design is the art of applying circuits theory concepts, physics, and visual creativity to produce these printed circuit boards for applications such as personal projects or real life products</a:t>
            </a:r>
            <a:endParaRPr/>
          </a:p>
          <a:p>
            <a:pPr indent="-311150" lvl="0" marL="457200" rtl="0" algn="l">
              <a:spcBef>
                <a:spcPts val="0"/>
              </a:spcBef>
              <a:spcAft>
                <a:spcPts val="0"/>
              </a:spcAft>
              <a:buSzPts val="1300"/>
              <a:buChar char="-"/>
            </a:pPr>
            <a:r>
              <a:rPr lang="en"/>
              <a:t>Very useful skill to have for your engineering projects and if you go into circuits in industry</a:t>
            </a:r>
            <a:endParaRPr/>
          </a:p>
          <a:p>
            <a:pPr indent="-311150" lvl="0" marL="457200" rtl="0" algn="l">
              <a:spcBef>
                <a:spcPts val="0"/>
              </a:spcBef>
              <a:spcAft>
                <a:spcPts val="0"/>
              </a:spcAft>
              <a:buSzPts val="1300"/>
              <a:buChar char="-"/>
            </a:pPr>
            <a:r>
              <a:rPr lang="en"/>
              <a:t>All </a:t>
            </a:r>
            <a:r>
              <a:rPr lang="en"/>
              <a:t>commercial</a:t>
            </a:r>
            <a:r>
              <a:rPr lang="en"/>
              <a:t> electronic products use custom PCBs, modern PCBs look quite small!</a:t>
            </a:r>
            <a:endParaRPr/>
          </a:p>
          <a:p>
            <a:pPr indent="-311150" lvl="0" marL="457200" rtl="0" algn="l">
              <a:spcBef>
                <a:spcPts val="0"/>
              </a:spcBef>
              <a:spcAft>
                <a:spcPts val="0"/>
              </a:spcAft>
              <a:buSzPts val="1300"/>
              <a:buChar char="-"/>
            </a:pPr>
            <a:r>
              <a:rPr lang="en"/>
              <a:t>Looks good on a resume! Tangential skills needed are circuits, soldering (</a:t>
            </a:r>
            <a:r>
              <a:rPr lang="en"/>
              <a:t>through-hole</a:t>
            </a:r>
            <a:r>
              <a:rPr lang="en"/>
              <a:t> and SMD) and reading datasheets!</a:t>
            </a:r>
            <a:endParaRPr/>
          </a:p>
        </p:txBody>
      </p:sp>
      <p:pic>
        <p:nvPicPr>
          <p:cNvPr id="164" name="Google Shape;164;p17" title="download.jpg"/>
          <p:cNvPicPr preferRelativeResize="0"/>
          <p:nvPr/>
        </p:nvPicPr>
        <p:blipFill>
          <a:blip r:embed="rId3">
            <a:alphaModFix/>
          </a:blip>
          <a:stretch>
            <a:fillRect/>
          </a:stretch>
        </p:blipFill>
        <p:spPr>
          <a:xfrm>
            <a:off x="3615436" y="3318561"/>
            <a:ext cx="2181750" cy="1544400"/>
          </a:xfrm>
          <a:prstGeom prst="rect">
            <a:avLst/>
          </a:prstGeom>
          <a:noFill/>
          <a:ln>
            <a:noFill/>
          </a:ln>
        </p:spPr>
      </p:pic>
      <p:pic>
        <p:nvPicPr>
          <p:cNvPr id="165" name="Google Shape;165;p17" title="download.jpg"/>
          <p:cNvPicPr preferRelativeResize="0"/>
          <p:nvPr/>
        </p:nvPicPr>
        <p:blipFill>
          <a:blip r:embed="rId4">
            <a:alphaModFix/>
          </a:blip>
          <a:stretch>
            <a:fillRect/>
          </a:stretch>
        </p:blipFill>
        <p:spPr>
          <a:xfrm>
            <a:off x="6281261" y="3385898"/>
            <a:ext cx="2431975" cy="1409725"/>
          </a:xfrm>
          <a:prstGeom prst="rect">
            <a:avLst/>
          </a:prstGeom>
          <a:noFill/>
          <a:ln>
            <a:noFill/>
          </a:ln>
        </p:spPr>
      </p:pic>
      <p:pic>
        <p:nvPicPr>
          <p:cNvPr id="166" name="Google Shape;166;p17" title="download.jpg"/>
          <p:cNvPicPr preferRelativeResize="0"/>
          <p:nvPr/>
        </p:nvPicPr>
        <p:blipFill>
          <a:blip r:embed="rId5">
            <a:alphaModFix/>
          </a:blip>
          <a:stretch>
            <a:fillRect/>
          </a:stretch>
        </p:blipFill>
        <p:spPr>
          <a:xfrm>
            <a:off x="721729" y="3385888"/>
            <a:ext cx="2409646" cy="14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a:t>
            </a:r>
            <a:r>
              <a:rPr lang="en"/>
              <a:t> is a PCB schematic?</a:t>
            </a:r>
            <a:endParaRPr/>
          </a:p>
        </p:txBody>
      </p:sp>
      <p:sp>
        <p:nvSpPr>
          <p:cNvPr id="172" name="Google Shape;172;p18"/>
          <p:cNvSpPr txBox="1"/>
          <p:nvPr>
            <p:ph idx="1" type="body"/>
          </p:nvPr>
        </p:nvSpPr>
        <p:spPr>
          <a:xfrm>
            <a:off x="320575" y="1709325"/>
            <a:ext cx="3840300" cy="23625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 PCB schematic is made before laying out the PCB, and functions as a plan for which components are going to be used on the PCB, and how they will all connect up</a:t>
            </a:r>
            <a:endParaRPr/>
          </a:p>
          <a:p>
            <a:pPr indent="-311150" lvl="0" marL="457200" rtl="0" algn="l">
              <a:spcBef>
                <a:spcPts val="0"/>
              </a:spcBef>
              <a:spcAft>
                <a:spcPts val="0"/>
              </a:spcAft>
              <a:buSzPts val="1300"/>
              <a:buChar char="-"/>
            </a:pPr>
            <a:r>
              <a:rPr lang="en"/>
              <a:t>Organize your PCB schematic into different sections based on functionality and use labels to wirelessly connect components so your schematic does not become a huge mess of wires - we will get into this in the walkthrough</a:t>
            </a:r>
            <a:endParaRPr/>
          </a:p>
        </p:txBody>
      </p:sp>
      <p:pic>
        <p:nvPicPr>
          <p:cNvPr id="173" name="Google Shape;173;p18"/>
          <p:cNvPicPr preferRelativeResize="0"/>
          <p:nvPr/>
        </p:nvPicPr>
        <p:blipFill>
          <a:blip r:embed="rId3">
            <a:alphaModFix/>
          </a:blip>
          <a:stretch>
            <a:fillRect/>
          </a:stretch>
        </p:blipFill>
        <p:spPr>
          <a:xfrm>
            <a:off x="4353113" y="1531075"/>
            <a:ext cx="4467874" cy="283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Common PCB Schematic Symbols</a:t>
            </a:r>
            <a:endParaRPr/>
          </a:p>
        </p:txBody>
      </p:sp>
      <p:pic>
        <p:nvPicPr>
          <p:cNvPr id="179" name="Google Shape;179;p19" title="2.png"/>
          <p:cNvPicPr preferRelativeResize="0"/>
          <p:nvPr/>
        </p:nvPicPr>
        <p:blipFill>
          <a:blip r:embed="rId3">
            <a:alphaModFix/>
          </a:blip>
          <a:stretch>
            <a:fillRect/>
          </a:stretch>
        </p:blipFill>
        <p:spPr>
          <a:xfrm>
            <a:off x="1307700" y="1108878"/>
            <a:ext cx="6528599" cy="3727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60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PCB layout? </a:t>
            </a:r>
            <a:endParaRPr/>
          </a:p>
        </p:txBody>
      </p:sp>
      <p:sp>
        <p:nvSpPr>
          <p:cNvPr id="185" name="Google Shape;185;p20"/>
          <p:cNvSpPr txBox="1"/>
          <p:nvPr>
            <p:ph idx="1" type="body"/>
          </p:nvPr>
        </p:nvSpPr>
        <p:spPr>
          <a:xfrm>
            <a:off x="1202075" y="916850"/>
            <a:ext cx="7038900" cy="189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PCB layout gives you a </a:t>
            </a:r>
            <a:r>
              <a:rPr lang="en" sz="1000"/>
              <a:t>physical</a:t>
            </a:r>
            <a:r>
              <a:rPr lang="en" sz="1000"/>
              <a:t> view of the board with real dimensions. There are two stages when it comes to designing the PCB layout: place and route, which can be done separately but also </a:t>
            </a:r>
            <a:r>
              <a:rPr lang="en" sz="1000"/>
              <a:t>simultaneously</a:t>
            </a:r>
            <a:r>
              <a:rPr lang="en" sz="1000"/>
              <a:t>. Placing involves moving footprints of components that will eventually go on the PCB around on the board and intelligently determining the best place to put them. Routing involves connecting all the traces between the components.  The placement of components may need to be changed depending on where traces need to be routed, which is why these may be done </a:t>
            </a:r>
            <a:r>
              <a:rPr lang="en" sz="1000"/>
              <a:t>simultaneously</a:t>
            </a:r>
            <a:r>
              <a:rPr lang="en" sz="1000"/>
              <a:t>.  Vias and traces on the bottom layer should be used strategically where traces on the top layer would have </a:t>
            </a:r>
            <a:r>
              <a:rPr lang="en" sz="1000"/>
              <a:t>otherwise</a:t>
            </a:r>
            <a:r>
              <a:rPr lang="en" sz="1000"/>
              <a:t> been blocked by components. Vias are </a:t>
            </a:r>
            <a:r>
              <a:rPr lang="en" sz="1000"/>
              <a:t>small conductive holes that provide an electrical connection between different layers of the board.</a:t>
            </a:r>
            <a:r>
              <a:rPr lang="en" sz="1000"/>
              <a:t> </a:t>
            </a:r>
            <a:br>
              <a:rPr lang="en" sz="1000"/>
            </a:br>
            <a:br>
              <a:rPr lang="en" sz="1000"/>
            </a:br>
            <a:br>
              <a:rPr lang="en" sz="1000"/>
            </a:br>
            <a:endParaRPr sz="1000"/>
          </a:p>
        </p:txBody>
      </p:sp>
      <p:pic>
        <p:nvPicPr>
          <p:cNvPr id="186" name="Google Shape;186;p20" title="Layer1.jpg"/>
          <p:cNvPicPr preferRelativeResize="0"/>
          <p:nvPr/>
        </p:nvPicPr>
        <p:blipFill>
          <a:blip r:embed="rId3">
            <a:alphaModFix/>
          </a:blip>
          <a:stretch>
            <a:fillRect/>
          </a:stretch>
        </p:blipFill>
        <p:spPr>
          <a:xfrm>
            <a:off x="5747475" y="2571750"/>
            <a:ext cx="2837075" cy="2324100"/>
          </a:xfrm>
          <a:prstGeom prst="rect">
            <a:avLst/>
          </a:prstGeom>
          <a:noFill/>
          <a:ln>
            <a:noFill/>
          </a:ln>
        </p:spPr>
      </p:pic>
      <p:sp>
        <p:nvSpPr>
          <p:cNvPr id="187" name="Google Shape;187;p20"/>
          <p:cNvSpPr txBox="1"/>
          <p:nvPr/>
        </p:nvSpPr>
        <p:spPr>
          <a:xfrm>
            <a:off x="178125" y="2480150"/>
            <a:ext cx="52938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Layers:</a:t>
            </a:r>
            <a:endParaRPr sz="13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 Silkscreen: Used for labels, names, component outlines, reference designators, logos - typically white in color</a:t>
            </a:r>
            <a:endParaRPr sz="13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 Solder Mask: protective coating on top of traces</a:t>
            </a:r>
            <a:endParaRPr sz="13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 Top Metal: copper layer for creating traces on the top of the board</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 Bottom Metal: copper layer for creating traces on bottom of board</a:t>
            </a:r>
            <a:endParaRPr sz="13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300">
                <a:solidFill>
                  <a:schemeClr val="lt1"/>
                </a:solidFill>
                <a:latin typeface="Lato"/>
                <a:ea typeface="Lato"/>
                <a:cs typeface="Lato"/>
                <a:sym typeface="Lato"/>
              </a:rPr>
              <a:t>-Middle Metal layers: used for power and ground planes/pours (+ and -)</a:t>
            </a:r>
            <a:br>
              <a:rPr lang="en" sz="1300">
                <a:solidFill>
                  <a:schemeClr val="lt1"/>
                </a:solidFill>
                <a:latin typeface="Lato"/>
                <a:ea typeface="Lato"/>
                <a:cs typeface="Lato"/>
                <a:sym typeface="Lato"/>
              </a:rPr>
            </a:b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Vias can be used to connect routes between different layers!</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23850" y="1616550"/>
            <a:ext cx="4587000" cy="1910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Let's</a:t>
            </a:r>
            <a:r>
              <a:rPr lang="en"/>
              <a:t> get some basic circuits background!*</a:t>
            </a:r>
            <a:endParaRPr/>
          </a:p>
        </p:txBody>
      </p:sp>
      <p:sp>
        <p:nvSpPr>
          <p:cNvPr id="193" name="Google Shape;193;p21"/>
          <p:cNvSpPr txBox="1"/>
          <p:nvPr/>
        </p:nvSpPr>
        <p:spPr>
          <a:xfrm>
            <a:off x="3535850" y="4634625"/>
            <a:ext cx="4926300" cy="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Lato"/>
                <a:ea typeface="Lato"/>
                <a:cs typeface="Lato"/>
                <a:sym typeface="Lato"/>
              </a:rPr>
              <a:t>*It is recommended that you take ECE 35, ECE 65, ECE 100 and other circuits classes  for better understanding of these concepts</a:t>
            </a:r>
            <a:endParaRPr sz="8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