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
      <p:font typeface="Lato"/>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1ebd3531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1ebd3531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1ebd3531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1ebd3531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2458370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2458370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1ebd3531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1ebd3531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1ebd3531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1ebd3531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1ebd35310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1ebd35310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2571809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2571809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2571809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2571809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1ebd35310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1ebd3531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25c21c7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25c21c7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1ebd3531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1ebd3531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25c21c7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25c21c7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25c21c7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125c21c7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2891208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2891208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1ebd3531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1ebd3531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25718091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25718091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1ebd3531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11ebd3531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1ebd3531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1ebd3531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ask if there’s interest for a longer term rust project to more properly learn shit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1ebd3531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1ebd3531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1ebd3531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1ebd3531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people like 2 mins to get started on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1ebd353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1ebd353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1ebd3531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1ebd3531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1ebd3531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1ebd3531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1ebd3531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1ebd3531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1ebd3531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1ebd3531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1ebd35310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1ebd35310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4efHcWA" TargetMode="External"/><Relationship Id="rId4" Type="http://schemas.openxmlformats.org/officeDocument/2006/relationships/image" Target="../media/image11.png"/><Relationship Id="rId5" Type="http://schemas.openxmlformats.org/officeDocument/2006/relationships/hyperlink" Target="https://forms.gle/Hj5RwHoeHCRsvKhz5" TargetMode="External"/><Relationship Id="rId6"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ritobanrc/lorentz" TargetMode="External"/><Relationship Id="rId4" Type="http://schemas.openxmlformats.org/officeDocument/2006/relationships/image" Target="../media/image13.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ust-lang.org/tools/install" TargetMode="External"/><Relationship Id="rId4" Type="http://schemas.openxmlformats.org/officeDocument/2006/relationships/hyperlink" Target="https://code.visualstudio.com/download" TargetMode="External"/><Relationship Id="rId5" Type="http://schemas.openxmlformats.org/officeDocument/2006/relationships/hyperlink" Target="https://play.rust-lang.org/" TargetMode="External"/><Relationship Id="rId6" Type="http://schemas.openxmlformats.org/officeDocument/2006/relationships/hyperlink" Target="https://doc.rust-lang.org/book/ch01-01-installation.html" TargetMode="External"/><Relationship Id="rId7" Type="http://schemas.openxmlformats.org/officeDocument/2006/relationships/image" Target="../media/image15.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84925" y="1195450"/>
            <a:ext cx="5017500" cy="229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Systems Programming with Rust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Pranav Mehta and Ritoban Roy-Chowdhury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Data Types</a:t>
            </a:r>
            <a:endParaRPr/>
          </a:p>
        </p:txBody>
      </p:sp>
      <p:sp>
        <p:nvSpPr>
          <p:cNvPr id="201" name="Google Shape;201;p22"/>
          <p:cNvSpPr txBox="1"/>
          <p:nvPr>
            <p:ph idx="1" type="body"/>
          </p:nvPr>
        </p:nvSpPr>
        <p:spPr>
          <a:xfrm>
            <a:off x="1297500" y="1116150"/>
            <a:ext cx="2738400" cy="42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Scalar types (single </a:t>
            </a:r>
            <a:r>
              <a:rPr lang="en"/>
              <a:t>value)</a:t>
            </a:r>
            <a:r>
              <a:rPr lang="en"/>
              <a:t>:</a:t>
            </a:r>
            <a:endParaRPr/>
          </a:p>
          <a:p>
            <a:pPr indent="0" lvl="0" marL="0" rtl="0" algn="l">
              <a:spcBef>
                <a:spcPts val="1200"/>
              </a:spcBef>
              <a:spcAft>
                <a:spcPts val="0"/>
              </a:spcAft>
              <a:buNone/>
            </a:pPr>
            <a:r>
              <a:rPr lang="en"/>
              <a:t>Integer: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Boolean:  </a:t>
            </a:r>
            <a:r>
              <a:rPr lang="en">
                <a:solidFill>
                  <a:srgbClr val="8E7CC3"/>
                </a:solidFill>
              </a:rPr>
              <a:t>let</a:t>
            </a:r>
            <a:r>
              <a:rPr lang="en"/>
              <a:t> f: </a:t>
            </a:r>
            <a:r>
              <a:rPr lang="en">
                <a:solidFill>
                  <a:srgbClr val="F6B26B"/>
                </a:solidFill>
              </a:rPr>
              <a:t>bool</a:t>
            </a:r>
            <a:r>
              <a:rPr lang="en"/>
              <a:t> = </a:t>
            </a:r>
            <a:r>
              <a:rPr lang="en">
                <a:solidFill>
                  <a:srgbClr val="F6B26B"/>
                </a:solidFill>
              </a:rPr>
              <a:t>false</a:t>
            </a:r>
            <a:r>
              <a:rPr lang="en"/>
              <a:t>; </a:t>
            </a:r>
            <a:endParaRPr/>
          </a:p>
          <a:p>
            <a:pPr indent="0" lvl="0" marL="0" rtl="0" algn="l">
              <a:spcBef>
                <a:spcPts val="1200"/>
              </a:spcBef>
              <a:spcAft>
                <a:spcPts val="0"/>
              </a:spcAft>
              <a:buNone/>
            </a:pPr>
            <a:r>
              <a:rPr lang="en"/>
              <a:t>Character: </a:t>
            </a:r>
            <a:r>
              <a:rPr lang="en">
                <a:solidFill>
                  <a:srgbClr val="8E7CC3"/>
                </a:solidFill>
              </a:rPr>
              <a:t>let</a:t>
            </a:r>
            <a:r>
              <a:rPr lang="en"/>
              <a:t> z: </a:t>
            </a:r>
            <a:r>
              <a:rPr lang="en">
                <a:solidFill>
                  <a:srgbClr val="F6B26B"/>
                </a:solidFill>
              </a:rPr>
              <a:t>char</a:t>
            </a:r>
            <a:r>
              <a:rPr lang="en"/>
              <a:t> = ‘</a:t>
            </a:r>
            <a:r>
              <a:rPr lang="en">
                <a:solidFill>
                  <a:srgbClr val="93C47D"/>
                </a:solidFill>
              </a:rPr>
              <a:t>Z</a:t>
            </a:r>
            <a:r>
              <a:rPr lang="en"/>
              <a:t>”</a:t>
            </a:r>
            <a:endParaRPr/>
          </a:p>
          <a:p>
            <a:pPr indent="0" lvl="0" marL="0" rtl="0" algn="l">
              <a:spcBef>
                <a:spcPts val="1200"/>
              </a:spcBef>
              <a:spcAft>
                <a:spcPts val="0"/>
              </a:spcAft>
              <a:buNone/>
            </a:pPr>
            <a:r>
              <a:rPr lang="en"/>
              <a:t>Floating point:  </a:t>
            </a:r>
            <a:endParaRPr/>
          </a:p>
          <a:p>
            <a:pPr indent="0" lvl="0" marL="0" rtl="0" algn="l">
              <a:spcBef>
                <a:spcPts val="1200"/>
              </a:spcBef>
              <a:spcAft>
                <a:spcPts val="0"/>
              </a:spcAft>
              <a:buNone/>
            </a:pPr>
            <a:r>
              <a:rPr lang="en">
                <a:solidFill>
                  <a:srgbClr val="8E7CC3"/>
                </a:solidFill>
              </a:rPr>
              <a:t>let</a:t>
            </a:r>
            <a:r>
              <a:rPr lang="en"/>
              <a:t> y: </a:t>
            </a:r>
            <a:r>
              <a:rPr lang="en">
                <a:solidFill>
                  <a:srgbClr val="F9CB9C"/>
                </a:solidFill>
              </a:rPr>
              <a:t>f32</a:t>
            </a:r>
            <a:r>
              <a:rPr lang="en"/>
              <a:t> = </a:t>
            </a:r>
            <a:r>
              <a:rPr lang="en">
                <a:solidFill>
                  <a:srgbClr val="F6B26B"/>
                </a:solidFill>
              </a:rPr>
              <a:t>3.0</a:t>
            </a:r>
            <a:r>
              <a:rPr lang="en"/>
              <a:t>;    //32 bit float</a:t>
            </a:r>
            <a:endParaRPr/>
          </a:p>
          <a:p>
            <a:pPr indent="0" lvl="0" marL="0" rtl="0" algn="l">
              <a:spcBef>
                <a:spcPts val="1200"/>
              </a:spcBef>
              <a:spcAft>
                <a:spcPts val="1200"/>
              </a:spcAft>
              <a:buNone/>
            </a:pPr>
            <a:r>
              <a:rPr lang="en">
                <a:solidFill>
                  <a:srgbClr val="8E7CC3"/>
                </a:solidFill>
              </a:rPr>
              <a:t>let</a:t>
            </a:r>
            <a:r>
              <a:rPr lang="en"/>
              <a:t> x: </a:t>
            </a:r>
            <a:r>
              <a:rPr lang="en">
                <a:solidFill>
                  <a:srgbClr val="F6B26B"/>
                </a:solidFill>
              </a:rPr>
              <a:t>f64</a:t>
            </a:r>
            <a:r>
              <a:rPr lang="en"/>
              <a:t> = </a:t>
            </a:r>
            <a:r>
              <a:rPr lang="en">
                <a:solidFill>
                  <a:srgbClr val="F6B26B"/>
                </a:solidFill>
              </a:rPr>
              <a:t>2.0</a:t>
            </a:r>
            <a:r>
              <a:rPr lang="en"/>
              <a:t>;    //64 bit float</a:t>
            </a:r>
            <a:endParaRPr/>
          </a:p>
        </p:txBody>
      </p:sp>
      <p:pic>
        <p:nvPicPr>
          <p:cNvPr id="202" name="Google Shape;202;p22"/>
          <p:cNvPicPr preferRelativeResize="0"/>
          <p:nvPr/>
        </p:nvPicPr>
        <p:blipFill>
          <a:blip r:embed="rId3">
            <a:alphaModFix/>
          </a:blip>
          <a:stretch>
            <a:fillRect/>
          </a:stretch>
        </p:blipFill>
        <p:spPr>
          <a:xfrm>
            <a:off x="2192000" y="1490525"/>
            <a:ext cx="2179575" cy="1531223"/>
          </a:xfrm>
          <a:prstGeom prst="rect">
            <a:avLst/>
          </a:prstGeom>
          <a:noFill/>
          <a:ln>
            <a:noFill/>
          </a:ln>
        </p:spPr>
      </p:pic>
      <p:pic>
        <p:nvPicPr>
          <p:cNvPr id="203" name="Google Shape;203;p22"/>
          <p:cNvPicPr preferRelativeResize="0"/>
          <p:nvPr/>
        </p:nvPicPr>
        <p:blipFill>
          <a:blip r:embed="rId4">
            <a:alphaModFix/>
          </a:blip>
          <a:stretch>
            <a:fillRect/>
          </a:stretch>
        </p:blipFill>
        <p:spPr>
          <a:xfrm>
            <a:off x="4572000" y="1490525"/>
            <a:ext cx="2576362" cy="153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Data Types cont</a:t>
            </a:r>
            <a:endParaRPr/>
          </a:p>
        </p:txBody>
      </p:sp>
      <p:sp>
        <p:nvSpPr>
          <p:cNvPr id="209" name="Google Shape;209;p23"/>
          <p:cNvSpPr txBox="1"/>
          <p:nvPr>
            <p:ph idx="1" type="body"/>
          </p:nvPr>
        </p:nvSpPr>
        <p:spPr>
          <a:xfrm>
            <a:off x="1342800" y="1205800"/>
            <a:ext cx="6948300" cy="373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Compound types (multiple values):</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Tuples are a way of grouping values of multiple different types into a single </a:t>
            </a:r>
            <a:r>
              <a:rPr lang="en" sz="1500"/>
              <a:t>compound</a:t>
            </a:r>
            <a:r>
              <a:rPr lang="en" sz="1500"/>
              <a:t> type. They have a fixed length, so they cannot grow or shrink once declared.</a:t>
            </a:r>
            <a:endParaRPr sz="1500"/>
          </a:p>
          <a:p>
            <a:pPr indent="0" lvl="0" marL="0" rtl="0" algn="l">
              <a:lnSpc>
                <a:spcPct val="100000"/>
              </a:lnSpc>
              <a:spcBef>
                <a:spcPts val="0"/>
              </a:spcBef>
              <a:spcAft>
                <a:spcPts val="0"/>
              </a:spcAft>
              <a:buNone/>
            </a:pPr>
            <a:r>
              <a:rPr lang="en" sz="1500"/>
              <a:t>Tuple example:</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solidFill>
                  <a:srgbClr val="8E7CC3"/>
                </a:solidFill>
              </a:rPr>
              <a:t>l</a:t>
            </a:r>
            <a:r>
              <a:rPr lang="en" sz="1500">
                <a:solidFill>
                  <a:srgbClr val="8E7CC3"/>
                </a:solidFill>
              </a:rPr>
              <a:t>et</a:t>
            </a:r>
            <a:r>
              <a:rPr lang="en" sz="1500"/>
              <a:t> tup: (</a:t>
            </a:r>
            <a:r>
              <a:rPr lang="en" sz="1500">
                <a:solidFill>
                  <a:srgbClr val="F6B26B"/>
                </a:solidFill>
              </a:rPr>
              <a:t>i32</a:t>
            </a:r>
            <a:r>
              <a:rPr lang="en" sz="1500"/>
              <a:t>, </a:t>
            </a:r>
            <a:r>
              <a:rPr lang="en" sz="1500">
                <a:solidFill>
                  <a:srgbClr val="F6B26B"/>
                </a:solidFill>
              </a:rPr>
              <a:t>f64</a:t>
            </a:r>
            <a:r>
              <a:rPr lang="en" sz="1500"/>
              <a:t>, </a:t>
            </a:r>
            <a:r>
              <a:rPr lang="en" sz="1500">
                <a:solidFill>
                  <a:srgbClr val="F6B26B"/>
                </a:solidFill>
              </a:rPr>
              <a:t>u8</a:t>
            </a:r>
            <a:r>
              <a:rPr lang="en" sz="1500"/>
              <a:t>) = (</a:t>
            </a:r>
            <a:r>
              <a:rPr lang="en" sz="1500">
                <a:solidFill>
                  <a:srgbClr val="F6B26B"/>
                </a:solidFill>
              </a:rPr>
              <a:t>500</a:t>
            </a:r>
            <a:r>
              <a:rPr lang="en" sz="1500"/>
              <a:t>, </a:t>
            </a:r>
            <a:r>
              <a:rPr lang="en" sz="1500">
                <a:solidFill>
                  <a:srgbClr val="F6B26B"/>
                </a:solidFill>
              </a:rPr>
              <a:t>6.4</a:t>
            </a:r>
            <a:r>
              <a:rPr lang="en" sz="1500"/>
              <a:t>, </a:t>
            </a:r>
            <a:r>
              <a:rPr lang="en" sz="1500">
                <a:solidFill>
                  <a:srgbClr val="F6B26B"/>
                </a:solidFill>
              </a:rPr>
              <a:t>1</a:t>
            </a:r>
            <a:r>
              <a:rPr lang="en" sz="1500"/>
              <a:t>);</a:t>
            </a:r>
            <a:endParaRPr sz="1500"/>
          </a:p>
          <a:p>
            <a:pPr indent="0" lvl="0" marL="0" rtl="0" algn="l">
              <a:lnSpc>
                <a:spcPct val="100000"/>
              </a:lnSpc>
              <a:spcBef>
                <a:spcPts val="0"/>
              </a:spcBef>
              <a:spcAft>
                <a:spcPts val="0"/>
              </a:spcAft>
              <a:buNone/>
            </a:pPr>
            <a:r>
              <a:t/>
            </a:r>
            <a:endParaRPr sz="1500">
              <a:solidFill>
                <a:srgbClr val="8E7CC3"/>
              </a:solidFill>
            </a:endParaRPr>
          </a:p>
          <a:p>
            <a:pPr indent="0" lvl="0" marL="0" rtl="0" algn="l">
              <a:lnSpc>
                <a:spcPct val="100000"/>
              </a:lnSpc>
              <a:spcBef>
                <a:spcPts val="0"/>
              </a:spcBef>
              <a:spcAft>
                <a:spcPts val="0"/>
              </a:spcAft>
              <a:buNone/>
            </a:pPr>
            <a:r>
              <a:rPr lang="en" sz="1500">
                <a:solidFill>
                  <a:srgbClr val="8E7CC3"/>
                </a:solidFill>
              </a:rPr>
              <a:t>l</a:t>
            </a:r>
            <a:r>
              <a:rPr lang="en" sz="1500">
                <a:solidFill>
                  <a:srgbClr val="8E7CC3"/>
                </a:solidFill>
              </a:rPr>
              <a:t>et</a:t>
            </a:r>
            <a:r>
              <a:rPr lang="en" sz="1500"/>
              <a:t> (x, y, z) = tup;                      // Uses </a:t>
            </a:r>
            <a:r>
              <a:rPr i="1" lang="en" sz="1500"/>
              <a:t>destructuring </a:t>
            </a:r>
            <a:r>
              <a:rPr lang="en" sz="1500"/>
              <a:t>to access tuple elements </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 OR</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solidFill>
                  <a:srgbClr val="C27BA0"/>
                </a:solidFill>
              </a:rPr>
              <a:t>l</a:t>
            </a:r>
            <a:r>
              <a:rPr lang="en" sz="1500">
                <a:solidFill>
                  <a:srgbClr val="C27BA0"/>
                </a:solidFill>
              </a:rPr>
              <a:t>et</a:t>
            </a:r>
            <a:r>
              <a:rPr lang="en" sz="1500"/>
              <a:t> x  = tup.</a:t>
            </a:r>
            <a:r>
              <a:rPr lang="en" sz="1500">
                <a:solidFill>
                  <a:srgbClr val="F6B26B"/>
                </a:solidFill>
              </a:rPr>
              <a:t>0</a:t>
            </a:r>
            <a:r>
              <a:rPr lang="en" sz="1500"/>
              <a:t>;                // Index-based element access</a:t>
            </a:r>
            <a:endParaRPr sz="1500"/>
          </a:p>
          <a:p>
            <a:pPr indent="0" lvl="0" marL="0" rtl="0" algn="l">
              <a:lnSpc>
                <a:spcPct val="100000"/>
              </a:lnSpc>
              <a:spcBef>
                <a:spcPts val="0"/>
              </a:spcBef>
              <a:spcAft>
                <a:spcPts val="0"/>
              </a:spcAft>
              <a:buNone/>
            </a:pPr>
            <a:r>
              <a:rPr lang="en" sz="1500">
                <a:solidFill>
                  <a:srgbClr val="C27BA0"/>
                </a:solidFill>
              </a:rPr>
              <a:t>l</a:t>
            </a:r>
            <a:r>
              <a:rPr lang="en" sz="1500">
                <a:solidFill>
                  <a:srgbClr val="C27BA0"/>
                </a:solidFill>
              </a:rPr>
              <a:t>et</a:t>
            </a:r>
            <a:r>
              <a:rPr lang="en" sz="1500"/>
              <a:t> y = tup.</a:t>
            </a:r>
            <a:r>
              <a:rPr lang="en" sz="1500">
                <a:solidFill>
                  <a:srgbClr val="F6B26B"/>
                </a:solidFill>
              </a:rPr>
              <a:t>1</a:t>
            </a:r>
            <a:r>
              <a:rPr lang="en" sz="1500"/>
              <a:t>;</a:t>
            </a:r>
            <a:endParaRPr sz="1500"/>
          </a:p>
          <a:p>
            <a:pPr indent="0" lvl="0" marL="0" rtl="0" algn="l">
              <a:lnSpc>
                <a:spcPct val="100000"/>
              </a:lnSpc>
              <a:spcBef>
                <a:spcPts val="0"/>
              </a:spcBef>
              <a:spcAft>
                <a:spcPts val="0"/>
              </a:spcAft>
              <a:buNone/>
            </a:pPr>
            <a:r>
              <a:rPr lang="en" sz="1500">
                <a:solidFill>
                  <a:srgbClr val="C27BA0"/>
                </a:solidFill>
              </a:rPr>
              <a:t>l</a:t>
            </a:r>
            <a:r>
              <a:rPr lang="en" sz="1500">
                <a:solidFill>
                  <a:srgbClr val="C27BA0"/>
                </a:solidFill>
              </a:rPr>
              <a:t>et</a:t>
            </a:r>
            <a:r>
              <a:rPr lang="en" sz="1500"/>
              <a:t> z = tup.</a:t>
            </a:r>
            <a:r>
              <a:rPr lang="en" sz="1500">
                <a:solidFill>
                  <a:srgbClr val="F6B26B"/>
                </a:solidFill>
              </a:rPr>
              <a:t>2</a:t>
            </a:r>
            <a:r>
              <a:rPr lang="en" sz="1500"/>
              <a: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Data Types cont</a:t>
            </a:r>
            <a:endParaRPr/>
          </a:p>
        </p:txBody>
      </p:sp>
      <p:sp>
        <p:nvSpPr>
          <p:cNvPr id="215" name="Google Shape;215;p24"/>
          <p:cNvSpPr txBox="1"/>
          <p:nvPr>
            <p:ph idx="1" type="body"/>
          </p:nvPr>
        </p:nvSpPr>
        <p:spPr>
          <a:xfrm>
            <a:off x="1297500" y="11887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Arrays can hold </a:t>
            </a:r>
            <a:r>
              <a:rPr lang="en" sz="1400"/>
              <a:t>multiple values, like a tuple, but all values must be of the same type. Array are fixed length and statically allocated on the stack, they are best used when the number of elements is known.</a:t>
            </a:r>
            <a:endParaRPr sz="1400"/>
          </a:p>
          <a:p>
            <a:pPr indent="0" lvl="0" marL="0" rtl="0" algn="l">
              <a:spcBef>
                <a:spcPts val="1200"/>
              </a:spcBef>
              <a:spcAft>
                <a:spcPts val="1200"/>
              </a:spcAft>
              <a:buNone/>
            </a:pPr>
            <a:r>
              <a:t/>
            </a:r>
            <a:endParaRPr/>
          </a:p>
        </p:txBody>
      </p:sp>
      <p:sp>
        <p:nvSpPr>
          <p:cNvPr id="216" name="Google Shape;216;p24"/>
          <p:cNvSpPr txBox="1"/>
          <p:nvPr/>
        </p:nvSpPr>
        <p:spPr>
          <a:xfrm>
            <a:off x="1297500" y="2118225"/>
            <a:ext cx="26874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Array declaration:</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rgbClr val="8E7CC3"/>
                </a:solidFill>
                <a:latin typeface="Lato"/>
                <a:ea typeface="Lato"/>
                <a:cs typeface="Lato"/>
                <a:sym typeface="Lato"/>
              </a:rPr>
              <a:t>let</a:t>
            </a:r>
            <a:r>
              <a:rPr lang="en">
                <a:solidFill>
                  <a:schemeClr val="lt1"/>
                </a:solidFill>
                <a:latin typeface="Lato"/>
                <a:ea typeface="Lato"/>
                <a:cs typeface="Lato"/>
                <a:sym typeface="Lato"/>
              </a:rPr>
              <a:t> a = [</a:t>
            </a:r>
            <a:r>
              <a:rPr lang="en">
                <a:solidFill>
                  <a:srgbClr val="F6B26B"/>
                </a:solidFill>
                <a:latin typeface="Lato"/>
                <a:ea typeface="Lato"/>
                <a:cs typeface="Lato"/>
                <a:sym typeface="Lato"/>
              </a:rPr>
              <a:t>1</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2</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3</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4</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5</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chemeClr val="lt1"/>
                </a:solidFill>
                <a:latin typeface="Lato"/>
                <a:ea typeface="Lato"/>
                <a:cs typeface="Lato"/>
                <a:sym typeface="Lato"/>
              </a:rPr>
              <a:t>// OR</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rgbClr val="C27BA0"/>
                </a:solidFill>
                <a:latin typeface="Lato"/>
                <a:ea typeface="Lato"/>
                <a:cs typeface="Lato"/>
                <a:sym typeface="Lato"/>
              </a:rPr>
              <a:t>let</a:t>
            </a:r>
            <a:r>
              <a:rPr lang="en">
                <a:solidFill>
                  <a:schemeClr val="lt1"/>
                </a:solidFill>
                <a:latin typeface="Lato"/>
                <a:ea typeface="Lato"/>
                <a:cs typeface="Lato"/>
                <a:sym typeface="Lato"/>
              </a:rPr>
              <a:t> a: [</a:t>
            </a:r>
            <a:r>
              <a:rPr lang="en">
                <a:solidFill>
                  <a:srgbClr val="F6B26B"/>
                </a:solidFill>
                <a:latin typeface="Lato"/>
                <a:ea typeface="Lato"/>
                <a:cs typeface="Lato"/>
                <a:sym typeface="Lato"/>
              </a:rPr>
              <a:t>i32</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5</a:t>
            </a:r>
            <a:r>
              <a:rPr lang="en">
                <a:solidFill>
                  <a:schemeClr val="lt1"/>
                </a:solidFill>
                <a:latin typeface="Lato"/>
                <a:ea typeface="Lato"/>
                <a:cs typeface="Lato"/>
                <a:sym typeface="Lato"/>
              </a:rPr>
              <a:t>] = [</a:t>
            </a:r>
            <a:r>
              <a:rPr lang="en">
                <a:solidFill>
                  <a:srgbClr val="F6B26B"/>
                </a:solidFill>
                <a:latin typeface="Lato"/>
                <a:ea typeface="Lato"/>
                <a:cs typeface="Lato"/>
                <a:sym typeface="Lato"/>
              </a:rPr>
              <a:t>1</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2</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3</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4</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5</a:t>
            </a:r>
            <a:r>
              <a:rPr lang="en">
                <a:solidFill>
                  <a:schemeClr val="lt1"/>
                </a:solidFill>
                <a:latin typeface="Lato"/>
                <a:ea typeface="Lato"/>
                <a:cs typeface="Lato"/>
                <a:sym typeface="Lato"/>
              </a:rPr>
              <a:t>];  //OR</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a:solidFill>
                  <a:srgbClr val="8E7CC3"/>
                </a:solidFill>
                <a:latin typeface="Lato"/>
                <a:ea typeface="Lato"/>
                <a:cs typeface="Lato"/>
                <a:sym typeface="Lato"/>
              </a:rPr>
              <a:t>let</a:t>
            </a:r>
            <a:r>
              <a:rPr lang="en">
                <a:solidFill>
                  <a:schemeClr val="lt1"/>
                </a:solidFill>
                <a:latin typeface="Lato"/>
                <a:ea typeface="Lato"/>
                <a:cs typeface="Lato"/>
                <a:sym typeface="Lato"/>
              </a:rPr>
              <a:t> a = [</a:t>
            </a:r>
            <a:r>
              <a:rPr lang="en">
                <a:solidFill>
                  <a:srgbClr val="F6B26B"/>
                </a:solidFill>
                <a:latin typeface="Lato"/>
                <a:ea typeface="Lato"/>
                <a:cs typeface="Lato"/>
                <a:sym typeface="Lato"/>
              </a:rPr>
              <a:t>3</a:t>
            </a:r>
            <a:r>
              <a:rPr lang="en">
                <a:solidFill>
                  <a:schemeClr val="lt1"/>
                </a:solidFill>
                <a:latin typeface="Lato"/>
                <a:ea typeface="Lato"/>
                <a:cs typeface="Lato"/>
                <a:sym typeface="Lato"/>
              </a:rPr>
              <a:t>; </a:t>
            </a:r>
            <a:r>
              <a:rPr lang="en">
                <a:solidFill>
                  <a:srgbClr val="F6B26B"/>
                </a:solidFill>
                <a:latin typeface="Lato"/>
                <a:ea typeface="Lato"/>
                <a:cs typeface="Lato"/>
                <a:sym typeface="Lato"/>
              </a:rPr>
              <a:t>5</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
        <p:nvSpPr>
          <p:cNvPr id="217" name="Google Shape;217;p24"/>
          <p:cNvSpPr txBox="1"/>
          <p:nvPr/>
        </p:nvSpPr>
        <p:spPr>
          <a:xfrm>
            <a:off x="1297500" y="4321125"/>
            <a:ext cx="741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Accessing array elements: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rgbClr val="8E7CC3"/>
                </a:solidFill>
                <a:latin typeface="Lato"/>
                <a:ea typeface="Lato"/>
                <a:cs typeface="Lato"/>
                <a:sym typeface="Lato"/>
              </a:rPr>
              <a:t>l</a:t>
            </a:r>
            <a:r>
              <a:rPr lang="en">
                <a:solidFill>
                  <a:srgbClr val="8E7CC3"/>
                </a:solidFill>
                <a:latin typeface="Lato"/>
                <a:ea typeface="Lato"/>
                <a:cs typeface="Lato"/>
                <a:sym typeface="Lato"/>
              </a:rPr>
              <a:t>et</a:t>
            </a:r>
            <a:r>
              <a:rPr lang="en">
                <a:solidFill>
                  <a:schemeClr val="lt1"/>
                </a:solidFill>
                <a:latin typeface="Lato"/>
                <a:ea typeface="Lato"/>
                <a:cs typeface="Lato"/>
                <a:sym typeface="Lato"/>
              </a:rPr>
              <a:t> first = a[</a:t>
            </a:r>
            <a:r>
              <a:rPr lang="en">
                <a:solidFill>
                  <a:srgbClr val="F6B26B"/>
                </a:solidFill>
                <a:latin typeface="Lato"/>
                <a:ea typeface="Lato"/>
                <a:cs typeface="Lato"/>
                <a:sym typeface="Lato"/>
              </a:rPr>
              <a:t>0</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Functions</a:t>
            </a:r>
            <a:endParaRPr/>
          </a:p>
        </p:txBody>
      </p:sp>
      <p:sp>
        <p:nvSpPr>
          <p:cNvPr id="223" name="Google Shape;223;p25"/>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Functions are snippets of code that perform a specific task. Functions are used to write clean code by breaking a program down into subtasks. They are especially useful when a code snippet needs to be run more than once. Functions are declared using the </a:t>
            </a:r>
            <a:r>
              <a:rPr lang="en" sz="1500">
                <a:solidFill>
                  <a:srgbClr val="8E7CC3"/>
                </a:solidFill>
              </a:rPr>
              <a:t>fn</a:t>
            </a:r>
            <a:r>
              <a:rPr lang="en" sz="1500"/>
              <a:t> keyword. Parameters are special variables in  a function’s signature used for passing in data to a function that it may need to perform the task. The data type of each parameter must be specified.</a:t>
            </a:r>
            <a:endParaRPr sz="1500"/>
          </a:p>
          <a:p>
            <a:pPr indent="0" lvl="0" marL="0" rtl="0" algn="l">
              <a:spcBef>
                <a:spcPts val="1200"/>
              </a:spcBef>
              <a:spcAft>
                <a:spcPts val="1200"/>
              </a:spcAft>
              <a:buNone/>
            </a:pPr>
            <a:r>
              <a:rPr lang="en" sz="1500"/>
              <a:t>Functions example:</a:t>
            </a:r>
            <a:endParaRPr sz="1500"/>
          </a:p>
        </p:txBody>
      </p:sp>
      <p:sp>
        <p:nvSpPr>
          <p:cNvPr id="224" name="Google Shape;224;p25"/>
          <p:cNvSpPr txBox="1"/>
          <p:nvPr/>
        </p:nvSpPr>
        <p:spPr>
          <a:xfrm>
            <a:off x="1297500" y="3113725"/>
            <a:ext cx="3250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8E7CC3"/>
                </a:solidFill>
                <a:latin typeface="Lato"/>
                <a:ea typeface="Lato"/>
                <a:cs typeface="Lato"/>
                <a:sym typeface="Lato"/>
              </a:rPr>
              <a:t>fn</a:t>
            </a:r>
            <a:r>
              <a:rPr lang="en">
                <a:solidFill>
                  <a:schemeClr val="lt1"/>
                </a:solidFill>
                <a:latin typeface="Lato"/>
                <a:ea typeface="Lato"/>
                <a:cs typeface="Lato"/>
                <a:sym typeface="Lato"/>
              </a:rPr>
              <a:t> </a:t>
            </a:r>
            <a:r>
              <a:rPr lang="en">
                <a:solidFill>
                  <a:srgbClr val="6FA8DC"/>
                </a:solidFill>
                <a:latin typeface="Lato"/>
                <a:ea typeface="Lato"/>
                <a:cs typeface="Lato"/>
                <a:sym typeface="Lato"/>
              </a:rPr>
              <a:t>main</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another_function(</a:t>
            </a:r>
            <a:r>
              <a:rPr lang="en">
                <a:solidFill>
                  <a:srgbClr val="F6B26B"/>
                </a:solidFill>
                <a:latin typeface="Lato"/>
                <a:ea typeface="Lato"/>
                <a:cs typeface="Lato"/>
                <a:sym typeface="Lato"/>
              </a:rPr>
              <a:t>5</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rgbClr val="674EA7"/>
                </a:solidFill>
                <a:latin typeface="Lato"/>
                <a:ea typeface="Lato"/>
                <a:cs typeface="Lato"/>
                <a:sym typeface="Lato"/>
              </a:rPr>
              <a:t>fn</a:t>
            </a:r>
            <a:r>
              <a:rPr lang="en">
                <a:solidFill>
                  <a:schemeClr val="lt1"/>
                </a:solidFill>
                <a:latin typeface="Lato"/>
                <a:ea typeface="Lato"/>
                <a:cs typeface="Lato"/>
                <a:sym typeface="Lato"/>
              </a:rPr>
              <a:t> </a:t>
            </a:r>
            <a:r>
              <a:rPr lang="en">
                <a:solidFill>
                  <a:srgbClr val="6FA8DC"/>
                </a:solidFill>
                <a:latin typeface="Lato"/>
                <a:ea typeface="Lato"/>
                <a:cs typeface="Lato"/>
                <a:sym typeface="Lato"/>
              </a:rPr>
              <a:t>another_function</a:t>
            </a:r>
            <a:r>
              <a:rPr lang="en">
                <a:solidFill>
                  <a:schemeClr val="lt1"/>
                </a:solidFill>
                <a:latin typeface="Lato"/>
                <a:ea typeface="Lato"/>
                <a:cs typeface="Lato"/>
                <a:sym typeface="Lato"/>
              </a:rPr>
              <a:t>(x: </a:t>
            </a:r>
            <a:r>
              <a:rPr lang="en">
                <a:solidFill>
                  <a:srgbClr val="F6B26B"/>
                </a:solidFill>
                <a:latin typeface="Lato"/>
                <a:ea typeface="Lato"/>
                <a:cs typeface="Lato"/>
                <a:sym typeface="Lato"/>
              </a:rPr>
              <a:t>i32</a:t>
            </a: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r>
              <a:rPr lang="en">
                <a:solidFill>
                  <a:srgbClr val="F6B26B"/>
                </a:solidFill>
                <a:latin typeface="Lato"/>
                <a:ea typeface="Lato"/>
                <a:cs typeface="Lato"/>
                <a:sym typeface="Lato"/>
              </a:rPr>
              <a:t>println</a:t>
            </a:r>
            <a:r>
              <a:rPr lang="en">
                <a:solidFill>
                  <a:schemeClr val="lt1"/>
                </a:solidFill>
                <a:latin typeface="Lato"/>
                <a:ea typeface="Lato"/>
                <a:cs typeface="Lato"/>
                <a:sym typeface="Lato"/>
              </a:rPr>
              <a:t>!("</a:t>
            </a:r>
            <a:r>
              <a:rPr lang="en">
                <a:solidFill>
                  <a:srgbClr val="93C47D"/>
                </a:solidFill>
                <a:latin typeface="Lato"/>
                <a:ea typeface="Lato"/>
                <a:cs typeface="Lato"/>
                <a:sym typeface="Lato"/>
              </a:rPr>
              <a:t>The value of x is: {x}</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
        <p:nvSpPr>
          <p:cNvPr id="225" name="Google Shape;225;p25"/>
          <p:cNvSpPr txBox="1"/>
          <p:nvPr/>
        </p:nvSpPr>
        <p:spPr>
          <a:xfrm>
            <a:off x="5199000" y="2883750"/>
            <a:ext cx="3137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Output: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The value of x is: 5</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Functions cont</a:t>
            </a:r>
            <a:endParaRPr/>
          </a:p>
        </p:txBody>
      </p:sp>
      <p:sp>
        <p:nvSpPr>
          <p:cNvPr id="231" name="Google Shape;231;p26"/>
          <p:cNvSpPr txBox="1"/>
          <p:nvPr>
            <p:ph idx="1" type="body"/>
          </p:nvPr>
        </p:nvSpPr>
        <p:spPr>
          <a:xfrm>
            <a:off x="1297500" y="1048125"/>
            <a:ext cx="7038900" cy="37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Statements are instructions that perform an action and do not return a value. For example, creating a variable and assigning it a value. Expressions evaluate to a resultant value. Calling a function or a macro is an expression, so are math operations and scope blocks created using curly braces. Expressions</a:t>
            </a:r>
            <a:r>
              <a:rPr b="1" lang="en" sz="1500"/>
              <a:t> do not have a semicolon at the end</a:t>
            </a:r>
            <a:r>
              <a:rPr lang="en" sz="1500"/>
              <a:t>. Functions that return a value return the last expression inside them by default.</a:t>
            </a:r>
            <a:endParaRPr sz="1500"/>
          </a:p>
        </p:txBody>
      </p:sp>
      <p:sp>
        <p:nvSpPr>
          <p:cNvPr id="232" name="Google Shape;232;p26"/>
          <p:cNvSpPr txBox="1"/>
          <p:nvPr/>
        </p:nvSpPr>
        <p:spPr>
          <a:xfrm>
            <a:off x="1297500" y="2897450"/>
            <a:ext cx="3000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Example expression using scope block:</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rgbClr val="C27BA0"/>
              </a:solidFill>
              <a:latin typeface="Lato"/>
              <a:ea typeface="Lato"/>
              <a:cs typeface="Lato"/>
              <a:sym typeface="Lato"/>
            </a:endParaRPr>
          </a:p>
          <a:p>
            <a:pPr indent="0" lvl="0" marL="0" rtl="0" algn="l">
              <a:spcBef>
                <a:spcPts val="0"/>
              </a:spcBef>
              <a:spcAft>
                <a:spcPts val="0"/>
              </a:spcAft>
              <a:buNone/>
            </a:pPr>
            <a:r>
              <a:rPr lang="en" sz="1300">
                <a:solidFill>
                  <a:srgbClr val="C27BA0"/>
                </a:solidFill>
                <a:latin typeface="Lato"/>
                <a:ea typeface="Lato"/>
                <a:cs typeface="Lato"/>
                <a:sym typeface="Lato"/>
              </a:rPr>
              <a:t>let</a:t>
            </a:r>
            <a:r>
              <a:rPr lang="en" sz="1300">
                <a:solidFill>
                  <a:srgbClr val="FFFFFF"/>
                </a:solidFill>
                <a:latin typeface="Lato"/>
                <a:ea typeface="Lato"/>
                <a:cs typeface="Lato"/>
                <a:sym typeface="Lato"/>
              </a:rPr>
              <a:t> y = {</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        </a:t>
            </a:r>
            <a:r>
              <a:rPr lang="en" sz="1300">
                <a:solidFill>
                  <a:srgbClr val="C27BA0"/>
                </a:solidFill>
                <a:latin typeface="Lato"/>
                <a:ea typeface="Lato"/>
                <a:cs typeface="Lato"/>
                <a:sym typeface="Lato"/>
              </a:rPr>
              <a:t>let</a:t>
            </a:r>
            <a:r>
              <a:rPr lang="en" sz="1300">
                <a:solidFill>
                  <a:srgbClr val="FFFFFF"/>
                </a:solidFill>
                <a:latin typeface="Lato"/>
                <a:ea typeface="Lato"/>
                <a:cs typeface="Lato"/>
                <a:sym typeface="Lato"/>
              </a:rPr>
              <a:t> x = </a:t>
            </a:r>
            <a:r>
              <a:rPr lang="en" sz="1300">
                <a:solidFill>
                  <a:srgbClr val="F6B26B"/>
                </a:solidFill>
                <a:latin typeface="Lato"/>
                <a:ea typeface="Lato"/>
                <a:cs typeface="Lato"/>
                <a:sym typeface="Lato"/>
              </a:rPr>
              <a:t>3</a:t>
            </a:r>
            <a:r>
              <a:rPr lang="en" sz="1300">
                <a:solidFill>
                  <a:srgbClr val="FFFFFF"/>
                </a:solidFill>
                <a:latin typeface="Lato"/>
                <a:ea typeface="Lato"/>
                <a:cs typeface="Lato"/>
                <a:sym typeface="Lato"/>
              </a:rPr>
              <a:t>;</a:t>
            </a:r>
            <a:endParaRPr sz="1300">
              <a:solidFill>
                <a:srgbClr val="FFFFFF"/>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        x + </a:t>
            </a:r>
            <a:r>
              <a:rPr lang="en" sz="1300">
                <a:solidFill>
                  <a:srgbClr val="F6B26B"/>
                </a:solidFill>
                <a:latin typeface="Lato"/>
                <a:ea typeface="Lato"/>
                <a:cs typeface="Lato"/>
                <a:sym typeface="Lato"/>
              </a:rPr>
              <a:t>1</a:t>
            </a:r>
            <a:endParaRPr sz="1300">
              <a:solidFill>
                <a:srgbClr val="F6B26B"/>
              </a:solidFill>
              <a:latin typeface="Lato"/>
              <a:ea typeface="Lato"/>
              <a:cs typeface="Lato"/>
              <a:sym typeface="Lato"/>
            </a:endParaRPr>
          </a:p>
          <a:p>
            <a:pPr indent="0" lvl="0" marL="0" rtl="0" algn="l">
              <a:spcBef>
                <a:spcPts val="0"/>
              </a:spcBef>
              <a:spcAft>
                <a:spcPts val="0"/>
              </a:spcAft>
              <a:buNone/>
            </a:pPr>
            <a:r>
              <a:rPr lang="en" sz="1300">
                <a:solidFill>
                  <a:srgbClr val="FFFFFF"/>
                </a:solidFill>
                <a:latin typeface="Lato"/>
                <a:ea typeface="Lato"/>
                <a:cs typeface="Lato"/>
                <a:sym typeface="Lato"/>
              </a:rPr>
              <a:t> };</a:t>
            </a:r>
            <a:endParaRPr sz="1300">
              <a:solidFill>
                <a:srgbClr val="FFFFFF"/>
              </a:solidFill>
              <a:latin typeface="Lato"/>
              <a:ea typeface="Lato"/>
              <a:cs typeface="Lato"/>
              <a:sym typeface="Lato"/>
            </a:endParaRPr>
          </a:p>
        </p:txBody>
      </p:sp>
      <p:sp>
        <p:nvSpPr>
          <p:cNvPr id="233" name="Google Shape;233;p26"/>
          <p:cNvSpPr txBox="1"/>
          <p:nvPr/>
        </p:nvSpPr>
        <p:spPr>
          <a:xfrm>
            <a:off x="4572000" y="2571750"/>
            <a:ext cx="4023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Example of function that returns a value, notice how the return type is </a:t>
            </a:r>
            <a:r>
              <a:rPr lang="en" sz="1300">
                <a:solidFill>
                  <a:schemeClr val="lt1"/>
                </a:solidFill>
                <a:latin typeface="Lato"/>
                <a:ea typeface="Lato"/>
                <a:cs typeface="Lato"/>
                <a:sym typeface="Lato"/>
              </a:rPr>
              <a:t>specified</a:t>
            </a:r>
            <a:r>
              <a:rPr lang="en" sz="1300">
                <a:solidFill>
                  <a:schemeClr val="lt1"/>
                </a:solidFill>
                <a:latin typeface="Lato"/>
                <a:ea typeface="Lato"/>
                <a:cs typeface="Lato"/>
                <a:sym typeface="Lato"/>
              </a:rPr>
              <a:t> in Rust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rgbClr val="C27BA0"/>
                </a:solidFill>
                <a:latin typeface="Lato"/>
                <a:ea typeface="Lato"/>
                <a:cs typeface="Lato"/>
                <a:sym typeface="Lato"/>
              </a:rPr>
              <a:t>fn</a:t>
            </a:r>
            <a:r>
              <a:rPr lang="en" sz="1300">
                <a:solidFill>
                  <a:schemeClr val="lt1"/>
                </a:solidFill>
                <a:latin typeface="Lato"/>
                <a:ea typeface="Lato"/>
                <a:cs typeface="Lato"/>
                <a:sym typeface="Lato"/>
              </a:rPr>
              <a:t> </a:t>
            </a:r>
            <a:r>
              <a:rPr lang="en" sz="1300">
                <a:solidFill>
                  <a:srgbClr val="6FA8DC"/>
                </a:solidFill>
                <a:latin typeface="Lato"/>
                <a:ea typeface="Lato"/>
                <a:cs typeface="Lato"/>
                <a:sym typeface="Lato"/>
              </a:rPr>
              <a:t>five</a:t>
            </a:r>
            <a:r>
              <a:rPr lang="en" sz="1300">
                <a:solidFill>
                  <a:schemeClr val="lt1"/>
                </a:solidFill>
                <a:latin typeface="Lato"/>
                <a:ea typeface="Lato"/>
                <a:cs typeface="Lato"/>
                <a:sym typeface="Lato"/>
              </a:rPr>
              <a:t>() -&gt; </a:t>
            </a:r>
            <a:r>
              <a:rPr lang="en" sz="1300">
                <a:solidFill>
                  <a:srgbClr val="F6B26B"/>
                </a:solidFill>
                <a:latin typeface="Lato"/>
                <a:ea typeface="Lato"/>
                <a:cs typeface="Lato"/>
                <a:sym typeface="Lato"/>
              </a:rPr>
              <a:t>i32</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5</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rgbClr val="C27BA0"/>
                </a:solidFill>
                <a:latin typeface="Lato"/>
                <a:ea typeface="Lato"/>
                <a:cs typeface="Lato"/>
                <a:sym typeface="Lato"/>
              </a:rPr>
              <a:t>fn</a:t>
            </a:r>
            <a:r>
              <a:rPr lang="en" sz="1300">
                <a:solidFill>
                  <a:schemeClr val="lt1"/>
                </a:solidFill>
                <a:latin typeface="Lato"/>
                <a:ea typeface="Lato"/>
                <a:cs typeface="Lato"/>
                <a:sym typeface="Lato"/>
              </a:rPr>
              <a:t> </a:t>
            </a:r>
            <a:r>
              <a:rPr lang="en" sz="1300">
                <a:solidFill>
                  <a:srgbClr val="6FA8DC"/>
                </a:solidFill>
                <a:latin typeface="Lato"/>
                <a:ea typeface="Lato"/>
                <a:cs typeface="Lato"/>
                <a:sym typeface="Lato"/>
              </a:rPr>
              <a:t>main</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let x = five();</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r>
              <a:rPr lang="en" sz="1300">
                <a:solidFill>
                  <a:srgbClr val="F6B26B"/>
                </a:solidFill>
                <a:latin typeface="Lato"/>
                <a:ea typeface="Lato"/>
                <a:cs typeface="Lato"/>
                <a:sym typeface="Lato"/>
              </a:rPr>
              <a:t>println!</a:t>
            </a:r>
            <a:r>
              <a:rPr lang="en" sz="1300">
                <a:solidFill>
                  <a:schemeClr val="lt1"/>
                </a:solidFill>
                <a:latin typeface="Lato"/>
                <a:ea typeface="Lato"/>
                <a:cs typeface="Lato"/>
                <a:sym typeface="Lato"/>
              </a:rPr>
              <a:t>("</a:t>
            </a:r>
            <a:r>
              <a:rPr lang="en" sz="1300">
                <a:solidFill>
                  <a:srgbClr val="93C47D"/>
                </a:solidFill>
                <a:latin typeface="Lato"/>
                <a:ea typeface="Lato"/>
                <a:cs typeface="Lato"/>
                <a:sym typeface="Lato"/>
              </a:rPr>
              <a:t>The value of x is: {x}</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Control Flow</a:t>
            </a:r>
            <a:endParaRPr/>
          </a:p>
        </p:txBody>
      </p:sp>
      <p:sp>
        <p:nvSpPr>
          <p:cNvPr id="239" name="Google Shape;239;p27"/>
          <p:cNvSpPr txBox="1"/>
          <p:nvPr>
            <p:ph idx="1" type="body"/>
          </p:nvPr>
        </p:nvSpPr>
        <p:spPr>
          <a:xfrm>
            <a:off x="1297500" y="1166325"/>
            <a:ext cx="5772900" cy="426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Conditional statements (only boolean values can be passed in):</a:t>
            </a:r>
            <a:endParaRPr sz="1500"/>
          </a:p>
        </p:txBody>
      </p:sp>
      <p:sp>
        <p:nvSpPr>
          <p:cNvPr id="240" name="Google Shape;240;p27"/>
          <p:cNvSpPr txBox="1"/>
          <p:nvPr/>
        </p:nvSpPr>
        <p:spPr>
          <a:xfrm>
            <a:off x="1609175" y="1719025"/>
            <a:ext cx="3986100" cy="27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8E7CC3"/>
                </a:solidFill>
                <a:latin typeface="Lato"/>
                <a:ea typeface="Lato"/>
                <a:cs typeface="Lato"/>
                <a:sym typeface="Lato"/>
              </a:rPr>
              <a:t>fn</a:t>
            </a:r>
            <a:r>
              <a:rPr lang="en" sz="1300">
                <a:solidFill>
                  <a:schemeClr val="lt1"/>
                </a:solidFill>
                <a:latin typeface="Lato"/>
                <a:ea typeface="Lato"/>
                <a:cs typeface="Lato"/>
                <a:sym typeface="Lato"/>
              </a:rPr>
              <a:t> </a:t>
            </a:r>
            <a:r>
              <a:rPr lang="en" sz="1300">
                <a:solidFill>
                  <a:srgbClr val="6FA8DC"/>
                </a:solidFill>
                <a:latin typeface="Lato"/>
                <a:ea typeface="Lato"/>
                <a:cs typeface="Lato"/>
                <a:sym typeface="Lato"/>
              </a:rPr>
              <a:t>main</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r>
              <a:rPr lang="en" sz="1300">
                <a:solidFill>
                  <a:srgbClr val="8E7CC3"/>
                </a:solidFill>
                <a:latin typeface="Lato"/>
                <a:ea typeface="Lato"/>
                <a:cs typeface="Lato"/>
                <a:sym typeface="Lato"/>
              </a:rPr>
              <a:t>let</a:t>
            </a:r>
            <a:r>
              <a:rPr lang="en" sz="1300">
                <a:solidFill>
                  <a:schemeClr val="lt1"/>
                </a:solidFill>
                <a:latin typeface="Lato"/>
                <a:ea typeface="Lato"/>
                <a:cs typeface="Lato"/>
                <a:sym typeface="Lato"/>
              </a:rPr>
              <a:t> number = </a:t>
            </a:r>
            <a:r>
              <a:rPr lang="en" sz="1300">
                <a:solidFill>
                  <a:srgbClr val="F6B26B"/>
                </a:solidFill>
                <a:latin typeface="Lato"/>
                <a:ea typeface="Lato"/>
                <a:cs typeface="Lato"/>
                <a:sym typeface="Lato"/>
              </a:rPr>
              <a:t>6</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r>
              <a:rPr lang="en" sz="1300">
                <a:solidFill>
                  <a:srgbClr val="8E7CC3"/>
                </a:solidFill>
                <a:latin typeface="Lato"/>
                <a:ea typeface="Lato"/>
                <a:cs typeface="Lato"/>
                <a:sym typeface="Lato"/>
              </a:rPr>
              <a:t>if</a:t>
            </a:r>
            <a:r>
              <a:rPr lang="en" sz="1300">
                <a:solidFill>
                  <a:schemeClr val="lt1"/>
                </a:solidFill>
                <a:latin typeface="Lato"/>
                <a:ea typeface="Lato"/>
                <a:cs typeface="Lato"/>
                <a:sym typeface="Lato"/>
              </a:rPr>
              <a:t> number % </a:t>
            </a:r>
            <a:r>
              <a:rPr lang="en" sz="1300">
                <a:solidFill>
                  <a:srgbClr val="F6B26B"/>
                </a:solidFill>
                <a:latin typeface="Lato"/>
                <a:ea typeface="Lato"/>
                <a:cs typeface="Lato"/>
                <a:sym typeface="Lato"/>
              </a:rPr>
              <a:t>4</a:t>
            </a:r>
            <a:r>
              <a:rPr lang="en" sz="1300">
                <a:solidFill>
                  <a:schemeClr val="lt1"/>
                </a:solidFill>
                <a:latin typeface="Lato"/>
                <a:ea typeface="Lato"/>
                <a:cs typeface="Lato"/>
                <a:sym typeface="Lato"/>
              </a:rPr>
              <a:t> == </a:t>
            </a:r>
            <a:r>
              <a:rPr lang="en" sz="1300">
                <a:solidFill>
                  <a:srgbClr val="F6B26B"/>
                </a:solidFill>
                <a:latin typeface="Lato"/>
                <a:ea typeface="Lato"/>
                <a:cs typeface="Lato"/>
                <a:sym typeface="Lato"/>
              </a:rPr>
              <a:t>0</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r>
              <a:rPr lang="en" sz="1300">
                <a:solidFill>
                  <a:srgbClr val="F6B26B"/>
                </a:solidFill>
                <a:latin typeface="Lato"/>
                <a:ea typeface="Lato"/>
                <a:cs typeface="Lato"/>
                <a:sym typeface="Lato"/>
              </a:rPr>
              <a:t>println!</a:t>
            </a:r>
            <a:r>
              <a:rPr lang="en" sz="1300">
                <a:solidFill>
                  <a:schemeClr val="lt1"/>
                </a:solidFill>
                <a:latin typeface="Lato"/>
                <a:ea typeface="Lato"/>
                <a:cs typeface="Lato"/>
                <a:sym typeface="Lato"/>
              </a:rPr>
              <a:t>("</a:t>
            </a:r>
            <a:r>
              <a:rPr lang="en" sz="1300">
                <a:solidFill>
                  <a:srgbClr val="93C47D"/>
                </a:solidFill>
                <a:latin typeface="Lato"/>
                <a:ea typeface="Lato"/>
                <a:cs typeface="Lato"/>
                <a:sym typeface="Lato"/>
              </a:rPr>
              <a:t>number is divisible by 4</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 </a:t>
            </a:r>
            <a:r>
              <a:rPr lang="en" sz="1300">
                <a:solidFill>
                  <a:srgbClr val="8E7CC3"/>
                </a:solidFill>
                <a:latin typeface="Lato"/>
                <a:ea typeface="Lato"/>
                <a:cs typeface="Lato"/>
                <a:sym typeface="Lato"/>
              </a:rPr>
              <a:t>else if</a:t>
            </a:r>
            <a:r>
              <a:rPr lang="en" sz="1300">
                <a:solidFill>
                  <a:schemeClr val="lt1"/>
                </a:solidFill>
                <a:latin typeface="Lato"/>
                <a:ea typeface="Lato"/>
                <a:cs typeface="Lato"/>
                <a:sym typeface="Lato"/>
              </a:rPr>
              <a:t> number % </a:t>
            </a:r>
            <a:r>
              <a:rPr lang="en" sz="1300">
                <a:solidFill>
                  <a:srgbClr val="F6B26B"/>
                </a:solidFill>
                <a:latin typeface="Lato"/>
                <a:ea typeface="Lato"/>
                <a:cs typeface="Lato"/>
                <a:sym typeface="Lato"/>
              </a:rPr>
              <a:t>3</a:t>
            </a:r>
            <a:r>
              <a:rPr lang="en" sz="1300">
                <a:solidFill>
                  <a:schemeClr val="lt1"/>
                </a:solidFill>
                <a:latin typeface="Lato"/>
                <a:ea typeface="Lato"/>
                <a:cs typeface="Lato"/>
                <a:sym typeface="Lato"/>
              </a:rPr>
              <a:t> == </a:t>
            </a:r>
            <a:r>
              <a:rPr lang="en" sz="1300">
                <a:solidFill>
                  <a:srgbClr val="F6B26B"/>
                </a:solidFill>
                <a:latin typeface="Lato"/>
                <a:ea typeface="Lato"/>
                <a:cs typeface="Lato"/>
                <a:sym typeface="Lato"/>
              </a:rPr>
              <a:t>0</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r>
              <a:rPr lang="en" sz="1300">
                <a:solidFill>
                  <a:srgbClr val="F6B26B"/>
                </a:solidFill>
                <a:latin typeface="Lato"/>
                <a:ea typeface="Lato"/>
                <a:cs typeface="Lato"/>
                <a:sym typeface="Lato"/>
              </a:rPr>
              <a:t>println!</a:t>
            </a:r>
            <a:r>
              <a:rPr lang="en" sz="1300">
                <a:solidFill>
                  <a:schemeClr val="lt1"/>
                </a:solidFill>
                <a:latin typeface="Lato"/>
                <a:ea typeface="Lato"/>
                <a:cs typeface="Lato"/>
                <a:sym typeface="Lato"/>
              </a:rPr>
              <a:t>("</a:t>
            </a:r>
            <a:r>
              <a:rPr lang="en" sz="1300">
                <a:solidFill>
                  <a:srgbClr val="93C47D"/>
                </a:solidFill>
                <a:latin typeface="Lato"/>
                <a:ea typeface="Lato"/>
                <a:cs typeface="Lato"/>
                <a:sym typeface="Lato"/>
              </a:rPr>
              <a:t>number is divisible by 3</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 </a:t>
            </a:r>
            <a:r>
              <a:rPr lang="en" sz="1300">
                <a:solidFill>
                  <a:srgbClr val="8E7CC3"/>
                </a:solidFill>
                <a:latin typeface="Lato"/>
                <a:ea typeface="Lato"/>
                <a:cs typeface="Lato"/>
                <a:sym typeface="Lato"/>
              </a:rPr>
              <a:t>else if</a:t>
            </a:r>
            <a:r>
              <a:rPr lang="en" sz="1300">
                <a:solidFill>
                  <a:schemeClr val="lt1"/>
                </a:solidFill>
                <a:latin typeface="Lato"/>
                <a:ea typeface="Lato"/>
                <a:cs typeface="Lato"/>
                <a:sym typeface="Lato"/>
              </a:rPr>
              <a:t> number % </a:t>
            </a:r>
            <a:r>
              <a:rPr lang="en" sz="1300">
                <a:solidFill>
                  <a:srgbClr val="F6B26B"/>
                </a:solidFill>
                <a:latin typeface="Lato"/>
                <a:ea typeface="Lato"/>
                <a:cs typeface="Lato"/>
                <a:sym typeface="Lato"/>
              </a:rPr>
              <a:t>2</a:t>
            </a:r>
            <a:r>
              <a:rPr lang="en" sz="1300">
                <a:solidFill>
                  <a:schemeClr val="lt1"/>
                </a:solidFill>
                <a:latin typeface="Lato"/>
                <a:ea typeface="Lato"/>
                <a:cs typeface="Lato"/>
                <a:sym typeface="Lato"/>
              </a:rPr>
              <a:t> == </a:t>
            </a:r>
            <a:r>
              <a:rPr lang="en" sz="1300">
                <a:solidFill>
                  <a:srgbClr val="F6B26B"/>
                </a:solidFill>
                <a:latin typeface="Lato"/>
                <a:ea typeface="Lato"/>
                <a:cs typeface="Lato"/>
                <a:sym typeface="Lato"/>
              </a:rPr>
              <a:t>0</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r>
              <a:rPr lang="en" sz="1300">
                <a:solidFill>
                  <a:srgbClr val="F6B26B"/>
                </a:solidFill>
                <a:latin typeface="Lato"/>
                <a:ea typeface="Lato"/>
                <a:cs typeface="Lato"/>
                <a:sym typeface="Lato"/>
              </a:rPr>
              <a:t>println!</a:t>
            </a:r>
            <a:r>
              <a:rPr lang="en" sz="1300">
                <a:solidFill>
                  <a:schemeClr val="lt1"/>
                </a:solidFill>
                <a:latin typeface="Lato"/>
                <a:ea typeface="Lato"/>
                <a:cs typeface="Lato"/>
                <a:sym typeface="Lato"/>
              </a:rPr>
              <a:t>("</a:t>
            </a:r>
            <a:r>
              <a:rPr lang="en" sz="1300">
                <a:solidFill>
                  <a:srgbClr val="93C47D"/>
                </a:solidFill>
                <a:latin typeface="Lato"/>
                <a:ea typeface="Lato"/>
                <a:cs typeface="Lato"/>
                <a:sym typeface="Lato"/>
              </a:rPr>
              <a:t>number is divisible by 2</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 </a:t>
            </a:r>
            <a:r>
              <a:rPr lang="en" sz="1300">
                <a:solidFill>
                  <a:srgbClr val="8E7CC3"/>
                </a:solidFill>
                <a:latin typeface="Lato"/>
                <a:ea typeface="Lato"/>
                <a:cs typeface="Lato"/>
                <a:sym typeface="Lato"/>
              </a:rPr>
              <a:t>else</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r>
              <a:rPr lang="en" sz="1300">
                <a:solidFill>
                  <a:srgbClr val="F6B26B"/>
                </a:solidFill>
                <a:latin typeface="Lato"/>
                <a:ea typeface="Lato"/>
                <a:cs typeface="Lato"/>
                <a:sym typeface="Lato"/>
              </a:rPr>
              <a:t>println</a:t>
            </a:r>
            <a:r>
              <a:rPr lang="en" sz="1300">
                <a:solidFill>
                  <a:schemeClr val="lt1"/>
                </a:solidFill>
                <a:latin typeface="Lato"/>
                <a:ea typeface="Lato"/>
                <a:cs typeface="Lato"/>
                <a:sym typeface="Lato"/>
              </a:rPr>
              <a:t>!("</a:t>
            </a:r>
            <a:r>
              <a:rPr lang="en" sz="1300">
                <a:solidFill>
                  <a:srgbClr val="93C47D"/>
                </a:solidFill>
                <a:latin typeface="Lato"/>
                <a:ea typeface="Lato"/>
                <a:cs typeface="Lato"/>
                <a:sym typeface="Lato"/>
              </a:rPr>
              <a:t>number is not divisible by 4, 3, or 2</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Control Flow cont</a:t>
            </a:r>
            <a:endParaRPr/>
          </a:p>
        </p:txBody>
      </p:sp>
      <p:sp>
        <p:nvSpPr>
          <p:cNvPr id="246" name="Google Shape;246;p28"/>
          <p:cNvSpPr txBox="1"/>
          <p:nvPr>
            <p:ph idx="1" type="body"/>
          </p:nvPr>
        </p:nvSpPr>
        <p:spPr>
          <a:xfrm>
            <a:off x="1159800" y="1113450"/>
            <a:ext cx="3352500" cy="4029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442"/>
              <a:t>Loop:</a:t>
            </a:r>
            <a:endParaRPr sz="1442"/>
          </a:p>
          <a:p>
            <a:pPr indent="0" lvl="0" marL="0" rtl="0" algn="l">
              <a:spcBef>
                <a:spcPts val="0"/>
              </a:spcBef>
              <a:spcAft>
                <a:spcPts val="0"/>
              </a:spcAft>
              <a:buNone/>
            </a:pPr>
            <a:r>
              <a:t/>
            </a:r>
            <a:endParaRPr sz="1442"/>
          </a:p>
          <a:p>
            <a:pPr indent="0" lvl="0" marL="0" rtl="0" algn="l">
              <a:spcBef>
                <a:spcPts val="0"/>
              </a:spcBef>
              <a:spcAft>
                <a:spcPts val="0"/>
              </a:spcAft>
              <a:buNone/>
            </a:pPr>
            <a:r>
              <a:rPr lang="en" sz="1442">
                <a:solidFill>
                  <a:srgbClr val="8E7CC3"/>
                </a:solidFill>
              </a:rPr>
              <a:t>fn</a:t>
            </a:r>
            <a:r>
              <a:rPr lang="en" sz="1442"/>
              <a:t> </a:t>
            </a:r>
            <a:r>
              <a:rPr lang="en" sz="1442">
                <a:solidFill>
                  <a:srgbClr val="6FA8DC"/>
                </a:solidFill>
              </a:rPr>
              <a:t>main</a:t>
            </a:r>
            <a:r>
              <a:rPr lang="en" sz="1442"/>
              <a:t>() {</a:t>
            </a:r>
            <a:endParaRPr sz="1442"/>
          </a:p>
          <a:p>
            <a:pPr indent="0" lvl="0" marL="0" rtl="0" algn="l">
              <a:spcBef>
                <a:spcPts val="0"/>
              </a:spcBef>
              <a:spcAft>
                <a:spcPts val="0"/>
              </a:spcAft>
              <a:buNone/>
            </a:pPr>
            <a:r>
              <a:rPr lang="en" sz="1442"/>
              <a:t>    </a:t>
            </a:r>
            <a:r>
              <a:rPr lang="en" sz="1442">
                <a:solidFill>
                  <a:srgbClr val="8E7CC3"/>
                </a:solidFill>
              </a:rPr>
              <a:t>let</a:t>
            </a:r>
            <a:r>
              <a:rPr lang="en" sz="1442"/>
              <a:t> </a:t>
            </a:r>
            <a:r>
              <a:rPr lang="en" sz="1442">
                <a:solidFill>
                  <a:srgbClr val="8E7CC3"/>
                </a:solidFill>
              </a:rPr>
              <a:t>mut</a:t>
            </a:r>
            <a:r>
              <a:rPr lang="en" sz="1442"/>
              <a:t> count = </a:t>
            </a:r>
            <a:r>
              <a:rPr lang="en" sz="1442">
                <a:solidFill>
                  <a:srgbClr val="F6B26B"/>
                </a:solidFill>
              </a:rPr>
              <a:t>0</a:t>
            </a:r>
            <a:r>
              <a:rPr lang="en" sz="1442"/>
              <a:t>;</a:t>
            </a:r>
            <a:endParaRPr sz="1442"/>
          </a:p>
          <a:p>
            <a:pPr indent="0" lvl="0" marL="0" rtl="0" algn="l">
              <a:spcBef>
                <a:spcPts val="0"/>
              </a:spcBef>
              <a:spcAft>
                <a:spcPts val="0"/>
              </a:spcAft>
              <a:buNone/>
            </a:pPr>
            <a:r>
              <a:rPr lang="en" sz="1442"/>
              <a:t>    'counting_up: </a:t>
            </a:r>
            <a:r>
              <a:rPr lang="en" sz="1442">
                <a:solidFill>
                  <a:srgbClr val="8E7CC3"/>
                </a:solidFill>
              </a:rPr>
              <a:t>loop</a:t>
            </a:r>
            <a:r>
              <a:rPr lang="en" sz="1442"/>
              <a:t> {</a:t>
            </a:r>
            <a:endParaRPr sz="1442"/>
          </a:p>
          <a:p>
            <a:pPr indent="0" lvl="0" marL="0" rtl="0" algn="l">
              <a:spcBef>
                <a:spcPts val="0"/>
              </a:spcBef>
              <a:spcAft>
                <a:spcPts val="0"/>
              </a:spcAft>
              <a:buNone/>
            </a:pPr>
            <a:r>
              <a:rPr lang="en" sz="1442"/>
              <a:t>        </a:t>
            </a:r>
            <a:r>
              <a:rPr lang="en" sz="1442">
                <a:solidFill>
                  <a:srgbClr val="F6B26B"/>
                </a:solidFill>
              </a:rPr>
              <a:t>println!</a:t>
            </a:r>
            <a:r>
              <a:rPr lang="en" sz="1442"/>
              <a:t>("</a:t>
            </a:r>
            <a:r>
              <a:rPr lang="en" sz="1442">
                <a:solidFill>
                  <a:srgbClr val="93C47D"/>
                </a:solidFill>
              </a:rPr>
              <a:t>count = {count}</a:t>
            </a:r>
            <a:r>
              <a:rPr lang="en" sz="1442"/>
              <a:t>");</a:t>
            </a:r>
            <a:endParaRPr sz="1442"/>
          </a:p>
          <a:p>
            <a:pPr indent="0" lvl="0" marL="0" rtl="0" algn="l">
              <a:spcBef>
                <a:spcPts val="0"/>
              </a:spcBef>
              <a:spcAft>
                <a:spcPts val="0"/>
              </a:spcAft>
              <a:buNone/>
            </a:pPr>
            <a:r>
              <a:rPr lang="en" sz="1442"/>
              <a:t>        </a:t>
            </a:r>
            <a:r>
              <a:rPr lang="en" sz="1442">
                <a:solidFill>
                  <a:srgbClr val="8E7CC3"/>
                </a:solidFill>
              </a:rPr>
              <a:t>let</a:t>
            </a:r>
            <a:r>
              <a:rPr lang="en" sz="1442"/>
              <a:t> </a:t>
            </a:r>
            <a:r>
              <a:rPr lang="en" sz="1442">
                <a:solidFill>
                  <a:srgbClr val="8E7CC3"/>
                </a:solidFill>
              </a:rPr>
              <a:t>mut</a:t>
            </a:r>
            <a:r>
              <a:rPr lang="en" sz="1442"/>
              <a:t> remaining = </a:t>
            </a:r>
            <a:r>
              <a:rPr lang="en" sz="1442">
                <a:solidFill>
                  <a:srgbClr val="F6B26B"/>
                </a:solidFill>
              </a:rPr>
              <a:t>10</a:t>
            </a:r>
            <a:r>
              <a:rPr lang="en" sz="1442"/>
              <a:t>;</a:t>
            </a:r>
            <a:endParaRPr sz="1442"/>
          </a:p>
          <a:p>
            <a:pPr indent="0" lvl="0" marL="0" rtl="0" algn="l">
              <a:spcBef>
                <a:spcPts val="0"/>
              </a:spcBef>
              <a:spcAft>
                <a:spcPts val="0"/>
              </a:spcAft>
              <a:buNone/>
            </a:pPr>
            <a:r>
              <a:rPr lang="en" sz="1442"/>
              <a:t>        </a:t>
            </a:r>
            <a:r>
              <a:rPr lang="en" sz="1442">
                <a:solidFill>
                  <a:srgbClr val="8E7CC3"/>
                </a:solidFill>
              </a:rPr>
              <a:t>loop</a:t>
            </a:r>
            <a:r>
              <a:rPr lang="en" sz="1442"/>
              <a:t> {</a:t>
            </a:r>
            <a:endParaRPr sz="1442"/>
          </a:p>
          <a:p>
            <a:pPr indent="0" lvl="0" marL="0" rtl="0" algn="l">
              <a:spcBef>
                <a:spcPts val="0"/>
              </a:spcBef>
              <a:spcAft>
                <a:spcPts val="0"/>
              </a:spcAft>
              <a:buNone/>
            </a:pPr>
            <a:r>
              <a:rPr lang="en" sz="1442"/>
              <a:t>            </a:t>
            </a:r>
            <a:r>
              <a:rPr lang="en" sz="1442">
                <a:solidFill>
                  <a:srgbClr val="F6B26B"/>
                </a:solidFill>
              </a:rPr>
              <a:t>println!</a:t>
            </a:r>
            <a:r>
              <a:rPr lang="en" sz="1442"/>
              <a:t>("</a:t>
            </a:r>
            <a:r>
              <a:rPr lang="en" sz="1442">
                <a:solidFill>
                  <a:srgbClr val="93C47D"/>
                </a:solidFill>
              </a:rPr>
              <a:t>remaining = {remaining}</a:t>
            </a:r>
            <a:r>
              <a:rPr lang="en" sz="1442"/>
              <a:t>");</a:t>
            </a:r>
            <a:endParaRPr sz="1442"/>
          </a:p>
          <a:p>
            <a:pPr indent="0" lvl="0" marL="0" rtl="0" algn="l">
              <a:spcBef>
                <a:spcPts val="0"/>
              </a:spcBef>
              <a:spcAft>
                <a:spcPts val="0"/>
              </a:spcAft>
              <a:buNone/>
            </a:pPr>
            <a:r>
              <a:rPr lang="en" sz="1442"/>
              <a:t>            </a:t>
            </a:r>
            <a:r>
              <a:rPr lang="en" sz="1442">
                <a:solidFill>
                  <a:srgbClr val="8E7CC3"/>
                </a:solidFill>
              </a:rPr>
              <a:t>if</a:t>
            </a:r>
            <a:r>
              <a:rPr lang="en" sz="1442"/>
              <a:t> remaining == </a:t>
            </a:r>
            <a:r>
              <a:rPr lang="en" sz="1442">
                <a:solidFill>
                  <a:srgbClr val="F6B26B"/>
                </a:solidFill>
              </a:rPr>
              <a:t>9</a:t>
            </a:r>
            <a:r>
              <a:rPr lang="en" sz="1442"/>
              <a:t> {</a:t>
            </a:r>
            <a:endParaRPr sz="1442"/>
          </a:p>
          <a:p>
            <a:pPr indent="0" lvl="0" marL="0" rtl="0" algn="l">
              <a:spcBef>
                <a:spcPts val="0"/>
              </a:spcBef>
              <a:spcAft>
                <a:spcPts val="0"/>
              </a:spcAft>
              <a:buNone/>
            </a:pPr>
            <a:r>
              <a:rPr lang="en" sz="1442"/>
              <a:t>                </a:t>
            </a:r>
            <a:r>
              <a:rPr lang="en" sz="1442">
                <a:solidFill>
                  <a:srgbClr val="8E7CC3"/>
                </a:solidFill>
              </a:rPr>
              <a:t>break</a:t>
            </a:r>
            <a:r>
              <a:rPr lang="en" sz="1442"/>
              <a:t>;</a:t>
            </a:r>
            <a:endParaRPr sz="1442"/>
          </a:p>
          <a:p>
            <a:pPr indent="0" lvl="0" marL="0" rtl="0" algn="l">
              <a:spcBef>
                <a:spcPts val="0"/>
              </a:spcBef>
              <a:spcAft>
                <a:spcPts val="0"/>
              </a:spcAft>
              <a:buNone/>
            </a:pPr>
            <a:r>
              <a:rPr lang="en" sz="1442"/>
              <a:t>            }</a:t>
            </a:r>
            <a:endParaRPr sz="1442"/>
          </a:p>
          <a:p>
            <a:pPr indent="0" lvl="0" marL="0" rtl="0" algn="l">
              <a:spcBef>
                <a:spcPts val="0"/>
              </a:spcBef>
              <a:spcAft>
                <a:spcPts val="0"/>
              </a:spcAft>
              <a:buNone/>
            </a:pPr>
            <a:r>
              <a:rPr lang="en" sz="1442"/>
              <a:t>            </a:t>
            </a:r>
            <a:r>
              <a:rPr lang="en" sz="1442">
                <a:solidFill>
                  <a:srgbClr val="8E7CC3"/>
                </a:solidFill>
              </a:rPr>
              <a:t>if</a:t>
            </a:r>
            <a:r>
              <a:rPr lang="en" sz="1442"/>
              <a:t> count == </a:t>
            </a:r>
            <a:r>
              <a:rPr lang="en" sz="1442">
                <a:solidFill>
                  <a:srgbClr val="F6B26B"/>
                </a:solidFill>
              </a:rPr>
              <a:t>2</a:t>
            </a:r>
            <a:r>
              <a:rPr lang="en" sz="1442"/>
              <a:t> {</a:t>
            </a:r>
            <a:endParaRPr sz="1442"/>
          </a:p>
          <a:p>
            <a:pPr indent="0" lvl="0" marL="0" rtl="0" algn="l">
              <a:spcBef>
                <a:spcPts val="0"/>
              </a:spcBef>
              <a:spcAft>
                <a:spcPts val="0"/>
              </a:spcAft>
              <a:buNone/>
            </a:pPr>
            <a:r>
              <a:rPr lang="en" sz="1442"/>
              <a:t>                </a:t>
            </a:r>
            <a:r>
              <a:rPr lang="en" sz="1442">
                <a:solidFill>
                  <a:srgbClr val="8E7CC3"/>
                </a:solidFill>
              </a:rPr>
              <a:t>break </a:t>
            </a:r>
            <a:r>
              <a:rPr lang="en" sz="1442"/>
              <a:t>'counting_up;</a:t>
            </a:r>
            <a:endParaRPr sz="1442"/>
          </a:p>
          <a:p>
            <a:pPr indent="0" lvl="0" marL="0" rtl="0" algn="l">
              <a:spcBef>
                <a:spcPts val="0"/>
              </a:spcBef>
              <a:spcAft>
                <a:spcPts val="0"/>
              </a:spcAft>
              <a:buNone/>
            </a:pPr>
            <a:r>
              <a:rPr lang="en" sz="1442"/>
              <a:t>            }</a:t>
            </a:r>
            <a:endParaRPr sz="1442"/>
          </a:p>
          <a:p>
            <a:pPr indent="0" lvl="0" marL="0" rtl="0" algn="l">
              <a:spcBef>
                <a:spcPts val="0"/>
              </a:spcBef>
              <a:spcAft>
                <a:spcPts val="0"/>
              </a:spcAft>
              <a:buNone/>
            </a:pPr>
            <a:r>
              <a:rPr lang="en" sz="1442"/>
              <a:t>            remaining -= </a:t>
            </a:r>
            <a:r>
              <a:rPr lang="en" sz="1442">
                <a:solidFill>
                  <a:srgbClr val="F6B26B"/>
                </a:solidFill>
              </a:rPr>
              <a:t>1</a:t>
            </a:r>
            <a:r>
              <a:rPr lang="en" sz="1442"/>
              <a:t>;</a:t>
            </a:r>
            <a:endParaRPr sz="1442"/>
          </a:p>
          <a:p>
            <a:pPr indent="0" lvl="0" marL="0" rtl="0" algn="l">
              <a:spcBef>
                <a:spcPts val="0"/>
              </a:spcBef>
              <a:spcAft>
                <a:spcPts val="0"/>
              </a:spcAft>
              <a:buNone/>
            </a:pPr>
            <a:r>
              <a:rPr lang="en" sz="1442"/>
              <a:t>        }</a:t>
            </a:r>
            <a:endParaRPr sz="1442"/>
          </a:p>
          <a:p>
            <a:pPr indent="0" lvl="0" marL="0" rtl="0" algn="l">
              <a:spcBef>
                <a:spcPts val="0"/>
              </a:spcBef>
              <a:spcAft>
                <a:spcPts val="0"/>
              </a:spcAft>
              <a:buNone/>
            </a:pPr>
            <a:r>
              <a:rPr lang="en" sz="1442"/>
              <a:t>        count += </a:t>
            </a:r>
            <a:r>
              <a:rPr lang="en" sz="1442">
                <a:solidFill>
                  <a:srgbClr val="F6B26B"/>
                </a:solidFill>
              </a:rPr>
              <a:t>1</a:t>
            </a:r>
            <a:r>
              <a:rPr lang="en" sz="1442"/>
              <a:t>;</a:t>
            </a:r>
            <a:endParaRPr sz="1442"/>
          </a:p>
          <a:p>
            <a:pPr indent="0" lvl="0" marL="0" rtl="0" algn="l">
              <a:spcBef>
                <a:spcPts val="0"/>
              </a:spcBef>
              <a:spcAft>
                <a:spcPts val="0"/>
              </a:spcAft>
              <a:buNone/>
            </a:pPr>
            <a:r>
              <a:rPr lang="en" sz="1442"/>
              <a:t>    }</a:t>
            </a:r>
            <a:endParaRPr sz="1442"/>
          </a:p>
          <a:p>
            <a:pPr indent="0" lvl="0" marL="0" rtl="0" algn="l">
              <a:spcBef>
                <a:spcPts val="0"/>
              </a:spcBef>
              <a:spcAft>
                <a:spcPts val="0"/>
              </a:spcAft>
              <a:buNone/>
            </a:pPr>
            <a:r>
              <a:rPr lang="en" sz="1442"/>
              <a:t>    </a:t>
            </a:r>
            <a:r>
              <a:rPr lang="en" sz="1442">
                <a:solidFill>
                  <a:srgbClr val="F6B26B"/>
                </a:solidFill>
              </a:rPr>
              <a:t>println!</a:t>
            </a:r>
            <a:r>
              <a:rPr lang="en" sz="1442"/>
              <a:t>("</a:t>
            </a:r>
            <a:r>
              <a:rPr lang="en" sz="1442">
                <a:solidFill>
                  <a:srgbClr val="93C47D"/>
                </a:solidFill>
              </a:rPr>
              <a:t>End count = {count}</a:t>
            </a:r>
            <a:r>
              <a:rPr lang="en" sz="1442"/>
              <a:t>");</a:t>
            </a:r>
            <a:endParaRPr sz="1442"/>
          </a:p>
          <a:p>
            <a:pPr indent="0" lvl="0" marL="0" rtl="0" algn="l">
              <a:spcBef>
                <a:spcPts val="0"/>
              </a:spcBef>
              <a:spcAft>
                <a:spcPts val="0"/>
              </a:spcAft>
              <a:buNone/>
            </a:pPr>
            <a:r>
              <a:rPr lang="en" sz="1442"/>
              <a:t>}</a:t>
            </a:r>
            <a:endParaRPr/>
          </a:p>
        </p:txBody>
      </p:sp>
      <p:sp>
        <p:nvSpPr>
          <p:cNvPr id="247" name="Google Shape;247;p28"/>
          <p:cNvSpPr txBox="1"/>
          <p:nvPr/>
        </p:nvSpPr>
        <p:spPr>
          <a:xfrm>
            <a:off x="4168050" y="1113450"/>
            <a:ext cx="1859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While: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rgbClr val="8E7CC3"/>
                </a:solidFill>
                <a:latin typeface="Lato"/>
                <a:ea typeface="Lato"/>
                <a:cs typeface="Lato"/>
                <a:sym typeface="Lato"/>
              </a:rPr>
              <a:t>fn</a:t>
            </a:r>
            <a:r>
              <a:rPr lang="en" sz="1200">
                <a:solidFill>
                  <a:schemeClr val="lt1"/>
                </a:solidFill>
                <a:latin typeface="Lato"/>
                <a:ea typeface="Lato"/>
                <a:cs typeface="Lato"/>
                <a:sym typeface="Lato"/>
              </a:rPr>
              <a:t> </a:t>
            </a:r>
            <a:r>
              <a:rPr lang="en" sz="1200">
                <a:solidFill>
                  <a:srgbClr val="6FA8DC"/>
                </a:solidFill>
                <a:latin typeface="Lato"/>
                <a:ea typeface="Lato"/>
                <a:cs typeface="Lato"/>
                <a:sym typeface="Lato"/>
              </a:rPr>
              <a:t>main</a:t>
            </a: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let</a:t>
            </a: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mut</a:t>
            </a:r>
            <a:r>
              <a:rPr lang="en" sz="1200">
                <a:solidFill>
                  <a:schemeClr val="lt1"/>
                </a:solidFill>
                <a:latin typeface="Lato"/>
                <a:ea typeface="Lato"/>
                <a:cs typeface="Lato"/>
                <a:sym typeface="Lato"/>
              </a:rPr>
              <a:t> number = </a:t>
            </a:r>
            <a:r>
              <a:rPr lang="en" sz="1200">
                <a:solidFill>
                  <a:srgbClr val="F6B26B"/>
                </a:solidFill>
                <a:latin typeface="Lato"/>
                <a:ea typeface="Lato"/>
                <a:cs typeface="Lato"/>
                <a:sym typeface="Lato"/>
              </a:rPr>
              <a:t>3</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while</a:t>
            </a:r>
            <a:r>
              <a:rPr lang="en" sz="1200">
                <a:solidFill>
                  <a:schemeClr val="lt1"/>
                </a:solidFill>
                <a:latin typeface="Lato"/>
                <a:ea typeface="Lato"/>
                <a:cs typeface="Lato"/>
                <a:sym typeface="Lato"/>
              </a:rPr>
              <a:t> number != </a:t>
            </a:r>
            <a:r>
              <a:rPr lang="en" sz="1200">
                <a:solidFill>
                  <a:srgbClr val="F6B26B"/>
                </a:solidFill>
                <a:latin typeface="Lato"/>
                <a:ea typeface="Lato"/>
                <a:cs typeface="Lato"/>
                <a:sym typeface="Lato"/>
              </a:rPr>
              <a:t>0</a:t>
            </a: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println!</a:t>
            </a:r>
            <a:r>
              <a:rPr lang="en" sz="1200">
                <a:solidFill>
                  <a:schemeClr val="lt1"/>
                </a:solidFill>
                <a:latin typeface="Lato"/>
                <a:ea typeface="Lato"/>
                <a:cs typeface="Lato"/>
                <a:sym typeface="Lato"/>
              </a:rPr>
              <a:t>("</a:t>
            </a:r>
            <a:r>
              <a:rPr lang="en" sz="1200">
                <a:solidFill>
                  <a:srgbClr val="93C47D"/>
                </a:solidFill>
                <a:latin typeface="Lato"/>
                <a:ea typeface="Lato"/>
                <a:cs typeface="Lato"/>
                <a:sym typeface="Lato"/>
              </a:rPr>
              <a:t>{number}!</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number -= </a:t>
            </a:r>
            <a:r>
              <a:rPr lang="en" sz="1200">
                <a:solidFill>
                  <a:srgbClr val="F6B26B"/>
                </a:solidFill>
                <a:latin typeface="Lato"/>
                <a:ea typeface="Lato"/>
                <a:cs typeface="Lato"/>
                <a:sym typeface="Lato"/>
              </a:rPr>
              <a:t>1</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println!</a:t>
            </a:r>
            <a:r>
              <a:rPr lang="en" sz="1200">
                <a:solidFill>
                  <a:schemeClr val="lt1"/>
                </a:solidFill>
                <a:latin typeface="Lato"/>
                <a:ea typeface="Lato"/>
                <a:cs typeface="Lato"/>
                <a:sym typeface="Lato"/>
              </a:rPr>
              <a:t>("</a:t>
            </a:r>
            <a:r>
              <a:rPr lang="en" sz="1200">
                <a:solidFill>
                  <a:srgbClr val="93C47D"/>
                </a:solidFill>
                <a:latin typeface="Lato"/>
                <a:ea typeface="Lato"/>
                <a:cs typeface="Lato"/>
                <a:sym typeface="Lato"/>
              </a:rPr>
              <a:t>LIFTOFF!!!</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
        <p:nvSpPr>
          <p:cNvPr id="248" name="Google Shape;248;p28"/>
          <p:cNvSpPr txBox="1"/>
          <p:nvPr/>
        </p:nvSpPr>
        <p:spPr>
          <a:xfrm>
            <a:off x="6176325" y="1113450"/>
            <a:ext cx="2749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For:</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rgbClr val="8E7CC3"/>
                </a:solidFill>
                <a:latin typeface="Lato"/>
                <a:ea typeface="Lato"/>
                <a:cs typeface="Lato"/>
                <a:sym typeface="Lato"/>
              </a:rPr>
              <a:t>fn</a:t>
            </a:r>
            <a:r>
              <a:rPr lang="en" sz="1200">
                <a:solidFill>
                  <a:schemeClr val="lt1"/>
                </a:solidFill>
                <a:latin typeface="Lato"/>
                <a:ea typeface="Lato"/>
                <a:cs typeface="Lato"/>
                <a:sym typeface="Lato"/>
              </a:rPr>
              <a:t> </a:t>
            </a:r>
            <a:r>
              <a:rPr lang="en" sz="1200">
                <a:solidFill>
                  <a:srgbClr val="6FA8DC"/>
                </a:solidFill>
                <a:latin typeface="Lato"/>
                <a:ea typeface="Lato"/>
                <a:cs typeface="Lato"/>
                <a:sym typeface="Lato"/>
              </a:rPr>
              <a:t>main</a:t>
            </a: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let</a:t>
            </a:r>
            <a:r>
              <a:rPr lang="en" sz="1200">
                <a:solidFill>
                  <a:schemeClr val="lt1"/>
                </a:solidFill>
                <a:latin typeface="Lato"/>
                <a:ea typeface="Lato"/>
                <a:cs typeface="Lato"/>
                <a:sym typeface="Lato"/>
              </a:rPr>
              <a:t> a = [</a:t>
            </a:r>
            <a:r>
              <a:rPr lang="en" sz="1200">
                <a:solidFill>
                  <a:srgbClr val="F6B26B"/>
                </a:solidFill>
                <a:latin typeface="Lato"/>
                <a:ea typeface="Lato"/>
                <a:cs typeface="Lato"/>
                <a:sym typeface="Lato"/>
              </a:rPr>
              <a:t>10</a:t>
            </a: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20</a:t>
            </a: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30</a:t>
            </a: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40</a:t>
            </a: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50</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for</a:t>
            </a:r>
            <a:r>
              <a:rPr lang="en" sz="1200">
                <a:solidFill>
                  <a:schemeClr val="lt1"/>
                </a:solidFill>
                <a:latin typeface="Lato"/>
                <a:ea typeface="Lato"/>
                <a:cs typeface="Lato"/>
                <a:sym typeface="Lato"/>
              </a:rPr>
              <a:t> element </a:t>
            </a:r>
            <a:r>
              <a:rPr lang="en" sz="1200">
                <a:solidFill>
                  <a:srgbClr val="8E7CC3"/>
                </a:solidFill>
                <a:latin typeface="Lato"/>
                <a:ea typeface="Lato"/>
                <a:cs typeface="Lato"/>
                <a:sym typeface="Lato"/>
              </a:rPr>
              <a:t>in</a:t>
            </a:r>
            <a:r>
              <a:rPr lang="en" sz="1200">
                <a:solidFill>
                  <a:schemeClr val="lt1"/>
                </a:solidFill>
                <a:latin typeface="Lato"/>
                <a:ea typeface="Lato"/>
                <a:cs typeface="Lato"/>
                <a:sym typeface="Lato"/>
              </a:rPr>
              <a:t> a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println!</a:t>
            </a:r>
            <a:r>
              <a:rPr lang="en" sz="1200">
                <a:solidFill>
                  <a:schemeClr val="lt1"/>
                </a:solidFill>
                <a:latin typeface="Lato"/>
                <a:ea typeface="Lato"/>
                <a:cs typeface="Lato"/>
                <a:sym typeface="Lato"/>
              </a:rPr>
              <a:t>("</a:t>
            </a:r>
            <a:r>
              <a:rPr lang="en" sz="1200">
                <a:solidFill>
                  <a:srgbClr val="93C47D"/>
                </a:solidFill>
                <a:latin typeface="Lato"/>
                <a:ea typeface="Lato"/>
                <a:cs typeface="Lato"/>
                <a:sym typeface="Lato"/>
              </a:rPr>
              <a:t>the value is: {element}</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for</a:t>
            </a:r>
            <a:r>
              <a:rPr lang="en" sz="1200">
                <a:solidFill>
                  <a:schemeClr val="lt1"/>
                </a:solidFill>
                <a:latin typeface="Lato"/>
                <a:ea typeface="Lato"/>
                <a:cs typeface="Lato"/>
                <a:sym typeface="Lato"/>
              </a:rPr>
              <a:t> number </a:t>
            </a:r>
            <a:r>
              <a:rPr lang="en" sz="1200">
                <a:solidFill>
                  <a:srgbClr val="8E7CC3"/>
                </a:solidFill>
                <a:latin typeface="Lato"/>
                <a:ea typeface="Lato"/>
                <a:cs typeface="Lato"/>
                <a:sym typeface="Lato"/>
              </a:rPr>
              <a:t>in</a:t>
            </a: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1</a:t>
            </a:r>
            <a:r>
              <a:rPr lang="en" sz="1200">
                <a:solidFill>
                  <a:schemeClr val="lt1"/>
                </a:solidFill>
                <a:latin typeface="Lato"/>
                <a:ea typeface="Lato"/>
                <a:cs typeface="Lato"/>
                <a:sym typeface="Lato"/>
              </a:rPr>
              <a:t>..</a:t>
            </a:r>
            <a:r>
              <a:rPr lang="en" sz="1200">
                <a:solidFill>
                  <a:srgbClr val="F6B26B"/>
                </a:solidFill>
                <a:latin typeface="Lato"/>
                <a:ea typeface="Lato"/>
                <a:cs typeface="Lato"/>
                <a:sym typeface="Lato"/>
              </a:rPr>
              <a:t>4</a:t>
            </a:r>
            <a:r>
              <a:rPr lang="en" sz="1200">
                <a:solidFill>
                  <a:schemeClr val="lt1"/>
                </a:solidFill>
                <a:latin typeface="Lato"/>
                <a:ea typeface="Lato"/>
                <a:cs typeface="Lato"/>
                <a:sym typeface="Lato"/>
              </a:rPr>
              <a:t>).rev()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println!</a:t>
            </a:r>
            <a:r>
              <a:rPr lang="en" sz="1200">
                <a:solidFill>
                  <a:schemeClr val="lt1"/>
                </a:solidFill>
                <a:latin typeface="Lato"/>
                <a:ea typeface="Lato"/>
                <a:cs typeface="Lato"/>
                <a:sym typeface="Lato"/>
              </a:rPr>
              <a:t>("</a:t>
            </a:r>
            <a:r>
              <a:rPr lang="en" sz="1200">
                <a:solidFill>
                  <a:srgbClr val="93C47D"/>
                </a:solidFill>
                <a:latin typeface="Lato"/>
                <a:ea typeface="Lato"/>
                <a:cs typeface="Lato"/>
                <a:sym typeface="Lato"/>
              </a:rPr>
              <a:t>{number}!</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Iterators</a:t>
            </a:r>
            <a:endParaRPr/>
          </a:p>
        </p:txBody>
      </p:sp>
      <p:pic>
        <p:nvPicPr>
          <p:cNvPr id="254" name="Google Shape;254;p29"/>
          <p:cNvPicPr preferRelativeResize="0"/>
          <p:nvPr/>
        </p:nvPicPr>
        <p:blipFill>
          <a:blip r:embed="rId3">
            <a:alphaModFix/>
          </a:blip>
          <a:stretch>
            <a:fillRect/>
          </a:stretch>
        </p:blipFill>
        <p:spPr>
          <a:xfrm>
            <a:off x="2990550" y="984000"/>
            <a:ext cx="2990850" cy="1285875"/>
          </a:xfrm>
          <a:prstGeom prst="rect">
            <a:avLst/>
          </a:prstGeom>
          <a:noFill/>
          <a:ln>
            <a:noFill/>
          </a:ln>
        </p:spPr>
      </p:pic>
      <p:pic>
        <p:nvPicPr>
          <p:cNvPr id="255" name="Google Shape;255;p29"/>
          <p:cNvPicPr preferRelativeResize="0"/>
          <p:nvPr/>
        </p:nvPicPr>
        <p:blipFill>
          <a:blip r:embed="rId4">
            <a:alphaModFix/>
          </a:blip>
          <a:stretch>
            <a:fillRect/>
          </a:stretch>
        </p:blipFill>
        <p:spPr>
          <a:xfrm>
            <a:off x="523575" y="1023300"/>
            <a:ext cx="2466975" cy="1876425"/>
          </a:xfrm>
          <a:prstGeom prst="rect">
            <a:avLst/>
          </a:prstGeom>
          <a:noFill/>
          <a:ln>
            <a:noFill/>
          </a:ln>
        </p:spPr>
      </p:pic>
      <p:sp>
        <p:nvSpPr>
          <p:cNvPr id="256" name="Google Shape;256;p29"/>
          <p:cNvSpPr txBox="1"/>
          <p:nvPr/>
        </p:nvSpPr>
        <p:spPr>
          <a:xfrm>
            <a:off x="553350" y="2970375"/>
            <a:ext cx="5460600" cy="2001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For loops can be </a:t>
            </a:r>
            <a:r>
              <a:rPr i="1" lang="en" sz="1300">
                <a:solidFill>
                  <a:schemeClr val="lt1"/>
                </a:solidFill>
                <a:latin typeface="Lato"/>
                <a:ea typeface="Lato"/>
                <a:cs typeface="Lato"/>
                <a:sym typeface="Lato"/>
              </a:rPr>
              <a:t>verbose,</a:t>
            </a:r>
            <a:r>
              <a:rPr lang="en" sz="1300">
                <a:solidFill>
                  <a:schemeClr val="lt1"/>
                </a:solidFill>
                <a:latin typeface="Lato"/>
                <a:ea typeface="Lato"/>
                <a:cs typeface="Lato"/>
                <a:sym typeface="Lato"/>
              </a:rPr>
              <a:t> with complex control flow</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Iterators make the flow of data </a:t>
            </a:r>
            <a:r>
              <a:rPr i="1" lang="en" sz="1300">
                <a:solidFill>
                  <a:schemeClr val="lt1"/>
                </a:solidFill>
                <a:latin typeface="Lato"/>
                <a:ea typeface="Lato"/>
                <a:cs typeface="Lato"/>
                <a:sym typeface="Lato"/>
              </a:rPr>
              <a:t>very clear</a:t>
            </a:r>
            <a:endParaRPr i="1"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Functions like “map” and “filter” take in </a:t>
            </a:r>
            <a:r>
              <a:rPr b="1" lang="en" sz="1300">
                <a:solidFill>
                  <a:schemeClr val="lt1"/>
                </a:solidFill>
                <a:latin typeface="Lato"/>
                <a:ea typeface="Lato"/>
                <a:cs typeface="Lato"/>
                <a:sym typeface="Lato"/>
              </a:rPr>
              <a:t>closures</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They can be more efficient (no bounds checks!)</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Iterators are </a:t>
            </a:r>
            <a:r>
              <a:rPr b="1" lang="en" sz="1300">
                <a:solidFill>
                  <a:schemeClr val="lt1"/>
                </a:solidFill>
                <a:latin typeface="Lato"/>
                <a:ea typeface="Lato"/>
                <a:cs typeface="Lato"/>
                <a:sym typeface="Lato"/>
              </a:rPr>
              <a:t>lazy</a:t>
            </a:r>
            <a:r>
              <a:rPr lang="en" sz="1300">
                <a:solidFill>
                  <a:schemeClr val="lt1"/>
                </a:solidFill>
                <a:latin typeface="Lato"/>
                <a:ea typeface="Lato"/>
                <a:cs typeface="Lato"/>
                <a:sym typeface="Lato"/>
              </a:rPr>
              <a:t>: nothing happens until you call </a:t>
            </a:r>
            <a:r>
              <a:rPr b="1" lang="en" sz="1300">
                <a:solidFill>
                  <a:schemeClr val="lt1"/>
                </a:solidFill>
                <a:latin typeface="Lato"/>
                <a:ea typeface="Lato"/>
                <a:cs typeface="Lato"/>
                <a:sym typeface="Lato"/>
              </a:rPr>
              <a:t>collect</a:t>
            </a:r>
            <a:endParaRPr b="1" sz="1300">
              <a:solidFill>
                <a:schemeClr val="lt1"/>
              </a:solidFill>
              <a:latin typeface="Lato"/>
              <a:ea typeface="Lato"/>
              <a:cs typeface="Lato"/>
              <a:sym typeface="Lato"/>
            </a:endParaRPr>
          </a:p>
          <a:p>
            <a:pPr indent="-311150" lvl="2" marL="13716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You could use </a:t>
            </a:r>
            <a:r>
              <a:rPr b="1" lang="en" sz="1300">
                <a:solidFill>
                  <a:schemeClr val="lt1"/>
                </a:solidFill>
                <a:latin typeface="Lato"/>
                <a:ea typeface="Lato"/>
                <a:cs typeface="Lato"/>
                <a:sym typeface="Lato"/>
              </a:rPr>
              <a:t>sum</a:t>
            </a:r>
            <a:r>
              <a:rPr lang="en" sz="1300">
                <a:solidFill>
                  <a:schemeClr val="lt1"/>
                </a:solidFill>
                <a:latin typeface="Lato"/>
                <a:ea typeface="Lato"/>
                <a:cs typeface="Lato"/>
                <a:sym typeface="Lato"/>
              </a:rPr>
              <a:t> instead! Or </a:t>
            </a:r>
            <a:r>
              <a:rPr b="1" lang="en" sz="1300">
                <a:solidFill>
                  <a:schemeClr val="lt1"/>
                </a:solidFill>
                <a:latin typeface="Lato"/>
                <a:ea typeface="Lato"/>
                <a:cs typeface="Lato"/>
                <a:sym typeface="Lato"/>
              </a:rPr>
              <a:t>prod</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Under the hood: </a:t>
            </a:r>
            <a:endParaRPr sz="1300">
              <a:solidFill>
                <a:schemeClr val="lt1"/>
              </a:solidFill>
              <a:latin typeface="Lato"/>
              <a:ea typeface="Lato"/>
              <a:cs typeface="Lato"/>
              <a:sym typeface="Lato"/>
            </a:endParaRPr>
          </a:p>
          <a:p>
            <a:pPr indent="-311150" lvl="1" marL="914400" rtl="0" algn="l">
              <a:spcBef>
                <a:spcPts val="0"/>
              </a:spcBef>
              <a:spcAft>
                <a:spcPts val="0"/>
              </a:spcAft>
              <a:buClr>
                <a:schemeClr val="lt1"/>
              </a:buClr>
              <a:buSzPts val="1300"/>
              <a:buFont typeface="Lato"/>
              <a:buChar char="○"/>
            </a:pPr>
            <a:r>
              <a:rPr b="1" lang="en" sz="1300">
                <a:solidFill>
                  <a:schemeClr val="lt1"/>
                </a:solidFill>
                <a:latin typeface="Lato"/>
                <a:ea typeface="Lato"/>
                <a:cs typeface="Lato"/>
                <a:sym typeface="Lato"/>
              </a:rPr>
              <a:t>Iterator</a:t>
            </a:r>
            <a:r>
              <a:rPr lang="en" sz="1300">
                <a:solidFill>
                  <a:schemeClr val="lt1"/>
                </a:solidFill>
                <a:latin typeface="Lato"/>
                <a:ea typeface="Lato"/>
                <a:cs typeface="Lato"/>
                <a:sym typeface="Lato"/>
              </a:rPr>
              <a:t> is </a:t>
            </a:r>
            <a:r>
              <a:rPr i="1" lang="en" sz="1300">
                <a:solidFill>
                  <a:schemeClr val="lt1"/>
                </a:solidFill>
                <a:latin typeface="Lato"/>
                <a:ea typeface="Lato"/>
                <a:cs typeface="Lato"/>
                <a:sym typeface="Lato"/>
              </a:rPr>
              <a:t>trait</a:t>
            </a:r>
            <a:r>
              <a:rPr lang="en" sz="1300">
                <a:solidFill>
                  <a:schemeClr val="lt1"/>
                </a:solidFill>
                <a:latin typeface="Lato"/>
                <a:ea typeface="Lato"/>
                <a:cs typeface="Lato"/>
                <a:sym typeface="Lato"/>
              </a:rPr>
              <a:t> – any object just has to implement “next”</a:t>
            </a:r>
            <a:endParaRPr sz="1300">
              <a:solidFill>
                <a:schemeClr val="lt1"/>
              </a:solidFill>
              <a:latin typeface="Lato"/>
              <a:ea typeface="Lato"/>
              <a:cs typeface="Lato"/>
              <a:sym typeface="Lato"/>
            </a:endParaRPr>
          </a:p>
          <a:p>
            <a:pPr indent="-311150" lvl="2" marL="13716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And </a:t>
            </a:r>
            <a:r>
              <a:rPr i="1" lang="en" sz="1300">
                <a:solidFill>
                  <a:schemeClr val="lt1"/>
                </a:solidFill>
                <a:latin typeface="Lato"/>
                <a:ea typeface="Lato"/>
                <a:cs typeface="Lato"/>
                <a:sym typeface="Lato"/>
              </a:rPr>
              <a:t>dozens</a:t>
            </a:r>
            <a:r>
              <a:rPr lang="en" sz="1300">
                <a:solidFill>
                  <a:schemeClr val="lt1"/>
                </a:solidFill>
                <a:latin typeface="Lato"/>
                <a:ea typeface="Lato"/>
                <a:cs typeface="Lato"/>
                <a:sym typeface="Lato"/>
              </a:rPr>
              <a:t> of other functions will be provided</a:t>
            </a:r>
            <a:endParaRPr sz="1300">
              <a:solidFill>
                <a:schemeClr val="lt1"/>
              </a:solidFill>
              <a:latin typeface="Lato"/>
              <a:ea typeface="Lato"/>
              <a:cs typeface="Lato"/>
              <a:sym typeface="Lato"/>
            </a:endParaRPr>
          </a:p>
        </p:txBody>
      </p:sp>
      <p:sp>
        <p:nvSpPr>
          <p:cNvPr id="257" name="Google Shape;257;p29"/>
          <p:cNvSpPr txBox="1"/>
          <p:nvPr/>
        </p:nvSpPr>
        <p:spPr>
          <a:xfrm>
            <a:off x="6634400" y="507250"/>
            <a:ext cx="2306700" cy="40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Under the hood (for experts):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t/>
            </a:r>
            <a:endParaRPr b="1" sz="1300">
              <a:solidFill>
                <a:schemeClr val="lt1"/>
              </a:solidFill>
              <a:latin typeface="Lato"/>
              <a:ea typeface="Lato"/>
              <a:cs typeface="Lato"/>
              <a:sym typeface="Lato"/>
            </a:endParaRPr>
          </a:p>
        </p:txBody>
      </p:sp>
      <p:pic>
        <p:nvPicPr>
          <p:cNvPr id="258" name="Google Shape;258;p29"/>
          <p:cNvPicPr preferRelativeResize="0"/>
          <p:nvPr/>
        </p:nvPicPr>
        <p:blipFill>
          <a:blip r:embed="rId5">
            <a:alphaModFix/>
          </a:blip>
          <a:stretch>
            <a:fillRect/>
          </a:stretch>
        </p:blipFill>
        <p:spPr>
          <a:xfrm>
            <a:off x="5981402" y="984000"/>
            <a:ext cx="2959697"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Structs</a:t>
            </a:r>
            <a:endParaRPr/>
          </a:p>
        </p:txBody>
      </p:sp>
      <p:sp>
        <p:nvSpPr>
          <p:cNvPr id="264" name="Google Shape;264;p30"/>
          <p:cNvSpPr txBox="1"/>
          <p:nvPr>
            <p:ph idx="1" type="body"/>
          </p:nvPr>
        </p:nvSpPr>
        <p:spPr>
          <a:xfrm>
            <a:off x="1297500" y="1142200"/>
            <a:ext cx="7038900" cy="40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B294BB"/>
                </a:solidFill>
              </a:rPr>
              <a:t>struct</a:t>
            </a:r>
            <a:r>
              <a:rPr lang="en" sz="1050">
                <a:solidFill>
                  <a:srgbClr val="C5C8C6"/>
                </a:solidFill>
              </a:rPr>
              <a:t> </a:t>
            </a:r>
            <a:r>
              <a:rPr lang="en" sz="1050">
                <a:solidFill>
                  <a:srgbClr val="8ABEB7"/>
                </a:solidFill>
              </a:rPr>
              <a:t>User</a:t>
            </a:r>
            <a:r>
              <a:rPr lang="en" sz="1050">
                <a:solidFill>
                  <a:srgbClr val="C5C8C6"/>
                </a:solidFill>
              </a:rPr>
              <a:t> {</a:t>
            </a:r>
            <a:endParaRPr sz="1050">
              <a:solidFill>
                <a:srgbClr val="C5C8C6"/>
              </a:solidFill>
            </a:endParaRPr>
          </a:p>
          <a:p>
            <a:pPr indent="0" lvl="0" marL="0" rtl="0" algn="l">
              <a:spcBef>
                <a:spcPts val="0"/>
              </a:spcBef>
              <a:spcAft>
                <a:spcPts val="0"/>
              </a:spcAft>
              <a:buNone/>
            </a:pPr>
            <a:r>
              <a:rPr lang="en" sz="1050">
                <a:solidFill>
                  <a:srgbClr val="C5C8C6"/>
                </a:solidFill>
              </a:rPr>
              <a:t>    active: </a:t>
            </a:r>
            <a:r>
              <a:rPr lang="en" sz="1050">
                <a:solidFill>
                  <a:srgbClr val="DE935F"/>
                </a:solidFill>
              </a:rPr>
              <a:t>bool</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username: </a:t>
            </a:r>
            <a:r>
              <a:rPr lang="en" sz="1050">
                <a:solidFill>
                  <a:srgbClr val="DE935F"/>
                </a:solidFill>
              </a:rPr>
              <a:t>String</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email: </a:t>
            </a:r>
            <a:r>
              <a:rPr lang="en" sz="1050">
                <a:solidFill>
                  <a:srgbClr val="DE935F"/>
                </a:solidFill>
              </a:rPr>
              <a:t>String</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sign_in_count: </a:t>
            </a:r>
            <a:r>
              <a:rPr lang="en" sz="1050">
                <a:solidFill>
                  <a:srgbClr val="DE935F"/>
                </a:solidFill>
              </a:rPr>
              <a:t>u64</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a:t>
            </a:r>
            <a:endParaRPr/>
          </a:p>
          <a:p>
            <a:pPr indent="0" lvl="0" marL="0" rtl="0" algn="l">
              <a:spcBef>
                <a:spcPts val="0"/>
              </a:spcBef>
              <a:spcAft>
                <a:spcPts val="0"/>
              </a:spcAft>
              <a:buNone/>
            </a:pPr>
            <a:r>
              <a:t/>
            </a:r>
            <a:endParaRPr/>
          </a:p>
          <a:p>
            <a:pPr indent="0" lvl="0" marL="0" rtl="0" algn="l">
              <a:spcBef>
                <a:spcPts val="1200"/>
              </a:spcBef>
              <a:spcAft>
                <a:spcPts val="0"/>
              </a:spcAft>
              <a:buNone/>
            </a:pPr>
            <a:r>
              <a:rPr lang="en" sz="1050">
                <a:solidFill>
                  <a:srgbClr val="B294BB"/>
                </a:solidFill>
              </a:rPr>
              <a:t>fn</a:t>
            </a:r>
            <a:r>
              <a:rPr lang="en" sz="1050">
                <a:solidFill>
                  <a:srgbClr val="81A2BE"/>
                </a:solidFill>
              </a:rPr>
              <a:t> </a:t>
            </a:r>
            <a:r>
              <a:rPr lang="en" sz="1050">
                <a:solidFill>
                  <a:srgbClr val="8ABEB7"/>
                </a:solidFill>
              </a:rPr>
              <a:t>main</a:t>
            </a:r>
            <a:r>
              <a:rPr lang="en" sz="1050">
                <a:solidFill>
                  <a:srgbClr val="C5C8C6"/>
                </a:solidFill>
              </a:rPr>
              <a:t>() {</a:t>
            </a:r>
            <a:endParaRPr sz="1050">
              <a:solidFill>
                <a:srgbClr val="C5C8C6"/>
              </a:solidFill>
            </a:endParaRPr>
          </a:p>
          <a:p>
            <a:pPr indent="0" lvl="0" marL="0" rtl="0" algn="l">
              <a:spcBef>
                <a:spcPts val="0"/>
              </a:spcBef>
              <a:spcAft>
                <a:spcPts val="0"/>
              </a:spcAft>
              <a:buNone/>
            </a:pPr>
            <a:r>
              <a:rPr lang="en" sz="1050">
                <a:solidFill>
                  <a:srgbClr val="C5C8C6"/>
                </a:solidFill>
              </a:rPr>
              <a:t>    </a:t>
            </a:r>
            <a:r>
              <a:rPr lang="en" sz="1050">
                <a:solidFill>
                  <a:srgbClr val="B294BB"/>
                </a:solidFill>
              </a:rPr>
              <a:t>let</a:t>
            </a:r>
            <a:r>
              <a:rPr lang="en" sz="1050">
                <a:solidFill>
                  <a:srgbClr val="C5C8C6"/>
                </a:solidFill>
              </a:rPr>
              <a:t> </a:t>
            </a:r>
            <a:r>
              <a:rPr lang="en" sz="1050">
                <a:solidFill>
                  <a:srgbClr val="B294BB"/>
                </a:solidFill>
              </a:rPr>
              <a:t>mut</a:t>
            </a:r>
            <a:r>
              <a:rPr lang="en" sz="1050">
                <a:solidFill>
                  <a:srgbClr val="C5C8C6"/>
                </a:solidFill>
              </a:rPr>
              <a:t> user1 = User {</a:t>
            </a:r>
            <a:endParaRPr sz="1050">
              <a:solidFill>
                <a:srgbClr val="C5C8C6"/>
              </a:solidFill>
            </a:endParaRPr>
          </a:p>
          <a:p>
            <a:pPr indent="0" lvl="0" marL="0" rtl="0" algn="l">
              <a:spcBef>
                <a:spcPts val="0"/>
              </a:spcBef>
              <a:spcAft>
                <a:spcPts val="0"/>
              </a:spcAft>
              <a:buNone/>
            </a:pPr>
            <a:r>
              <a:rPr lang="en" sz="1050">
                <a:solidFill>
                  <a:srgbClr val="C5C8C6"/>
                </a:solidFill>
              </a:rPr>
              <a:t>        active: </a:t>
            </a:r>
            <a:r>
              <a:rPr lang="en" sz="1050">
                <a:solidFill>
                  <a:srgbClr val="DE935F"/>
                </a:solidFill>
              </a:rPr>
              <a:t>true</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username: </a:t>
            </a:r>
            <a:r>
              <a:rPr lang="en" sz="1050">
                <a:solidFill>
                  <a:srgbClr val="DE935F"/>
                </a:solidFill>
              </a:rPr>
              <a:t>String</a:t>
            </a:r>
            <a:r>
              <a:rPr lang="en" sz="1050">
                <a:solidFill>
                  <a:srgbClr val="C5C8C6"/>
                </a:solidFill>
              </a:rPr>
              <a:t>::from(</a:t>
            </a:r>
            <a:r>
              <a:rPr lang="en" sz="1050">
                <a:solidFill>
                  <a:srgbClr val="B5BD68"/>
                </a:solidFill>
              </a:rPr>
              <a:t>"someusername123"</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email: </a:t>
            </a:r>
            <a:r>
              <a:rPr lang="en" sz="1050">
                <a:solidFill>
                  <a:srgbClr val="DE935F"/>
                </a:solidFill>
              </a:rPr>
              <a:t>String</a:t>
            </a:r>
            <a:r>
              <a:rPr lang="en" sz="1050">
                <a:solidFill>
                  <a:srgbClr val="C5C8C6"/>
                </a:solidFill>
              </a:rPr>
              <a:t>::from(</a:t>
            </a:r>
            <a:r>
              <a:rPr lang="en" sz="1050">
                <a:solidFill>
                  <a:srgbClr val="B5BD68"/>
                </a:solidFill>
              </a:rPr>
              <a:t>"someone@example.com"</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sign_in_count: </a:t>
            </a:r>
            <a:r>
              <a:rPr lang="en" sz="1050">
                <a:solidFill>
                  <a:srgbClr val="DE935F"/>
                </a:solidFill>
              </a:rPr>
              <a:t>1</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a:t>
            </a:r>
            <a:endParaRPr sz="1050">
              <a:solidFill>
                <a:srgbClr val="C5C8C6"/>
              </a:solidFill>
            </a:endParaRPr>
          </a:p>
          <a:p>
            <a:pPr indent="0" lvl="0" marL="0" rtl="0" algn="l">
              <a:spcBef>
                <a:spcPts val="0"/>
              </a:spcBef>
              <a:spcAft>
                <a:spcPts val="0"/>
              </a:spcAft>
              <a:buNone/>
            </a:pPr>
            <a:r>
              <a:t/>
            </a:r>
            <a:endParaRPr sz="1050">
              <a:solidFill>
                <a:srgbClr val="C5C8C6"/>
              </a:solidFill>
            </a:endParaRPr>
          </a:p>
          <a:p>
            <a:pPr indent="0" lvl="0" marL="0" rtl="0" algn="l">
              <a:spcBef>
                <a:spcPts val="0"/>
              </a:spcBef>
              <a:spcAft>
                <a:spcPts val="0"/>
              </a:spcAft>
              <a:buNone/>
            </a:pPr>
            <a:r>
              <a:rPr lang="en" sz="1050">
                <a:solidFill>
                  <a:srgbClr val="C5C8C6"/>
                </a:solidFill>
              </a:rPr>
              <a:t>    user1.email = </a:t>
            </a:r>
            <a:r>
              <a:rPr lang="en" sz="1050">
                <a:solidFill>
                  <a:srgbClr val="DE935F"/>
                </a:solidFill>
              </a:rPr>
              <a:t>String</a:t>
            </a:r>
            <a:r>
              <a:rPr lang="en" sz="1050">
                <a:solidFill>
                  <a:srgbClr val="C5C8C6"/>
                </a:solidFill>
              </a:rPr>
              <a:t>::from(</a:t>
            </a:r>
            <a:r>
              <a:rPr lang="en" sz="1050">
                <a:solidFill>
                  <a:srgbClr val="B5BD68"/>
                </a:solidFill>
              </a:rPr>
              <a:t>"anotheremail@example.com"</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a:t>
            </a:r>
            <a:endParaRPr/>
          </a:p>
        </p:txBody>
      </p:sp>
      <p:sp>
        <p:nvSpPr>
          <p:cNvPr id="265" name="Google Shape;265;p30"/>
          <p:cNvSpPr txBox="1"/>
          <p:nvPr/>
        </p:nvSpPr>
        <p:spPr>
          <a:xfrm>
            <a:off x="5205900" y="1396000"/>
            <a:ext cx="36789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B294BB"/>
                </a:solidFill>
                <a:latin typeface="Lato"/>
                <a:ea typeface="Lato"/>
                <a:cs typeface="Lato"/>
                <a:sym typeface="Lato"/>
              </a:rPr>
              <a:t>fn</a:t>
            </a:r>
            <a:r>
              <a:rPr lang="en" sz="1200">
                <a:solidFill>
                  <a:srgbClr val="81A2BE"/>
                </a:solidFill>
                <a:latin typeface="Lato"/>
                <a:ea typeface="Lato"/>
                <a:cs typeface="Lato"/>
                <a:sym typeface="Lato"/>
              </a:rPr>
              <a:t> </a:t>
            </a:r>
            <a:r>
              <a:rPr lang="en" sz="1200">
                <a:solidFill>
                  <a:srgbClr val="8ABEB7"/>
                </a:solidFill>
                <a:latin typeface="Lato"/>
                <a:ea typeface="Lato"/>
                <a:cs typeface="Lato"/>
                <a:sym typeface="Lato"/>
              </a:rPr>
              <a:t>build_user</a:t>
            </a:r>
            <a:r>
              <a:rPr lang="en" sz="1200">
                <a:solidFill>
                  <a:srgbClr val="C5C8C6"/>
                </a:solidFill>
                <a:latin typeface="Lato"/>
                <a:ea typeface="Lato"/>
                <a:cs typeface="Lato"/>
                <a:sym typeface="Lato"/>
              </a:rPr>
              <a:t>(email: </a:t>
            </a:r>
            <a:r>
              <a:rPr lang="en" sz="1200">
                <a:solidFill>
                  <a:srgbClr val="DE935F"/>
                </a:solidFill>
                <a:latin typeface="Lato"/>
                <a:ea typeface="Lato"/>
                <a:cs typeface="Lato"/>
                <a:sym typeface="Lato"/>
              </a:rPr>
              <a:t>String</a:t>
            </a:r>
            <a:r>
              <a:rPr lang="en" sz="1200">
                <a:solidFill>
                  <a:srgbClr val="C5C8C6"/>
                </a:solidFill>
                <a:latin typeface="Lato"/>
                <a:ea typeface="Lato"/>
                <a:cs typeface="Lato"/>
                <a:sym typeface="Lato"/>
              </a:rPr>
              <a:t>, username: </a:t>
            </a:r>
            <a:r>
              <a:rPr lang="en" sz="1200">
                <a:solidFill>
                  <a:srgbClr val="DE935F"/>
                </a:solidFill>
                <a:latin typeface="Lato"/>
                <a:ea typeface="Lato"/>
                <a:cs typeface="Lato"/>
                <a:sym typeface="Lato"/>
              </a:rPr>
              <a:t>String</a:t>
            </a:r>
            <a:r>
              <a:rPr lang="en" sz="1200">
                <a:solidFill>
                  <a:srgbClr val="C5C8C6"/>
                </a:solidFill>
                <a:latin typeface="Lato"/>
                <a:ea typeface="Lato"/>
                <a:cs typeface="Lato"/>
                <a:sym typeface="Lato"/>
              </a:rPr>
              <a:t>) -&gt; User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User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active: </a:t>
            </a:r>
            <a:r>
              <a:rPr lang="en" sz="1200">
                <a:solidFill>
                  <a:srgbClr val="DE935F"/>
                </a:solidFill>
                <a:latin typeface="Lato"/>
                <a:ea typeface="Lato"/>
                <a:cs typeface="Lato"/>
                <a:sym typeface="Lato"/>
              </a:rPr>
              <a:t>true</a:t>
            </a:r>
            <a:r>
              <a:rPr lang="en" sz="1200">
                <a:solidFill>
                  <a:srgbClr val="C5C8C6"/>
                </a:solidFill>
                <a:latin typeface="Lato"/>
                <a:ea typeface="Lato"/>
                <a:cs typeface="Lato"/>
                <a:sym typeface="Lato"/>
              </a:rPr>
              <a:t>,</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username,</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email,</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sign_in_count: </a:t>
            </a:r>
            <a:r>
              <a:rPr lang="en" sz="1200">
                <a:solidFill>
                  <a:srgbClr val="DE935F"/>
                </a:solidFill>
                <a:latin typeface="Lato"/>
                <a:ea typeface="Lato"/>
                <a:cs typeface="Lato"/>
                <a:sym typeface="Lato"/>
              </a:rPr>
              <a:t>1</a:t>
            </a:r>
            <a:r>
              <a:rPr lang="en" sz="1200">
                <a:solidFill>
                  <a:srgbClr val="C5C8C6"/>
                </a:solidFill>
                <a:latin typeface="Lato"/>
                <a:ea typeface="Lato"/>
                <a:cs typeface="Lato"/>
                <a:sym typeface="Lato"/>
              </a:rPr>
              <a:t>,</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a:t>
            </a:r>
            <a:endParaRPr sz="1200">
              <a:solidFill>
                <a:srgbClr val="C5C8C6"/>
              </a:solidFill>
              <a:latin typeface="Lato"/>
              <a:ea typeface="Lato"/>
              <a:cs typeface="Lato"/>
              <a:sym typeface="Lato"/>
            </a:endParaRPr>
          </a:p>
          <a:p>
            <a:pPr indent="0" lvl="0" marL="0" rtl="0" algn="l">
              <a:spcBef>
                <a:spcPts val="0"/>
              </a:spcBef>
              <a:spcAft>
                <a:spcPts val="0"/>
              </a:spcAft>
              <a:buNone/>
            </a:pPr>
            <a:r>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B294BB"/>
                </a:solidFill>
                <a:latin typeface="Lato"/>
                <a:ea typeface="Lato"/>
                <a:cs typeface="Lato"/>
                <a:sym typeface="Lato"/>
              </a:rPr>
              <a:t>fn</a:t>
            </a:r>
            <a:r>
              <a:rPr lang="en" sz="1200">
                <a:solidFill>
                  <a:srgbClr val="81A2BE"/>
                </a:solidFill>
                <a:latin typeface="Lato"/>
                <a:ea typeface="Lato"/>
                <a:cs typeface="Lato"/>
                <a:sym typeface="Lato"/>
              </a:rPr>
              <a:t> </a:t>
            </a:r>
            <a:r>
              <a:rPr lang="en" sz="1200">
                <a:solidFill>
                  <a:srgbClr val="8ABEB7"/>
                </a:solidFill>
                <a:latin typeface="Lato"/>
                <a:ea typeface="Lato"/>
                <a:cs typeface="Lato"/>
                <a:sym typeface="Lato"/>
              </a:rPr>
              <a:t>main</a:t>
            </a:r>
            <a:r>
              <a:rPr lang="en" sz="1200">
                <a:solidFill>
                  <a:srgbClr val="C5C8C6"/>
                </a:solidFill>
                <a:latin typeface="Lato"/>
                <a:ea typeface="Lato"/>
                <a:cs typeface="Lato"/>
                <a:sym typeface="Lato"/>
              </a:rPr>
              <a:t>()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t>
            </a:r>
            <a:r>
              <a:rPr lang="en" sz="1200">
                <a:solidFill>
                  <a:srgbClr val="969896"/>
                </a:solidFill>
                <a:latin typeface="Lato"/>
                <a:ea typeface="Lato"/>
                <a:cs typeface="Lato"/>
                <a:sym typeface="Lato"/>
              </a:rPr>
              <a:t>// --snip--</a:t>
            </a:r>
            <a:endParaRPr sz="1200">
              <a:solidFill>
                <a:srgbClr val="C5C8C6"/>
              </a:solidFill>
              <a:latin typeface="Lato"/>
              <a:ea typeface="Lato"/>
              <a:cs typeface="Lato"/>
              <a:sym typeface="Lato"/>
            </a:endParaRPr>
          </a:p>
          <a:p>
            <a:pPr indent="0" lvl="0" marL="0" rtl="0" algn="l">
              <a:spcBef>
                <a:spcPts val="0"/>
              </a:spcBef>
              <a:spcAft>
                <a:spcPts val="0"/>
              </a:spcAft>
              <a:buNone/>
            </a:pPr>
            <a:r>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t>
            </a:r>
            <a:r>
              <a:rPr lang="en" sz="1200">
                <a:solidFill>
                  <a:srgbClr val="B294BB"/>
                </a:solidFill>
                <a:latin typeface="Lato"/>
                <a:ea typeface="Lato"/>
                <a:cs typeface="Lato"/>
                <a:sym typeface="Lato"/>
              </a:rPr>
              <a:t>let</a:t>
            </a:r>
            <a:r>
              <a:rPr lang="en" sz="1200">
                <a:solidFill>
                  <a:srgbClr val="C5C8C6"/>
                </a:solidFill>
                <a:latin typeface="Lato"/>
                <a:ea typeface="Lato"/>
                <a:cs typeface="Lato"/>
                <a:sym typeface="Lato"/>
              </a:rPr>
              <a:t> user2 = User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email: </a:t>
            </a:r>
            <a:r>
              <a:rPr lang="en" sz="1200">
                <a:solidFill>
                  <a:srgbClr val="DE935F"/>
                </a:solidFill>
                <a:latin typeface="Lato"/>
                <a:ea typeface="Lato"/>
                <a:cs typeface="Lato"/>
                <a:sym typeface="Lato"/>
              </a:rPr>
              <a:t>String</a:t>
            </a:r>
            <a:r>
              <a:rPr lang="en" sz="1200">
                <a:solidFill>
                  <a:srgbClr val="C5C8C6"/>
                </a:solidFill>
                <a:latin typeface="Lato"/>
                <a:ea typeface="Lato"/>
                <a:cs typeface="Lato"/>
                <a:sym typeface="Lato"/>
              </a:rPr>
              <a:t>::from(</a:t>
            </a:r>
            <a:r>
              <a:rPr lang="en" sz="1200">
                <a:solidFill>
                  <a:srgbClr val="B5BD68"/>
                </a:solidFill>
                <a:latin typeface="Lato"/>
                <a:ea typeface="Lato"/>
                <a:cs typeface="Lato"/>
                <a:sym typeface="Lato"/>
              </a:rPr>
              <a:t>"another@example.com"</a:t>
            </a:r>
            <a:r>
              <a:rPr lang="en" sz="1200">
                <a:solidFill>
                  <a:srgbClr val="C5C8C6"/>
                </a:solidFill>
                <a:latin typeface="Lato"/>
                <a:ea typeface="Lato"/>
                <a:cs typeface="Lato"/>
                <a:sym typeface="Lato"/>
              </a:rPr>
              <a:t>),</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..user1</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a:t>
            </a:r>
            <a:endParaRPr sz="1200">
              <a:solidFill>
                <a:srgbClr val="C5C8C6"/>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Structs &amp; Methods</a:t>
            </a:r>
            <a:endParaRPr/>
          </a:p>
        </p:txBody>
      </p:sp>
      <p:sp>
        <p:nvSpPr>
          <p:cNvPr id="271" name="Google Shape;271;p31"/>
          <p:cNvSpPr txBox="1"/>
          <p:nvPr>
            <p:ph idx="1" type="body"/>
          </p:nvPr>
        </p:nvSpPr>
        <p:spPr>
          <a:xfrm>
            <a:off x="1355150" y="1023025"/>
            <a:ext cx="3380100" cy="415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50">
                <a:solidFill>
                  <a:srgbClr val="C5C8C6"/>
                </a:solidFill>
              </a:rPr>
              <a:t>#[derive(Debug)]</a:t>
            </a:r>
            <a:endParaRPr sz="1050">
              <a:solidFill>
                <a:srgbClr val="C5C8C6"/>
              </a:solidFill>
            </a:endParaRPr>
          </a:p>
          <a:p>
            <a:pPr indent="0" lvl="0" marL="0" rtl="0" algn="l">
              <a:spcBef>
                <a:spcPts val="0"/>
              </a:spcBef>
              <a:spcAft>
                <a:spcPts val="0"/>
              </a:spcAft>
              <a:buNone/>
            </a:pPr>
            <a:r>
              <a:rPr lang="en" sz="1050">
                <a:solidFill>
                  <a:srgbClr val="B294BB"/>
                </a:solidFill>
              </a:rPr>
              <a:t>struct</a:t>
            </a:r>
            <a:r>
              <a:rPr lang="en" sz="1050">
                <a:solidFill>
                  <a:srgbClr val="C5C8C6"/>
                </a:solidFill>
              </a:rPr>
              <a:t> </a:t>
            </a:r>
            <a:r>
              <a:rPr lang="en" sz="1050">
                <a:solidFill>
                  <a:srgbClr val="8ABEB7"/>
                </a:solidFill>
              </a:rPr>
              <a:t>Rectangle</a:t>
            </a:r>
            <a:r>
              <a:rPr lang="en" sz="1050">
                <a:solidFill>
                  <a:srgbClr val="C5C8C6"/>
                </a:solidFill>
              </a:rPr>
              <a:t> {</a:t>
            </a:r>
            <a:endParaRPr sz="1050">
              <a:solidFill>
                <a:srgbClr val="C5C8C6"/>
              </a:solidFill>
            </a:endParaRPr>
          </a:p>
          <a:p>
            <a:pPr indent="0" lvl="0" marL="0" rtl="0" algn="l">
              <a:spcBef>
                <a:spcPts val="0"/>
              </a:spcBef>
              <a:spcAft>
                <a:spcPts val="0"/>
              </a:spcAft>
              <a:buNone/>
            </a:pPr>
            <a:r>
              <a:rPr lang="en" sz="1050">
                <a:solidFill>
                  <a:srgbClr val="C5C8C6"/>
                </a:solidFill>
              </a:rPr>
              <a:t>    width: </a:t>
            </a:r>
            <a:r>
              <a:rPr lang="en" sz="1050">
                <a:solidFill>
                  <a:srgbClr val="DE935F"/>
                </a:solidFill>
              </a:rPr>
              <a:t>u32</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height: </a:t>
            </a:r>
            <a:r>
              <a:rPr lang="en" sz="1050">
                <a:solidFill>
                  <a:srgbClr val="DE935F"/>
                </a:solidFill>
              </a:rPr>
              <a:t>u32</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a:t>
            </a:r>
            <a:endParaRPr sz="1050">
              <a:solidFill>
                <a:srgbClr val="C5C8C6"/>
              </a:solidFill>
            </a:endParaRPr>
          </a:p>
          <a:p>
            <a:pPr indent="0" lvl="0" marL="0" rtl="0" algn="l">
              <a:spcBef>
                <a:spcPts val="0"/>
              </a:spcBef>
              <a:spcAft>
                <a:spcPts val="0"/>
              </a:spcAft>
              <a:buNone/>
            </a:pPr>
            <a:r>
              <a:t/>
            </a:r>
            <a:endParaRPr sz="1050">
              <a:solidFill>
                <a:srgbClr val="C5C8C6"/>
              </a:solidFill>
            </a:endParaRPr>
          </a:p>
          <a:p>
            <a:pPr indent="0" lvl="0" marL="0" rtl="0" algn="l">
              <a:spcBef>
                <a:spcPts val="0"/>
              </a:spcBef>
              <a:spcAft>
                <a:spcPts val="0"/>
              </a:spcAft>
              <a:buNone/>
            </a:pPr>
            <a:r>
              <a:rPr lang="en" sz="1050">
                <a:solidFill>
                  <a:srgbClr val="B294BB"/>
                </a:solidFill>
              </a:rPr>
              <a:t>impl</a:t>
            </a:r>
            <a:r>
              <a:rPr lang="en" sz="1050">
                <a:solidFill>
                  <a:srgbClr val="C5C8C6"/>
                </a:solidFill>
              </a:rPr>
              <a:t> Rectangle {</a:t>
            </a:r>
            <a:endParaRPr sz="1050">
              <a:solidFill>
                <a:srgbClr val="C5C8C6"/>
              </a:solidFill>
            </a:endParaRPr>
          </a:p>
          <a:p>
            <a:pPr indent="0" lvl="0" marL="0" rtl="0" algn="l">
              <a:spcBef>
                <a:spcPts val="0"/>
              </a:spcBef>
              <a:spcAft>
                <a:spcPts val="0"/>
              </a:spcAft>
              <a:buNone/>
            </a:pPr>
            <a:r>
              <a:rPr lang="en" sz="1050">
                <a:solidFill>
                  <a:srgbClr val="C5C8C6"/>
                </a:solidFill>
              </a:rPr>
              <a:t>    </a:t>
            </a:r>
            <a:r>
              <a:rPr lang="en" sz="1050">
                <a:solidFill>
                  <a:srgbClr val="B294BB"/>
                </a:solidFill>
              </a:rPr>
              <a:t>fn</a:t>
            </a:r>
            <a:r>
              <a:rPr lang="en" sz="1050">
                <a:solidFill>
                  <a:srgbClr val="81A2BE"/>
                </a:solidFill>
              </a:rPr>
              <a:t> </a:t>
            </a:r>
            <a:r>
              <a:rPr lang="en" sz="1050">
                <a:solidFill>
                  <a:srgbClr val="8ABEB7"/>
                </a:solidFill>
              </a:rPr>
              <a:t>area</a:t>
            </a:r>
            <a:r>
              <a:rPr lang="en" sz="1050">
                <a:solidFill>
                  <a:srgbClr val="C5C8C6"/>
                </a:solidFill>
              </a:rPr>
              <a:t>(&amp;</a:t>
            </a:r>
            <a:r>
              <a:rPr lang="en" sz="1050">
                <a:solidFill>
                  <a:srgbClr val="B294BB"/>
                </a:solidFill>
              </a:rPr>
              <a:t>self</a:t>
            </a:r>
            <a:r>
              <a:rPr lang="en" sz="1050">
                <a:solidFill>
                  <a:srgbClr val="C5C8C6"/>
                </a:solidFill>
              </a:rPr>
              <a:t>) -&gt; </a:t>
            </a:r>
            <a:r>
              <a:rPr lang="en" sz="1050">
                <a:solidFill>
                  <a:srgbClr val="DE935F"/>
                </a:solidFill>
              </a:rPr>
              <a:t>u32</a:t>
            </a:r>
            <a:r>
              <a:rPr lang="en" sz="1050">
                <a:solidFill>
                  <a:srgbClr val="C5C8C6"/>
                </a:solidFill>
              </a:rPr>
              <a:t> {</a:t>
            </a:r>
            <a:endParaRPr sz="1050">
              <a:solidFill>
                <a:srgbClr val="C5C8C6"/>
              </a:solidFill>
            </a:endParaRPr>
          </a:p>
          <a:p>
            <a:pPr indent="0" lvl="0" marL="0" rtl="0" algn="l">
              <a:spcBef>
                <a:spcPts val="0"/>
              </a:spcBef>
              <a:spcAft>
                <a:spcPts val="0"/>
              </a:spcAft>
              <a:buNone/>
            </a:pPr>
            <a:r>
              <a:rPr lang="en" sz="1050">
                <a:solidFill>
                  <a:srgbClr val="C5C8C6"/>
                </a:solidFill>
              </a:rPr>
              <a:t>        </a:t>
            </a:r>
            <a:r>
              <a:rPr lang="en" sz="1050">
                <a:solidFill>
                  <a:srgbClr val="B294BB"/>
                </a:solidFill>
              </a:rPr>
              <a:t>self</a:t>
            </a:r>
            <a:r>
              <a:rPr lang="en" sz="1050">
                <a:solidFill>
                  <a:srgbClr val="C5C8C6"/>
                </a:solidFill>
              </a:rPr>
              <a:t>.width * </a:t>
            </a:r>
            <a:r>
              <a:rPr lang="en" sz="1050">
                <a:solidFill>
                  <a:srgbClr val="B294BB"/>
                </a:solidFill>
              </a:rPr>
              <a:t>self</a:t>
            </a:r>
            <a:r>
              <a:rPr lang="en" sz="1050">
                <a:solidFill>
                  <a:srgbClr val="C5C8C6"/>
                </a:solidFill>
              </a:rPr>
              <a:t>.height</a:t>
            </a:r>
            <a:endParaRPr sz="1050">
              <a:solidFill>
                <a:srgbClr val="C5C8C6"/>
              </a:solidFill>
            </a:endParaRPr>
          </a:p>
          <a:p>
            <a:pPr indent="0" lvl="0" marL="0" rtl="0" algn="l">
              <a:spcBef>
                <a:spcPts val="0"/>
              </a:spcBef>
              <a:spcAft>
                <a:spcPts val="0"/>
              </a:spcAft>
              <a:buNone/>
            </a:pPr>
            <a:r>
              <a:rPr lang="en" sz="1050">
                <a:solidFill>
                  <a:srgbClr val="C5C8C6"/>
                </a:solidFill>
              </a:rPr>
              <a:t>    }</a:t>
            </a:r>
            <a:endParaRPr sz="1050">
              <a:solidFill>
                <a:srgbClr val="C5C8C6"/>
              </a:solidFill>
            </a:endParaRPr>
          </a:p>
          <a:p>
            <a:pPr indent="0" lvl="0" marL="0" rtl="0" algn="l">
              <a:spcBef>
                <a:spcPts val="0"/>
              </a:spcBef>
              <a:spcAft>
                <a:spcPts val="0"/>
              </a:spcAft>
              <a:buNone/>
            </a:pPr>
            <a:r>
              <a:rPr lang="en" sz="1050">
                <a:solidFill>
                  <a:srgbClr val="C5C8C6"/>
                </a:solidFill>
              </a:rPr>
              <a:t>}</a:t>
            </a:r>
            <a:endParaRPr sz="1050">
              <a:solidFill>
                <a:srgbClr val="C5C8C6"/>
              </a:solidFill>
            </a:endParaRPr>
          </a:p>
          <a:p>
            <a:pPr indent="0" lvl="0" marL="0" rtl="0" algn="l">
              <a:spcBef>
                <a:spcPts val="0"/>
              </a:spcBef>
              <a:spcAft>
                <a:spcPts val="0"/>
              </a:spcAft>
              <a:buNone/>
            </a:pPr>
            <a:r>
              <a:t/>
            </a:r>
            <a:endParaRPr sz="1050">
              <a:solidFill>
                <a:srgbClr val="C5C8C6"/>
              </a:solidFill>
            </a:endParaRPr>
          </a:p>
          <a:p>
            <a:pPr indent="0" lvl="0" marL="0" rtl="0" algn="l">
              <a:spcBef>
                <a:spcPts val="0"/>
              </a:spcBef>
              <a:spcAft>
                <a:spcPts val="0"/>
              </a:spcAft>
              <a:buNone/>
            </a:pPr>
            <a:r>
              <a:rPr lang="en" sz="1050">
                <a:solidFill>
                  <a:srgbClr val="B294BB"/>
                </a:solidFill>
              </a:rPr>
              <a:t>fn</a:t>
            </a:r>
            <a:r>
              <a:rPr lang="en" sz="1050">
                <a:solidFill>
                  <a:srgbClr val="81A2BE"/>
                </a:solidFill>
              </a:rPr>
              <a:t> </a:t>
            </a:r>
            <a:r>
              <a:rPr lang="en" sz="1050">
                <a:solidFill>
                  <a:srgbClr val="8ABEB7"/>
                </a:solidFill>
              </a:rPr>
              <a:t>main</a:t>
            </a:r>
            <a:r>
              <a:rPr lang="en" sz="1050">
                <a:solidFill>
                  <a:srgbClr val="C5C8C6"/>
                </a:solidFill>
              </a:rPr>
              <a:t>() {</a:t>
            </a:r>
            <a:endParaRPr sz="1050">
              <a:solidFill>
                <a:srgbClr val="C5C8C6"/>
              </a:solidFill>
            </a:endParaRPr>
          </a:p>
          <a:p>
            <a:pPr indent="0" lvl="0" marL="0" rtl="0" algn="l">
              <a:spcBef>
                <a:spcPts val="0"/>
              </a:spcBef>
              <a:spcAft>
                <a:spcPts val="0"/>
              </a:spcAft>
              <a:buNone/>
            </a:pPr>
            <a:r>
              <a:rPr lang="en" sz="1050">
                <a:solidFill>
                  <a:srgbClr val="C5C8C6"/>
                </a:solidFill>
              </a:rPr>
              <a:t>    </a:t>
            </a:r>
            <a:r>
              <a:rPr lang="en" sz="1050">
                <a:solidFill>
                  <a:srgbClr val="B294BB"/>
                </a:solidFill>
              </a:rPr>
              <a:t>let</a:t>
            </a:r>
            <a:r>
              <a:rPr lang="en" sz="1050">
                <a:solidFill>
                  <a:srgbClr val="C5C8C6"/>
                </a:solidFill>
              </a:rPr>
              <a:t> rect1 = Rectangle {</a:t>
            </a:r>
            <a:endParaRPr sz="1050">
              <a:solidFill>
                <a:srgbClr val="C5C8C6"/>
              </a:solidFill>
            </a:endParaRPr>
          </a:p>
          <a:p>
            <a:pPr indent="0" lvl="0" marL="0" rtl="0" algn="l">
              <a:spcBef>
                <a:spcPts val="0"/>
              </a:spcBef>
              <a:spcAft>
                <a:spcPts val="0"/>
              </a:spcAft>
              <a:buNone/>
            </a:pPr>
            <a:r>
              <a:rPr lang="en" sz="1050">
                <a:solidFill>
                  <a:srgbClr val="C5C8C6"/>
                </a:solidFill>
              </a:rPr>
              <a:t>        width: </a:t>
            </a:r>
            <a:r>
              <a:rPr lang="en" sz="1050">
                <a:solidFill>
                  <a:srgbClr val="DE935F"/>
                </a:solidFill>
              </a:rPr>
              <a:t>30</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height: </a:t>
            </a:r>
            <a:r>
              <a:rPr lang="en" sz="1050">
                <a:solidFill>
                  <a:srgbClr val="DE935F"/>
                </a:solidFill>
              </a:rPr>
              <a:t>50</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a:t>
            </a:r>
            <a:endParaRPr sz="1050">
              <a:solidFill>
                <a:srgbClr val="C5C8C6"/>
              </a:solidFill>
            </a:endParaRPr>
          </a:p>
          <a:p>
            <a:pPr indent="0" lvl="0" marL="0" rtl="0" algn="l">
              <a:spcBef>
                <a:spcPts val="0"/>
              </a:spcBef>
              <a:spcAft>
                <a:spcPts val="0"/>
              </a:spcAft>
              <a:buNone/>
            </a:pPr>
            <a:r>
              <a:t/>
            </a:r>
            <a:endParaRPr sz="1050">
              <a:solidFill>
                <a:srgbClr val="C5C8C6"/>
              </a:solidFill>
            </a:endParaRPr>
          </a:p>
          <a:p>
            <a:pPr indent="0" lvl="0" marL="0" rtl="0" algn="l">
              <a:spcBef>
                <a:spcPts val="0"/>
              </a:spcBef>
              <a:spcAft>
                <a:spcPts val="0"/>
              </a:spcAft>
              <a:buNone/>
            </a:pPr>
            <a:r>
              <a:rPr lang="en" sz="1050">
                <a:solidFill>
                  <a:srgbClr val="C5C8C6"/>
                </a:solidFill>
              </a:rPr>
              <a:t>    </a:t>
            </a:r>
            <a:r>
              <a:rPr lang="en" sz="1050">
                <a:solidFill>
                  <a:srgbClr val="DE935F"/>
                </a:solidFill>
              </a:rPr>
              <a:t>println!</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a:t>
            </a:r>
            <a:r>
              <a:rPr lang="en" sz="1050">
                <a:solidFill>
                  <a:srgbClr val="B5BD68"/>
                </a:solidFill>
              </a:rPr>
              <a:t>"The area of the rectangle is {} square pixels."</a:t>
            </a:r>
            <a:r>
              <a:rPr lang="en" sz="1050">
                <a:solidFill>
                  <a:srgbClr val="C5C8C6"/>
                </a:solidFill>
              </a:rPr>
              <a:t>,</a:t>
            </a:r>
            <a:endParaRPr sz="1050">
              <a:solidFill>
                <a:srgbClr val="C5C8C6"/>
              </a:solidFill>
            </a:endParaRPr>
          </a:p>
          <a:p>
            <a:pPr indent="0" lvl="0" marL="0" rtl="0" algn="l">
              <a:spcBef>
                <a:spcPts val="0"/>
              </a:spcBef>
              <a:spcAft>
                <a:spcPts val="0"/>
              </a:spcAft>
              <a:buNone/>
            </a:pPr>
            <a:r>
              <a:rPr lang="en" sz="1050">
                <a:solidFill>
                  <a:srgbClr val="C5C8C6"/>
                </a:solidFill>
              </a:rPr>
              <a:t>        rect1.area()</a:t>
            </a:r>
            <a:endParaRPr sz="1050">
              <a:solidFill>
                <a:srgbClr val="C5C8C6"/>
              </a:solidFill>
            </a:endParaRPr>
          </a:p>
          <a:p>
            <a:pPr indent="0" lvl="0" marL="0" rtl="0" algn="l">
              <a:spcBef>
                <a:spcPts val="0"/>
              </a:spcBef>
              <a:spcAft>
                <a:spcPts val="0"/>
              </a:spcAft>
              <a:buNone/>
            </a:pPr>
            <a:r>
              <a:rPr lang="en" sz="1050">
                <a:solidFill>
                  <a:srgbClr val="C5C8C6"/>
                </a:solidFill>
              </a:rPr>
              <a:t>    );</a:t>
            </a:r>
            <a:endParaRPr sz="1050">
              <a:solidFill>
                <a:srgbClr val="C5C8C6"/>
              </a:solidFill>
            </a:endParaRPr>
          </a:p>
          <a:p>
            <a:pPr indent="0" lvl="0" marL="0" rtl="0" algn="l">
              <a:spcBef>
                <a:spcPts val="0"/>
              </a:spcBef>
              <a:spcAft>
                <a:spcPts val="0"/>
              </a:spcAft>
              <a:buNone/>
            </a:pPr>
            <a:r>
              <a:rPr lang="en" sz="1050">
                <a:solidFill>
                  <a:srgbClr val="C5C8C6"/>
                </a:solidFill>
              </a:rPr>
              <a:t>}</a:t>
            </a:r>
            <a:endParaRPr/>
          </a:p>
        </p:txBody>
      </p:sp>
      <p:sp>
        <p:nvSpPr>
          <p:cNvPr id="272" name="Google Shape;272;p31"/>
          <p:cNvSpPr txBox="1"/>
          <p:nvPr/>
        </p:nvSpPr>
        <p:spPr>
          <a:xfrm>
            <a:off x="3381800" y="1023025"/>
            <a:ext cx="3448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Methods are like functions, but declared within the context of a struct or enum, and their first parameter is always self (this is similar to class methods in Python).</a:t>
            </a:r>
            <a:endParaRPr sz="1300">
              <a:solidFill>
                <a:schemeClr val="lt1"/>
              </a:solidFill>
              <a:latin typeface="Lato"/>
              <a:ea typeface="Lato"/>
              <a:cs typeface="Lato"/>
              <a:sym typeface="Lato"/>
            </a:endParaRPr>
          </a:p>
        </p:txBody>
      </p:sp>
      <p:sp>
        <p:nvSpPr>
          <p:cNvPr id="273" name="Google Shape;273;p31"/>
          <p:cNvSpPr txBox="1"/>
          <p:nvPr/>
        </p:nvSpPr>
        <p:spPr>
          <a:xfrm>
            <a:off x="5336400" y="2161150"/>
            <a:ext cx="3000000" cy="282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Example of a constructor method:</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rgbClr val="B294BB"/>
              </a:solidFill>
              <a:latin typeface="Lato"/>
              <a:ea typeface="Lato"/>
              <a:cs typeface="Lato"/>
              <a:sym typeface="Lato"/>
            </a:endParaRPr>
          </a:p>
          <a:p>
            <a:pPr indent="0" lvl="0" marL="0" rtl="0" algn="l">
              <a:spcBef>
                <a:spcPts val="0"/>
              </a:spcBef>
              <a:spcAft>
                <a:spcPts val="0"/>
              </a:spcAft>
              <a:buNone/>
            </a:pPr>
            <a:r>
              <a:rPr lang="en" sz="1200">
                <a:solidFill>
                  <a:srgbClr val="B294BB"/>
                </a:solidFill>
                <a:latin typeface="Lato"/>
                <a:ea typeface="Lato"/>
                <a:cs typeface="Lato"/>
                <a:sym typeface="Lato"/>
              </a:rPr>
              <a:t>impl</a:t>
            </a:r>
            <a:r>
              <a:rPr lang="en" sz="1200">
                <a:solidFill>
                  <a:srgbClr val="C5C8C6"/>
                </a:solidFill>
                <a:latin typeface="Lato"/>
                <a:ea typeface="Lato"/>
                <a:cs typeface="Lato"/>
                <a:sym typeface="Lato"/>
              </a:rPr>
              <a:t> Rectangle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t>
            </a:r>
            <a:r>
              <a:rPr lang="en" sz="1200">
                <a:solidFill>
                  <a:srgbClr val="B294BB"/>
                </a:solidFill>
                <a:latin typeface="Lato"/>
                <a:ea typeface="Lato"/>
                <a:cs typeface="Lato"/>
                <a:sym typeface="Lato"/>
              </a:rPr>
              <a:t>fn</a:t>
            </a:r>
            <a:r>
              <a:rPr lang="en" sz="1200">
                <a:solidFill>
                  <a:srgbClr val="81A2BE"/>
                </a:solidFill>
                <a:latin typeface="Lato"/>
                <a:ea typeface="Lato"/>
                <a:cs typeface="Lato"/>
                <a:sym typeface="Lato"/>
              </a:rPr>
              <a:t> </a:t>
            </a:r>
            <a:r>
              <a:rPr lang="en" sz="1200">
                <a:solidFill>
                  <a:srgbClr val="8ABEB7"/>
                </a:solidFill>
                <a:latin typeface="Lato"/>
                <a:ea typeface="Lato"/>
                <a:cs typeface="Lato"/>
                <a:sym typeface="Lato"/>
              </a:rPr>
              <a:t>square</a:t>
            </a:r>
            <a:r>
              <a:rPr lang="en" sz="1200">
                <a:solidFill>
                  <a:srgbClr val="C5C8C6"/>
                </a:solidFill>
                <a:latin typeface="Lato"/>
                <a:ea typeface="Lato"/>
                <a:cs typeface="Lato"/>
                <a:sym typeface="Lato"/>
              </a:rPr>
              <a:t>(size: </a:t>
            </a:r>
            <a:r>
              <a:rPr lang="en" sz="1200">
                <a:solidFill>
                  <a:srgbClr val="DE935F"/>
                </a:solidFill>
                <a:latin typeface="Lato"/>
                <a:ea typeface="Lato"/>
                <a:cs typeface="Lato"/>
                <a:sym typeface="Lato"/>
              </a:rPr>
              <a:t>u32</a:t>
            </a:r>
            <a:r>
              <a:rPr lang="en" sz="1200">
                <a:solidFill>
                  <a:srgbClr val="C5C8C6"/>
                </a:solidFill>
                <a:latin typeface="Lato"/>
                <a:ea typeface="Lato"/>
                <a:cs typeface="Lato"/>
                <a:sym typeface="Lato"/>
              </a:rPr>
              <a:t>) -&gt; </a:t>
            </a:r>
            <a:r>
              <a:rPr lang="en" sz="1200">
                <a:solidFill>
                  <a:srgbClr val="B294BB"/>
                </a:solidFill>
                <a:latin typeface="Lato"/>
                <a:ea typeface="Lato"/>
                <a:cs typeface="Lato"/>
                <a:sym typeface="Lato"/>
              </a:rPr>
              <a:t>Self</a:t>
            </a:r>
            <a:r>
              <a:rPr lang="en" sz="1200">
                <a:solidFill>
                  <a:srgbClr val="C5C8C6"/>
                </a:solidFill>
                <a:latin typeface="Lato"/>
                <a:ea typeface="Lato"/>
                <a:cs typeface="Lato"/>
                <a:sym typeface="Lato"/>
              </a:rPr>
              <a:t>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t>
            </a:r>
            <a:r>
              <a:rPr lang="en" sz="1200">
                <a:solidFill>
                  <a:srgbClr val="B294BB"/>
                </a:solidFill>
                <a:latin typeface="Lato"/>
                <a:ea typeface="Lato"/>
                <a:cs typeface="Lato"/>
                <a:sym typeface="Lato"/>
              </a:rPr>
              <a:t>Self</a:t>
            </a:r>
            <a:r>
              <a:rPr lang="en" sz="1200">
                <a:solidFill>
                  <a:srgbClr val="C5C8C6"/>
                </a:solidFill>
                <a:latin typeface="Lato"/>
                <a:ea typeface="Lato"/>
                <a:cs typeface="Lato"/>
                <a:sym typeface="Lato"/>
              </a:rPr>
              <a:t>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width: size,</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height: size,</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    }</a:t>
            </a:r>
            <a:endParaRPr sz="1200">
              <a:solidFill>
                <a:srgbClr val="C5C8C6"/>
              </a:solidFill>
              <a:latin typeface="Lato"/>
              <a:ea typeface="Lato"/>
              <a:cs typeface="Lato"/>
              <a:sym typeface="Lato"/>
            </a:endParaRPr>
          </a:p>
          <a:p>
            <a:pPr indent="0" lvl="0" marL="0" rtl="0" algn="l">
              <a:spcBef>
                <a:spcPts val="0"/>
              </a:spcBef>
              <a:spcAft>
                <a:spcPts val="0"/>
              </a:spcAft>
              <a:buNone/>
            </a:pPr>
            <a:r>
              <a:rPr lang="en" sz="1200">
                <a:solidFill>
                  <a:srgbClr val="C5C8C6"/>
                </a:solidFill>
                <a:latin typeface="Lato"/>
                <a:ea typeface="Lato"/>
                <a:cs typeface="Lato"/>
                <a:sym typeface="Lato"/>
              </a:rPr>
              <a:t>}</a:t>
            </a:r>
            <a:endParaRPr sz="1200">
              <a:solidFill>
                <a:srgbClr val="C5C8C6"/>
              </a:solidFill>
              <a:latin typeface="Lato"/>
              <a:ea typeface="Lato"/>
              <a:cs typeface="Lato"/>
              <a:sym typeface="Lato"/>
            </a:endParaRPr>
          </a:p>
          <a:p>
            <a:pPr indent="0" lvl="0" marL="0" rtl="0" algn="l">
              <a:spcBef>
                <a:spcPts val="0"/>
              </a:spcBef>
              <a:spcAft>
                <a:spcPts val="0"/>
              </a:spcAft>
              <a:buNone/>
            </a:pPr>
            <a:r>
              <a:t/>
            </a:r>
            <a:endParaRPr sz="1200">
              <a:solidFill>
                <a:srgbClr val="C5C8C6"/>
              </a:solidFill>
              <a:latin typeface="Lato"/>
              <a:ea typeface="Lato"/>
              <a:cs typeface="Lato"/>
              <a:sym typeface="Lato"/>
            </a:endParaRPr>
          </a:p>
          <a:p>
            <a:pPr indent="0" lvl="0" marL="0" rtl="0" algn="l">
              <a:lnSpc>
                <a:spcPct val="115000"/>
              </a:lnSpc>
              <a:spcBef>
                <a:spcPts val="0"/>
              </a:spcBef>
              <a:spcAft>
                <a:spcPts val="0"/>
              </a:spcAft>
              <a:buNone/>
            </a:pPr>
            <a:r>
              <a:rPr lang="en" sz="1200">
                <a:solidFill>
                  <a:srgbClr val="B294BB"/>
                </a:solidFill>
                <a:latin typeface="Lato"/>
                <a:ea typeface="Lato"/>
                <a:cs typeface="Lato"/>
                <a:sym typeface="Lato"/>
              </a:rPr>
              <a:t>fn</a:t>
            </a:r>
            <a:r>
              <a:rPr lang="en" sz="1200">
                <a:solidFill>
                  <a:srgbClr val="81A2BE"/>
                </a:solidFill>
                <a:latin typeface="Lato"/>
                <a:ea typeface="Lato"/>
                <a:cs typeface="Lato"/>
                <a:sym typeface="Lato"/>
              </a:rPr>
              <a:t> </a:t>
            </a:r>
            <a:r>
              <a:rPr lang="en" sz="1200">
                <a:solidFill>
                  <a:srgbClr val="8ABEB7"/>
                </a:solidFill>
                <a:latin typeface="Lato"/>
                <a:ea typeface="Lato"/>
                <a:cs typeface="Lato"/>
                <a:sym typeface="Lato"/>
              </a:rPr>
              <a:t>main</a:t>
            </a:r>
            <a:r>
              <a:rPr lang="en" sz="1200">
                <a:solidFill>
                  <a:srgbClr val="C5C8C6"/>
                </a:solidFill>
                <a:latin typeface="Lato"/>
                <a:ea typeface="Lato"/>
                <a:cs typeface="Lato"/>
                <a:sym typeface="Lato"/>
              </a:rPr>
              <a:t>() {</a:t>
            </a:r>
            <a:endParaRPr sz="1200">
              <a:solidFill>
                <a:srgbClr val="C5C8C6"/>
              </a:solidFill>
              <a:latin typeface="Lato"/>
              <a:ea typeface="Lato"/>
              <a:cs typeface="Lato"/>
              <a:sym typeface="Lato"/>
            </a:endParaRPr>
          </a:p>
          <a:p>
            <a:pPr indent="0" lvl="0" marL="0" rtl="0" algn="l">
              <a:lnSpc>
                <a:spcPct val="115000"/>
              </a:lnSpc>
              <a:spcBef>
                <a:spcPts val="0"/>
              </a:spcBef>
              <a:spcAft>
                <a:spcPts val="0"/>
              </a:spcAft>
              <a:buNone/>
            </a:pPr>
            <a:r>
              <a:rPr lang="en" sz="1200">
                <a:solidFill>
                  <a:srgbClr val="C5C8C6"/>
                </a:solidFill>
                <a:latin typeface="Lato"/>
                <a:ea typeface="Lato"/>
                <a:cs typeface="Lato"/>
                <a:sym typeface="Lato"/>
              </a:rPr>
              <a:t>    </a:t>
            </a:r>
            <a:r>
              <a:rPr lang="en" sz="1200">
                <a:solidFill>
                  <a:srgbClr val="B294BB"/>
                </a:solidFill>
                <a:latin typeface="Lato"/>
                <a:ea typeface="Lato"/>
                <a:cs typeface="Lato"/>
                <a:sym typeface="Lato"/>
              </a:rPr>
              <a:t>let</a:t>
            </a:r>
            <a:r>
              <a:rPr lang="en" sz="1200">
                <a:solidFill>
                  <a:srgbClr val="C5C8C6"/>
                </a:solidFill>
                <a:latin typeface="Lato"/>
                <a:ea typeface="Lato"/>
                <a:cs typeface="Lato"/>
                <a:sym typeface="Lato"/>
              </a:rPr>
              <a:t> sq = Rectangle::square(3); </a:t>
            </a:r>
            <a:endParaRPr sz="1200">
              <a:solidFill>
                <a:srgbClr val="C5C8C6"/>
              </a:solidFill>
              <a:latin typeface="Lato"/>
              <a:ea typeface="Lato"/>
              <a:cs typeface="Lato"/>
              <a:sym typeface="Lato"/>
            </a:endParaRPr>
          </a:p>
          <a:p>
            <a:pPr indent="0" lvl="0" marL="0" rtl="0" algn="l">
              <a:lnSpc>
                <a:spcPct val="115000"/>
              </a:lnSpc>
              <a:spcBef>
                <a:spcPts val="0"/>
              </a:spcBef>
              <a:spcAft>
                <a:spcPts val="0"/>
              </a:spcAft>
              <a:buNone/>
            </a:pPr>
            <a:r>
              <a:rPr lang="en" sz="1200">
                <a:solidFill>
                  <a:srgbClr val="C5C8C6"/>
                </a:solidFill>
                <a:latin typeface="Lato"/>
                <a:ea typeface="Lato"/>
                <a:cs typeface="Lato"/>
                <a:sym typeface="Lato"/>
              </a:rPr>
              <a:t>}</a:t>
            </a:r>
            <a:endParaRPr sz="1200">
              <a:solidFill>
                <a:srgbClr val="C5C8C6"/>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the Slides</a:t>
            </a:r>
            <a:endParaRPr/>
          </a:p>
        </p:txBody>
      </p:sp>
      <p:sp>
        <p:nvSpPr>
          <p:cNvPr id="141" name="Google Shape;141;p14"/>
          <p:cNvSpPr txBox="1"/>
          <p:nvPr>
            <p:ph idx="1" type="body"/>
          </p:nvPr>
        </p:nvSpPr>
        <p:spPr>
          <a:xfrm>
            <a:off x="444725" y="3465875"/>
            <a:ext cx="3478800" cy="555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1200"/>
              </a:spcAft>
              <a:buNone/>
            </a:pPr>
            <a:r>
              <a:rPr lang="en" sz="3500" u="sng">
                <a:solidFill>
                  <a:schemeClr val="hlink"/>
                </a:solidFill>
                <a:hlinkClick r:id="rId3"/>
              </a:rPr>
              <a:t>https://bit.ly/4efHcWA</a:t>
            </a:r>
            <a:r>
              <a:rPr lang="en" sz="3500"/>
              <a:t> </a:t>
            </a:r>
            <a:endParaRPr sz="3500"/>
          </a:p>
        </p:txBody>
      </p:sp>
      <p:pic>
        <p:nvPicPr>
          <p:cNvPr id="142" name="Google Shape;142;p14"/>
          <p:cNvPicPr preferRelativeResize="0"/>
          <p:nvPr/>
        </p:nvPicPr>
        <p:blipFill>
          <a:blip r:embed="rId4">
            <a:alphaModFix/>
          </a:blip>
          <a:stretch>
            <a:fillRect/>
          </a:stretch>
        </p:blipFill>
        <p:spPr>
          <a:xfrm>
            <a:off x="1177525" y="1452675"/>
            <a:ext cx="2013200" cy="2013200"/>
          </a:xfrm>
          <a:prstGeom prst="rect">
            <a:avLst/>
          </a:prstGeom>
          <a:noFill/>
          <a:ln>
            <a:noFill/>
          </a:ln>
        </p:spPr>
      </p:pic>
      <p:sp>
        <p:nvSpPr>
          <p:cNvPr id="143" name="Google Shape;143;p14"/>
          <p:cNvSpPr txBox="1"/>
          <p:nvPr/>
        </p:nvSpPr>
        <p:spPr>
          <a:xfrm>
            <a:off x="4572000" y="4021475"/>
            <a:ext cx="446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latin typeface="Lato"/>
                <a:ea typeface="Lato"/>
                <a:cs typeface="Lato"/>
                <a:sym typeface="Lato"/>
                <a:hlinkClick r:id="rId5"/>
              </a:rPr>
              <a:t>https://forms.gle/Hj5RwHoeHCRsvKhz5</a:t>
            </a:r>
            <a:r>
              <a:rPr lang="en" sz="1800">
                <a:latin typeface="Lato"/>
                <a:ea typeface="Lato"/>
                <a:cs typeface="Lato"/>
                <a:sym typeface="Lato"/>
              </a:rPr>
              <a:t> </a:t>
            </a:r>
            <a:endParaRPr sz="1800">
              <a:latin typeface="Lato"/>
              <a:ea typeface="Lato"/>
              <a:cs typeface="Lato"/>
              <a:sym typeface="Lato"/>
            </a:endParaRPr>
          </a:p>
        </p:txBody>
      </p:sp>
      <p:sp>
        <p:nvSpPr>
          <p:cNvPr id="144" name="Google Shape;144;p14"/>
          <p:cNvSpPr txBox="1"/>
          <p:nvPr/>
        </p:nvSpPr>
        <p:spPr>
          <a:xfrm>
            <a:off x="4949350" y="1307850"/>
            <a:ext cx="437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Lato"/>
                <a:ea typeface="Lato"/>
                <a:cs typeface="Lato"/>
                <a:sym typeface="Lato"/>
              </a:rPr>
              <a:t>Attendance form (MUST FILL OUT):</a:t>
            </a:r>
            <a:endParaRPr sz="1500">
              <a:solidFill>
                <a:schemeClr val="lt1"/>
              </a:solidFill>
              <a:latin typeface="Lato"/>
              <a:ea typeface="Lato"/>
              <a:cs typeface="Lato"/>
              <a:sym typeface="Lato"/>
            </a:endParaRPr>
          </a:p>
        </p:txBody>
      </p:sp>
      <p:pic>
        <p:nvPicPr>
          <p:cNvPr id="145" name="Google Shape;145;p14"/>
          <p:cNvPicPr preferRelativeResize="0"/>
          <p:nvPr/>
        </p:nvPicPr>
        <p:blipFill>
          <a:blip r:embed="rId6">
            <a:alphaModFix/>
          </a:blip>
          <a:stretch>
            <a:fillRect/>
          </a:stretch>
        </p:blipFill>
        <p:spPr>
          <a:xfrm>
            <a:off x="5636050" y="1865813"/>
            <a:ext cx="2013200" cy="201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Enums</a:t>
            </a:r>
            <a:endParaRPr/>
          </a:p>
        </p:txBody>
      </p:sp>
      <p:sp>
        <p:nvSpPr>
          <p:cNvPr id="279" name="Google Shape;279;p32"/>
          <p:cNvSpPr txBox="1"/>
          <p:nvPr/>
        </p:nvSpPr>
        <p:spPr>
          <a:xfrm>
            <a:off x="1187025" y="1166850"/>
            <a:ext cx="29427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8E7CC3"/>
                </a:solidFill>
                <a:latin typeface="Lato"/>
                <a:ea typeface="Lato"/>
                <a:cs typeface="Lato"/>
                <a:sym typeface="Lato"/>
              </a:rPr>
              <a:t>enum </a:t>
            </a:r>
            <a:r>
              <a:rPr lang="en" sz="1000">
                <a:solidFill>
                  <a:srgbClr val="6FA8DC"/>
                </a:solidFill>
                <a:latin typeface="Lato"/>
                <a:ea typeface="Lato"/>
                <a:cs typeface="Lato"/>
                <a:sym typeface="Lato"/>
              </a:rPr>
              <a:t>IpAddrKind </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V4,</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V6,</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8E7CC3"/>
                </a:solidFill>
                <a:latin typeface="Lato"/>
                <a:ea typeface="Lato"/>
                <a:cs typeface="Lato"/>
                <a:sym typeface="Lato"/>
              </a:rPr>
              <a:t>struct </a:t>
            </a:r>
            <a:r>
              <a:rPr lang="en" sz="1000">
                <a:solidFill>
                  <a:srgbClr val="6FA8DC"/>
                </a:solidFill>
                <a:latin typeface="Lato"/>
                <a:ea typeface="Lato"/>
                <a:cs typeface="Lato"/>
                <a:sym typeface="Lato"/>
              </a:rPr>
              <a:t>IpAddr </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kind: IpAddrKind,</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address: </a:t>
            </a:r>
            <a:r>
              <a:rPr lang="en" sz="1000">
                <a:solidFill>
                  <a:srgbClr val="F6B26B"/>
                </a:solidFill>
                <a:latin typeface="Lato"/>
                <a:ea typeface="Lato"/>
                <a:cs typeface="Lato"/>
                <a:sym typeface="Lato"/>
              </a:rPr>
              <a:t>String</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8E7CC3"/>
                </a:solidFill>
                <a:latin typeface="Lato"/>
                <a:ea typeface="Lato"/>
                <a:cs typeface="Lato"/>
                <a:sym typeface="Lato"/>
              </a:rPr>
              <a:t>let </a:t>
            </a:r>
            <a:r>
              <a:rPr lang="en" sz="1000">
                <a:solidFill>
                  <a:schemeClr val="lt1"/>
                </a:solidFill>
                <a:latin typeface="Lato"/>
                <a:ea typeface="Lato"/>
                <a:cs typeface="Lato"/>
                <a:sym typeface="Lato"/>
              </a:rPr>
              <a:t>home = IpAddr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kind: IpAddrKind::V4,</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address: </a:t>
            </a:r>
            <a:r>
              <a:rPr lang="en" sz="1000">
                <a:solidFill>
                  <a:srgbClr val="F6B26B"/>
                </a:solidFill>
                <a:latin typeface="Lato"/>
                <a:ea typeface="Lato"/>
                <a:cs typeface="Lato"/>
                <a:sym typeface="Lato"/>
              </a:rPr>
              <a:t>String</a:t>
            </a:r>
            <a:r>
              <a:rPr lang="en" sz="1000">
                <a:solidFill>
                  <a:schemeClr val="lt1"/>
                </a:solidFill>
                <a:latin typeface="Lato"/>
                <a:ea typeface="Lato"/>
                <a:cs typeface="Lato"/>
                <a:sym typeface="Lato"/>
              </a:rPr>
              <a:t>::from("</a:t>
            </a:r>
            <a:r>
              <a:rPr lang="en" sz="1000">
                <a:solidFill>
                  <a:srgbClr val="93C47D"/>
                </a:solidFill>
                <a:latin typeface="Lato"/>
                <a:ea typeface="Lato"/>
                <a:cs typeface="Lato"/>
                <a:sym typeface="Lato"/>
              </a:rPr>
              <a:t>127.0.0.1</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8E7CC3"/>
                </a:solidFill>
                <a:latin typeface="Lato"/>
                <a:ea typeface="Lato"/>
                <a:cs typeface="Lato"/>
                <a:sym typeface="Lato"/>
              </a:rPr>
              <a:t>let </a:t>
            </a:r>
            <a:r>
              <a:rPr lang="en" sz="1000">
                <a:solidFill>
                  <a:schemeClr val="lt1"/>
                </a:solidFill>
                <a:latin typeface="Lato"/>
                <a:ea typeface="Lato"/>
                <a:cs typeface="Lato"/>
                <a:sym typeface="Lato"/>
              </a:rPr>
              <a:t>loopback = IpAddr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kind: IpAddrKind::V6,</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address: </a:t>
            </a:r>
            <a:r>
              <a:rPr lang="en" sz="1000">
                <a:solidFill>
                  <a:srgbClr val="F6B26B"/>
                </a:solidFill>
                <a:latin typeface="Lato"/>
                <a:ea typeface="Lato"/>
                <a:cs typeface="Lato"/>
                <a:sym typeface="Lato"/>
              </a:rPr>
              <a:t>String</a:t>
            </a:r>
            <a:r>
              <a:rPr lang="en" sz="1000">
                <a:solidFill>
                  <a:schemeClr val="lt1"/>
                </a:solidFill>
                <a:latin typeface="Lato"/>
                <a:ea typeface="Lato"/>
                <a:cs typeface="Lato"/>
                <a:sym typeface="Lato"/>
              </a:rPr>
              <a:t>::from("</a:t>
            </a:r>
            <a:r>
              <a:rPr lang="en" sz="1000">
                <a:solidFill>
                  <a:srgbClr val="93C47D"/>
                </a:solidFill>
                <a:latin typeface="Lato"/>
                <a:ea typeface="Lato"/>
                <a:cs typeface="Lato"/>
                <a:sym typeface="Lato"/>
              </a:rPr>
              <a:t>::1</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p:txBody>
      </p:sp>
      <p:sp>
        <p:nvSpPr>
          <p:cNvPr id="280" name="Google Shape;280;p32"/>
          <p:cNvSpPr txBox="1"/>
          <p:nvPr/>
        </p:nvSpPr>
        <p:spPr>
          <a:xfrm>
            <a:off x="2852650" y="1166850"/>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8E7CC3"/>
                </a:solidFill>
                <a:latin typeface="Lato"/>
                <a:ea typeface="Lato"/>
                <a:cs typeface="Lato"/>
                <a:sym typeface="Lato"/>
              </a:rPr>
              <a:t>enum </a:t>
            </a:r>
            <a:r>
              <a:rPr lang="en" sz="1050">
                <a:solidFill>
                  <a:srgbClr val="6FA8DC"/>
                </a:solidFill>
                <a:latin typeface="Lato"/>
                <a:ea typeface="Lato"/>
                <a:cs typeface="Lato"/>
                <a:sym typeface="Lato"/>
              </a:rPr>
              <a:t>IpAddr </a:t>
            </a:r>
            <a:r>
              <a:rPr lang="en" sz="1050">
                <a:solidFill>
                  <a:schemeClr val="lt1"/>
                </a:solidFill>
                <a:latin typeface="Lato"/>
                <a:ea typeface="Lato"/>
                <a:cs typeface="Lato"/>
                <a:sym typeface="Lato"/>
              </a:rPr>
              <a:t>{</a:t>
            </a:r>
            <a:endParaRPr sz="1050">
              <a:solidFill>
                <a:schemeClr val="lt1"/>
              </a:solidFill>
              <a:latin typeface="Lato"/>
              <a:ea typeface="Lato"/>
              <a:cs typeface="Lato"/>
              <a:sym typeface="Lato"/>
            </a:endParaRPr>
          </a:p>
          <a:p>
            <a:pPr indent="0" lvl="0" marL="0" rtl="0" algn="l">
              <a:spcBef>
                <a:spcPts val="0"/>
              </a:spcBef>
              <a:spcAft>
                <a:spcPts val="0"/>
              </a:spcAft>
              <a:buNone/>
            </a:pPr>
            <a:r>
              <a:rPr lang="en" sz="1050">
                <a:solidFill>
                  <a:schemeClr val="lt1"/>
                </a:solidFill>
                <a:latin typeface="Lato"/>
                <a:ea typeface="Lato"/>
                <a:cs typeface="Lato"/>
                <a:sym typeface="Lato"/>
              </a:rPr>
              <a:t>        V4(</a:t>
            </a:r>
            <a:r>
              <a:rPr lang="en" sz="1050">
                <a:solidFill>
                  <a:srgbClr val="F6B26B"/>
                </a:solidFill>
                <a:latin typeface="Lato"/>
                <a:ea typeface="Lato"/>
                <a:cs typeface="Lato"/>
                <a:sym typeface="Lato"/>
              </a:rPr>
              <a:t>u8</a:t>
            </a:r>
            <a:r>
              <a:rPr lang="en" sz="1050">
                <a:solidFill>
                  <a:schemeClr val="lt1"/>
                </a:solidFill>
                <a:latin typeface="Lato"/>
                <a:ea typeface="Lato"/>
                <a:cs typeface="Lato"/>
                <a:sym typeface="Lato"/>
              </a:rPr>
              <a:t>, </a:t>
            </a:r>
            <a:r>
              <a:rPr lang="en" sz="1050">
                <a:solidFill>
                  <a:srgbClr val="F6B26B"/>
                </a:solidFill>
                <a:latin typeface="Lato"/>
                <a:ea typeface="Lato"/>
                <a:cs typeface="Lato"/>
                <a:sym typeface="Lato"/>
              </a:rPr>
              <a:t>u8</a:t>
            </a:r>
            <a:r>
              <a:rPr lang="en" sz="1050">
                <a:solidFill>
                  <a:schemeClr val="lt1"/>
                </a:solidFill>
                <a:latin typeface="Lato"/>
                <a:ea typeface="Lato"/>
                <a:cs typeface="Lato"/>
                <a:sym typeface="Lato"/>
              </a:rPr>
              <a:t>, </a:t>
            </a:r>
            <a:r>
              <a:rPr lang="en" sz="1050">
                <a:solidFill>
                  <a:srgbClr val="F6B26B"/>
                </a:solidFill>
                <a:latin typeface="Lato"/>
                <a:ea typeface="Lato"/>
                <a:cs typeface="Lato"/>
                <a:sym typeface="Lato"/>
              </a:rPr>
              <a:t>u8</a:t>
            </a:r>
            <a:r>
              <a:rPr lang="en" sz="1050">
                <a:solidFill>
                  <a:schemeClr val="lt1"/>
                </a:solidFill>
                <a:latin typeface="Lato"/>
                <a:ea typeface="Lato"/>
                <a:cs typeface="Lato"/>
                <a:sym typeface="Lato"/>
              </a:rPr>
              <a:t>, </a:t>
            </a:r>
            <a:r>
              <a:rPr lang="en" sz="1050">
                <a:solidFill>
                  <a:srgbClr val="F6B26B"/>
                </a:solidFill>
                <a:latin typeface="Lato"/>
                <a:ea typeface="Lato"/>
                <a:cs typeface="Lato"/>
                <a:sym typeface="Lato"/>
              </a:rPr>
              <a:t>u8</a:t>
            </a:r>
            <a:r>
              <a:rPr lang="en" sz="1050">
                <a:solidFill>
                  <a:schemeClr val="lt1"/>
                </a:solidFill>
                <a:latin typeface="Lato"/>
                <a:ea typeface="Lato"/>
                <a:cs typeface="Lato"/>
                <a:sym typeface="Lato"/>
              </a:rPr>
              <a:t>),</a:t>
            </a:r>
            <a:endParaRPr sz="1050">
              <a:solidFill>
                <a:schemeClr val="lt1"/>
              </a:solidFill>
              <a:latin typeface="Lato"/>
              <a:ea typeface="Lato"/>
              <a:cs typeface="Lato"/>
              <a:sym typeface="Lato"/>
            </a:endParaRPr>
          </a:p>
          <a:p>
            <a:pPr indent="0" lvl="0" marL="0" rtl="0" algn="l">
              <a:spcBef>
                <a:spcPts val="0"/>
              </a:spcBef>
              <a:spcAft>
                <a:spcPts val="0"/>
              </a:spcAft>
              <a:buNone/>
            </a:pPr>
            <a:r>
              <a:rPr lang="en" sz="1050">
                <a:solidFill>
                  <a:schemeClr val="lt1"/>
                </a:solidFill>
                <a:latin typeface="Lato"/>
                <a:ea typeface="Lato"/>
                <a:cs typeface="Lato"/>
                <a:sym typeface="Lato"/>
              </a:rPr>
              <a:t>        V6(</a:t>
            </a:r>
            <a:r>
              <a:rPr lang="en" sz="1050">
                <a:solidFill>
                  <a:srgbClr val="F6B26B"/>
                </a:solidFill>
                <a:latin typeface="Lato"/>
                <a:ea typeface="Lato"/>
                <a:cs typeface="Lato"/>
                <a:sym typeface="Lato"/>
              </a:rPr>
              <a:t>String</a:t>
            </a:r>
            <a:r>
              <a:rPr lang="en" sz="1050">
                <a:solidFill>
                  <a:schemeClr val="lt1"/>
                </a:solidFill>
                <a:latin typeface="Lato"/>
                <a:ea typeface="Lato"/>
                <a:cs typeface="Lato"/>
                <a:sym typeface="Lato"/>
              </a:rPr>
              <a:t>),</a:t>
            </a:r>
            <a:endParaRPr sz="1050">
              <a:solidFill>
                <a:schemeClr val="lt1"/>
              </a:solidFill>
              <a:latin typeface="Lato"/>
              <a:ea typeface="Lato"/>
              <a:cs typeface="Lato"/>
              <a:sym typeface="Lato"/>
            </a:endParaRPr>
          </a:p>
          <a:p>
            <a:pPr indent="0" lvl="0" marL="0" rtl="0" algn="l">
              <a:spcBef>
                <a:spcPts val="0"/>
              </a:spcBef>
              <a:spcAft>
                <a:spcPts val="0"/>
              </a:spcAft>
              <a:buNone/>
            </a:pPr>
            <a:r>
              <a:rPr lang="en" sz="1050">
                <a:solidFill>
                  <a:schemeClr val="lt1"/>
                </a:solidFill>
                <a:latin typeface="Lato"/>
                <a:ea typeface="Lato"/>
                <a:cs typeface="Lato"/>
                <a:sym typeface="Lato"/>
              </a:rPr>
              <a:t>    }</a:t>
            </a:r>
            <a:endParaRPr sz="1050">
              <a:solidFill>
                <a:schemeClr val="lt1"/>
              </a:solidFill>
              <a:latin typeface="Lato"/>
              <a:ea typeface="Lato"/>
              <a:cs typeface="Lato"/>
              <a:sym typeface="Lato"/>
            </a:endParaRPr>
          </a:p>
          <a:p>
            <a:pPr indent="0" lvl="0" marL="0" rtl="0" algn="l">
              <a:spcBef>
                <a:spcPts val="0"/>
              </a:spcBef>
              <a:spcAft>
                <a:spcPts val="0"/>
              </a:spcAft>
              <a:buNone/>
            </a:pPr>
            <a:r>
              <a:t/>
            </a:r>
            <a:endParaRPr sz="1050">
              <a:solidFill>
                <a:schemeClr val="lt1"/>
              </a:solidFill>
              <a:latin typeface="Lato"/>
              <a:ea typeface="Lato"/>
              <a:cs typeface="Lato"/>
              <a:sym typeface="Lato"/>
            </a:endParaRPr>
          </a:p>
          <a:p>
            <a:pPr indent="0" lvl="0" marL="0" rtl="0" algn="l">
              <a:spcBef>
                <a:spcPts val="0"/>
              </a:spcBef>
              <a:spcAft>
                <a:spcPts val="0"/>
              </a:spcAft>
              <a:buNone/>
            </a:pPr>
            <a:r>
              <a:rPr lang="en" sz="1050">
                <a:solidFill>
                  <a:schemeClr val="lt1"/>
                </a:solidFill>
                <a:latin typeface="Lato"/>
                <a:ea typeface="Lato"/>
                <a:cs typeface="Lato"/>
                <a:sym typeface="Lato"/>
              </a:rPr>
              <a:t>    </a:t>
            </a:r>
            <a:r>
              <a:rPr lang="en" sz="1050">
                <a:solidFill>
                  <a:srgbClr val="8E7CC3"/>
                </a:solidFill>
                <a:latin typeface="Lato"/>
                <a:ea typeface="Lato"/>
                <a:cs typeface="Lato"/>
                <a:sym typeface="Lato"/>
              </a:rPr>
              <a:t>let </a:t>
            </a:r>
            <a:r>
              <a:rPr lang="en" sz="1050">
                <a:solidFill>
                  <a:schemeClr val="lt1"/>
                </a:solidFill>
                <a:latin typeface="Lato"/>
                <a:ea typeface="Lato"/>
                <a:cs typeface="Lato"/>
                <a:sym typeface="Lato"/>
              </a:rPr>
              <a:t>home = IpAddr::V4(</a:t>
            </a:r>
            <a:r>
              <a:rPr lang="en" sz="1050">
                <a:solidFill>
                  <a:srgbClr val="F6B26B"/>
                </a:solidFill>
                <a:latin typeface="Lato"/>
                <a:ea typeface="Lato"/>
                <a:cs typeface="Lato"/>
                <a:sym typeface="Lato"/>
              </a:rPr>
              <a:t>127</a:t>
            </a:r>
            <a:r>
              <a:rPr lang="en" sz="1050">
                <a:solidFill>
                  <a:schemeClr val="lt1"/>
                </a:solidFill>
                <a:latin typeface="Lato"/>
                <a:ea typeface="Lato"/>
                <a:cs typeface="Lato"/>
                <a:sym typeface="Lato"/>
              </a:rPr>
              <a:t>, </a:t>
            </a:r>
            <a:r>
              <a:rPr lang="en" sz="1050">
                <a:solidFill>
                  <a:srgbClr val="F6B26B"/>
                </a:solidFill>
                <a:latin typeface="Lato"/>
                <a:ea typeface="Lato"/>
                <a:cs typeface="Lato"/>
                <a:sym typeface="Lato"/>
              </a:rPr>
              <a:t>0</a:t>
            </a:r>
            <a:r>
              <a:rPr lang="en" sz="1050">
                <a:solidFill>
                  <a:schemeClr val="lt1"/>
                </a:solidFill>
                <a:latin typeface="Lato"/>
                <a:ea typeface="Lato"/>
                <a:cs typeface="Lato"/>
                <a:sym typeface="Lato"/>
              </a:rPr>
              <a:t>, </a:t>
            </a:r>
            <a:r>
              <a:rPr lang="en" sz="1050">
                <a:solidFill>
                  <a:srgbClr val="F6B26B"/>
                </a:solidFill>
                <a:latin typeface="Lato"/>
                <a:ea typeface="Lato"/>
                <a:cs typeface="Lato"/>
                <a:sym typeface="Lato"/>
              </a:rPr>
              <a:t>0</a:t>
            </a:r>
            <a:r>
              <a:rPr lang="en" sz="1050">
                <a:solidFill>
                  <a:schemeClr val="lt1"/>
                </a:solidFill>
                <a:latin typeface="Lato"/>
                <a:ea typeface="Lato"/>
                <a:cs typeface="Lato"/>
                <a:sym typeface="Lato"/>
              </a:rPr>
              <a:t>, </a:t>
            </a:r>
            <a:r>
              <a:rPr lang="en" sz="1050">
                <a:solidFill>
                  <a:srgbClr val="F6B26B"/>
                </a:solidFill>
                <a:latin typeface="Lato"/>
                <a:ea typeface="Lato"/>
                <a:cs typeface="Lato"/>
                <a:sym typeface="Lato"/>
              </a:rPr>
              <a:t>1</a:t>
            </a:r>
            <a:r>
              <a:rPr lang="en" sz="1050">
                <a:solidFill>
                  <a:schemeClr val="lt1"/>
                </a:solidFill>
                <a:latin typeface="Lato"/>
                <a:ea typeface="Lato"/>
                <a:cs typeface="Lato"/>
                <a:sym typeface="Lato"/>
              </a:rPr>
              <a:t>);</a:t>
            </a:r>
            <a:endParaRPr sz="1050">
              <a:solidFill>
                <a:schemeClr val="lt1"/>
              </a:solidFill>
              <a:latin typeface="Lato"/>
              <a:ea typeface="Lato"/>
              <a:cs typeface="Lato"/>
              <a:sym typeface="Lato"/>
            </a:endParaRPr>
          </a:p>
          <a:p>
            <a:pPr indent="0" lvl="0" marL="0" rtl="0" algn="l">
              <a:spcBef>
                <a:spcPts val="0"/>
              </a:spcBef>
              <a:spcAft>
                <a:spcPts val="0"/>
              </a:spcAft>
              <a:buNone/>
            </a:pPr>
            <a:r>
              <a:t/>
            </a:r>
            <a:endParaRPr sz="1050">
              <a:solidFill>
                <a:schemeClr val="lt1"/>
              </a:solidFill>
              <a:latin typeface="Lato"/>
              <a:ea typeface="Lato"/>
              <a:cs typeface="Lato"/>
              <a:sym typeface="Lato"/>
            </a:endParaRPr>
          </a:p>
          <a:p>
            <a:pPr indent="0" lvl="0" marL="0" rtl="0" algn="l">
              <a:spcBef>
                <a:spcPts val="0"/>
              </a:spcBef>
              <a:spcAft>
                <a:spcPts val="0"/>
              </a:spcAft>
              <a:buNone/>
            </a:pPr>
            <a:r>
              <a:rPr lang="en" sz="1050">
                <a:solidFill>
                  <a:schemeClr val="lt1"/>
                </a:solidFill>
                <a:latin typeface="Lato"/>
                <a:ea typeface="Lato"/>
                <a:cs typeface="Lato"/>
                <a:sym typeface="Lato"/>
              </a:rPr>
              <a:t>    </a:t>
            </a:r>
            <a:r>
              <a:rPr lang="en" sz="1050">
                <a:solidFill>
                  <a:srgbClr val="8E7CC3"/>
                </a:solidFill>
                <a:latin typeface="Lato"/>
                <a:ea typeface="Lato"/>
                <a:cs typeface="Lato"/>
                <a:sym typeface="Lato"/>
              </a:rPr>
              <a:t>let </a:t>
            </a:r>
            <a:r>
              <a:rPr lang="en" sz="1050">
                <a:solidFill>
                  <a:schemeClr val="lt1"/>
                </a:solidFill>
                <a:latin typeface="Lato"/>
                <a:ea typeface="Lato"/>
                <a:cs typeface="Lato"/>
                <a:sym typeface="Lato"/>
              </a:rPr>
              <a:t>loopback = IpAddr::V6(</a:t>
            </a:r>
            <a:r>
              <a:rPr lang="en" sz="1050">
                <a:solidFill>
                  <a:srgbClr val="F6B26B"/>
                </a:solidFill>
                <a:latin typeface="Lato"/>
                <a:ea typeface="Lato"/>
                <a:cs typeface="Lato"/>
                <a:sym typeface="Lato"/>
              </a:rPr>
              <a:t>String</a:t>
            </a:r>
            <a:r>
              <a:rPr lang="en" sz="1050">
                <a:solidFill>
                  <a:schemeClr val="lt1"/>
                </a:solidFill>
                <a:latin typeface="Lato"/>
                <a:ea typeface="Lato"/>
                <a:cs typeface="Lato"/>
                <a:sym typeface="Lato"/>
              </a:rPr>
              <a:t>::from("</a:t>
            </a:r>
            <a:r>
              <a:rPr lang="en" sz="1050">
                <a:solidFill>
                  <a:srgbClr val="93C47D"/>
                </a:solidFill>
                <a:latin typeface="Lato"/>
                <a:ea typeface="Lato"/>
                <a:cs typeface="Lato"/>
                <a:sym typeface="Lato"/>
              </a:rPr>
              <a:t>::1</a:t>
            </a:r>
            <a:r>
              <a:rPr lang="en" sz="1050">
                <a:solidFill>
                  <a:schemeClr val="lt1"/>
                </a:solidFill>
                <a:latin typeface="Lato"/>
                <a:ea typeface="Lato"/>
                <a:cs typeface="Lato"/>
                <a:sym typeface="Lato"/>
              </a:rPr>
              <a:t>"))</a:t>
            </a:r>
            <a:r>
              <a:rPr lang="en" sz="1050">
                <a:latin typeface="Lato"/>
                <a:ea typeface="Lato"/>
                <a:cs typeface="Lato"/>
                <a:sym typeface="Lato"/>
              </a:rPr>
              <a:t>;</a:t>
            </a:r>
            <a:endParaRPr>
              <a:latin typeface="Lato"/>
              <a:ea typeface="Lato"/>
              <a:cs typeface="Lato"/>
              <a:sym typeface="Lato"/>
            </a:endParaRPr>
          </a:p>
        </p:txBody>
      </p:sp>
      <p:sp>
        <p:nvSpPr>
          <p:cNvPr id="281" name="Google Shape;281;p32"/>
          <p:cNvSpPr txBox="1"/>
          <p:nvPr/>
        </p:nvSpPr>
        <p:spPr>
          <a:xfrm>
            <a:off x="5852650" y="1166850"/>
            <a:ext cx="3000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There is no null in Rust. Instead, there is the Option enum that encodes the concepts of a value being present or absent.</a:t>
            </a:r>
            <a:endParaRPr sz="1300">
              <a:solidFill>
                <a:schemeClr val="lt1"/>
              </a:solidFill>
              <a:latin typeface="Lato"/>
              <a:ea typeface="Lato"/>
              <a:cs typeface="Lato"/>
              <a:sym typeface="Lato"/>
            </a:endParaRPr>
          </a:p>
        </p:txBody>
      </p:sp>
      <p:sp>
        <p:nvSpPr>
          <p:cNvPr id="282" name="Google Shape;282;p32"/>
          <p:cNvSpPr txBox="1"/>
          <p:nvPr/>
        </p:nvSpPr>
        <p:spPr>
          <a:xfrm>
            <a:off x="5968900" y="2273300"/>
            <a:ext cx="2767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8E7CC3"/>
                </a:solidFill>
                <a:latin typeface="Lato"/>
                <a:ea typeface="Lato"/>
                <a:cs typeface="Lato"/>
                <a:sym typeface="Lato"/>
              </a:rPr>
              <a:t>enum </a:t>
            </a:r>
            <a:r>
              <a:rPr lang="en" sz="1000">
                <a:solidFill>
                  <a:srgbClr val="6FA8DC"/>
                </a:solidFill>
                <a:latin typeface="Lato"/>
                <a:ea typeface="Lato"/>
                <a:cs typeface="Lato"/>
                <a:sym typeface="Lato"/>
              </a:rPr>
              <a:t>Option</a:t>
            </a:r>
            <a:r>
              <a:rPr lang="en" sz="1000">
                <a:solidFill>
                  <a:schemeClr val="lt1"/>
                </a:solidFill>
                <a:latin typeface="Lato"/>
                <a:ea typeface="Lato"/>
                <a:cs typeface="Lato"/>
                <a:sym typeface="Lato"/>
              </a:rPr>
              <a:t>&lt;T&gt;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F6B26B"/>
                </a:solidFill>
                <a:latin typeface="Lato"/>
                <a:ea typeface="Lato"/>
                <a:cs typeface="Lato"/>
                <a:sym typeface="Lato"/>
              </a:rPr>
              <a:t>None</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F6B26B"/>
                </a:solidFill>
                <a:latin typeface="Lato"/>
                <a:ea typeface="Lato"/>
                <a:cs typeface="Lato"/>
                <a:sym typeface="Lato"/>
              </a:rPr>
              <a:t>Some</a:t>
            </a:r>
            <a:r>
              <a:rPr lang="en" sz="1000">
                <a:solidFill>
                  <a:schemeClr val="lt1"/>
                </a:solidFill>
                <a:latin typeface="Lato"/>
                <a:ea typeface="Lato"/>
                <a:cs typeface="Lato"/>
                <a:sym typeface="Lato"/>
              </a:rPr>
              <a:t>(T),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rgbClr val="8E7CC3"/>
                </a:solidFill>
                <a:latin typeface="Lato"/>
                <a:ea typeface="Lato"/>
                <a:cs typeface="Lato"/>
                <a:sym typeface="Lato"/>
              </a:rPr>
              <a:t>let </a:t>
            </a:r>
            <a:r>
              <a:rPr lang="en" sz="1000">
                <a:solidFill>
                  <a:schemeClr val="lt1"/>
                </a:solidFill>
                <a:latin typeface="Lato"/>
                <a:ea typeface="Lato"/>
                <a:cs typeface="Lato"/>
                <a:sym typeface="Lato"/>
              </a:rPr>
              <a:t>some_number = </a:t>
            </a:r>
            <a:r>
              <a:rPr lang="en" sz="1000">
                <a:solidFill>
                  <a:srgbClr val="F6B26B"/>
                </a:solidFill>
                <a:latin typeface="Lato"/>
                <a:ea typeface="Lato"/>
                <a:cs typeface="Lato"/>
                <a:sym typeface="Lato"/>
              </a:rPr>
              <a:t>Some</a:t>
            </a:r>
            <a:r>
              <a:rPr lang="en" sz="1000">
                <a:solidFill>
                  <a:schemeClr val="lt1"/>
                </a:solidFill>
                <a:latin typeface="Lato"/>
                <a:ea typeface="Lato"/>
                <a:cs typeface="Lato"/>
                <a:sym typeface="Lato"/>
              </a:rPr>
              <a:t>(</a:t>
            </a:r>
            <a:r>
              <a:rPr lang="en" sz="1000">
                <a:solidFill>
                  <a:srgbClr val="F6B26B"/>
                </a:solidFill>
                <a:latin typeface="Lato"/>
                <a:ea typeface="Lato"/>
                <a:cs typeface="Lato"/>
                <a:sym typeface="Lato"/>
              </a:rPr>
              <a:t>5</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rgbClr val="8E7CC3"/>
                </a:solidFill>
                <a:latin typeface="Lato"/>
                <a:ea typeface="Lato"/>
                <a:cs typeface="Lato"/>
                <a:sym typeface="Lato"/>
              </a:rPr>
              <a:t>let </a:t>
            </a:r>
            <a:r>
              <a:rPr lang="en" sz="1000">
                <a:solidFill>
                  <a:schemeClr val="lt1"/>
                </a:solidFill>
                <a:latin typeface="Lato"/>
                <a:ea typeface="Lato"/>
                <a:cs typeface="Lato"/>
                <a:sym typeface="Lato"/>
              </a:rPr>
              <a:t>some_char = </a:t>
            </a:r>
            <a:r>
              <a:rPr lang="en" sz="1000">
                <a:solidFill>
                  <a:srgbClr val="F6B26B"/>
                </a:solidFill>
                <a:latin typeface="Lato"/>
                <a:ea typeface="Lato"/>
                <a:cs typeface="Lato"/>
                <a:sym typeface="Lato"/>
              </a:rPr>
              <a:t>Some</a:t>
            </a:r>
            <a:r>
              <a:rPr lang="en" sz="1000">
                <a:solidFill>
                  <a:schemeClr val="lt1"/>
                </a:solidFill>
                <a:latin typeface="Lato"/>
                <a:ea typeface="Lato"/>
                <a:cs typeface="Lato"/>
                <a:sym typeface="Lato"/>
              </a:rPr>
              <a:t>('</a:t>
            </a:r>
            <a:r>
              <a:rPr lang="en" sz="1000">
                <a:solidFill>
                  <a:srgbClr val="93C47D"/>
                </a:solidFill>
                <a:latin typeface="Lato"/>
                <a:ea typeface="Lato"/>
                <a:cs typeface="Lato"/>
                <a:sym typeface="Lato"/>
              </a:rPr>
              <a:t>e</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rgbClr val="8E7CC3"/>
                </a:solidFill>
                <a:latin typeface="Lato"/>
                <a:ea typeface="Lato"/>
                <a:cs typeface="Lato"/>
                <a:sym typeface="Lato"/>
              </a:rPr>
              <a:t>let </a:t>
            </a:r>
            <a:r>
              <a:rPr lang="en" sz="1000">
                <a:solidFill>
                  <a:schemeClr val="lt1"/>
                </a:solidFill>
                <a:latin typeface="Lato"/>
                <a:ea typeface="Lato"/>
                <a:cs typeface="Lato"/>
                <a:sym typeface="Lato"/>
              </a:rPr>
              <a:t>absent_number: </a:t>
            </a:r>
            <a:r>
              <a:rPr lang="en" sz="1000">
                <a:solidFill>
                  <a:srgbClr val="F6B26B"/>
                </a:solidFill>
                <a:latin typeface="Lato"/>
                <a:ea typeface="Lato"/>
                <a:cs typeface="Lato"/>
                <a:sym typeface="Lato"/>
              </a:rPr>
              <a:t>Option</a:t>
            </a:r>
            <a:r>
              <a:rPr lang="en" sz="1000">
                <a:solidFill>
                  <a:schemeClr val="lt1"/>
                </a:solidFill>
                <a:latin typeface="Lato"/>
                <a:ea typeface="Lato"/>
                <a:cs typeface="Lato"/>
                <a:sym typeface="Lato"/>
              </a:rPr>
              <a:t>&lt;</a:t>
            </a:r>
            <a:r>
              <a:rPr lang="en" sz="1000">
                <a:solidFill>
                  <a:srgbClr val="F6B26B"/>
                </a:solidFill>
                <a:latin typeface="Lato"/>
                <a:ea typeface="Lato"/>
                <a:cs typeface="Lato"/>
                <a:sym typeface="Lato"/>
              </a:rPr>
              <a:t>i32</a:t>
            </a:r>
            <a:r>
              <a:rPr lang="en" sz="1000">
                <a:solidFill>
                  <a:schemeClr val="lt1"/>
                </a:solidFill>
                <a:latin typeface="Lato"/>
                <a:ea typeface="Lato"/>
                <a:cs typeface="Lato"/>
                <a:sym typeface="Lato"/>
              </a:rPr>
              <a:t>&gt; = </a:t>
            </a:r>
            <a:r>
              <a:rPr lang="en" sz="1000">
                <a:solidFill>
                  <a:srgbClr val="F6B26B"/>
                </a:solidFill>
                <a:latin typeface="Lato"/>
                <a:ea typeface="Lato"/>
                <a:cs typeface="Lato"/>
                <a:sym typeface="Lato"/>
              </a:rPr>
              <a:t>None</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1297500" y="393750"/>
            <a:ext cx="7702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Concepts: Match</a:t>
            </a:r>
            <a:endParaRPr/>
          </a:p>
          <a:p>
            <a:pPr indent="0" lvl="0" marL="0" rtl="0" algn="l">
              <a:spcBef>
                <a:spcPts val="0"/>
              </a:spcBef>
              <a:spcAft>
                <a:spcPts val="0"/>
              </a:spcAft>
              <a:buNone/>
            </a:pPr>
            <a:r>
              <a:t/>
            </a:r>
            <a:endParaRPr/>
          </a:p>
        </p:txBody>
      </p:sp>
      <p:sp>
        <p:nvSpPr>
          <p:cNvPr id="288" name="Google Shape;288;p33"/>
          <p:cNvSpPr txBox="1"/>
          <p:nvPr>
            <p:ph idx="1" type="body"/>
          </p:nvPr>
        </p:nvSpPr>
        <p:spPr>
          <a:xfrm>
            <a:off x="5263250" y="875700"/>
            <a:ext cx="3483600" cy="136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Can be used for s</a:t>
            </a:r>
            <a:r>
              <a:rPr lang="en"/>
              <a:t>tate machines like enum + switch case design pattern in C/C++. Can also be used for pattern matching, an important concept in Rust. For example, implementing behavior based on the type of an input.</a:t>
            </a:r>
            <a:endParaRPr/>
          </a:p>
        </p:txBody>
      </p:sp>
      <p:sp>
        <p:nvSpPr>
          <p:cNvPr id="289" name="Google Shape;289;p33"/>
          <p:cNvSpPr txBox="1"/>
          <p:nvPr/>
        </p:nvSpPr>
        <p:spPr>
          <a:xfrm>
            <a:off x="1406800" y="993350"/>
            <a:ext cx="4252200" cy="403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6B26B"/>
                </a:solidFill>
                <a:latin typeface="Lato"/>
                <a:ea typeface="Lato"/>
                <a:cs typeface="Lato"/>
                <a:sym typeface="Lato"/>
              </a:rPr>
              <a:t>#[derive(Debug)]</a:t>
            </a:r>
            <a:r>
              <a:rPr lang="en" sz="1000">
                <a:solidFill>
                  <a:schemeClr val="lt1"/>
                </a:solidFill>
                <a:latin typeface="Lato"/>
                <a:ea typeface="Lato"/>
                <a:cs typeface="Lato"/>
                <a:sym typeface="Lato"/>
              </a:rPr>
              <a:t> // so we can inspect the state in a minute</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rgbClr val="8E7CC3"/>
                </a:solidFill>
                <a:latin typeface="Lato"/>
                <a:ea typeface="Lato"/>
                <a:cs typeface="Lato"/>
                <a:sym typeface="Lato"/>
              </a:rPr>
              <a:t>enum </a:t>
            </a:r>
            <a:r>
              <a:rPr lang="en" sz="1000">
                <a:solidFill>
                  <a:schemeClr val="lt1"/>
                </a:solidFill>
                <a:latin typeface="Lato"/>
                <a:ea typeface="Lato"/>
                <a:cs typeface="Lato"/>
                <a:sym typeface="Lato"/>
              </a:rPr>
              <a:t>UsState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Alabama,</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Alaska,</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 --snip--</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rgbClr val="8E7CC3"/>
                </a:solidFill>
                <a:latin typeface="Lato"/>
                <a:ea typeface="Lato"/>
                <a:cs typeface="Lato"/>
                <a:sym typeface="Lato"/>
              </a:rPr>
              <a:t>enum </a:t>
            </a:r>
            <a:r>
              <a:rPr lang="en" sz="1000">
                <a:solidFill>
                  <a:schemeClr val="lt1"/>
                </a:solidFill>
                <a:latin typeface="Lato"/>
                <a:ea typeface="Lato"/>
                <a:cs typeface="Lato"/>
                <a:sym typeface="Lato"/>
              </a:rPr>
              <a:t>Coin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Penny,</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Nickel,</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Dime,</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Quarter(UsState),</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rgbClr val="8E7CC3"/>
                </a:solidFill>
                <a:latin typeface="Lato"/>
                <a:ea typeface="Lato"/>
                <a:cs typeface="Lato"/>
                <a:sym typeface="Lato"/>
              </a:rPr>
              <a:t>fn </a:t>
            </a:r>
            <a:r>
              <a:rPr lang="en" sz="1000">
                <a:solidFill>
                  <a:srgbClr val="6FA8DC"/>
                </a:solidFill>
                <a:latin typeface="Lato"/>
                <a:ea typeface="Lato"/>
                <a:cs typeface="Lato"/>
                <a:sym typeface="Lato"/>
              </a:rPr>
              <a:t>value_in_cents</a:t>
            </a:r>
            <a:r>
              <a:rPr lang="en" sz="1000">
                <a:solidFill>
                  <a:schemeClr val="lt1"/>
                </a:solidFill>
                <a:latin typeface="Lato"/>
                <a:ea typeface="Lato"/>
                <a:cs typeface="Lato"/>
                <a:sym typeface="Lato"/>
              </a:rPr>
              <a:t>(coin: Coin) -&gt; </a:t>
            </a:r>
            <a:r>
              <a:rPr lang="en" sz="1000">
                <a:solidFill>
                  <a:srgbClr val="F6B26B"/>
                </a:solidFill>
                <a:latin typeface="Lato"/>
                <a:ea typeface="Lato"/>
                <a:cs typeface="Lato"/>
                <a:sym typeface="Lato"/>
              </a:rPr>
              <a:t>u8 </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8E7CC3"/>
                </a:solidFill>
                <a:latin typeface="Lato"/>
                <a:ea typeface="Lato"/>
                <a:cs typeface="Lato"/>
                <a:sym typeface="Lato"/>
              </a:rPr>
              <a:t>match </a:t>
            </a:r>
            <a:r>
              <a:rPr lang="en" sz="1000">
                <a:solidFill>
                  <a:schemeClr val="lt1"/>
                </a:solidFill>
                <a:latin typeface="Lato"/>
                <a:ea typeface="Lato"/>
                <a:cs typeface="Lato"/>
                <a:sym typeface="Lato"/>
              </a:rPr>
              <a:t>coin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Coin::Penny =&gt; </a:t>
            </a:r>
            <a:r>
              <a:rPr lang="en" sz="1000">
                <a:solidFill>
                  <a:srgbClr val="F6B26B"/>
                </a:solidFill>
                <a:latin typeface="Lato"/>
                <a:ea typeface="Lato"/>
                <a:cs typeface="Lato"/>
                <a:sym typeface="Lato"/>
              </a:rPr>
              <a:t>1</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Coin::Nickel =&gt; </a:t>
            </a:r>
            <a:r>
              <a:rPr lang="en" sz="1000">
                <a:solidFill>
                  <a:srgbClr val="F6B26B"/>
                </a:solidFill>
                <a:latin typeface="Lato"/>
                <a:ea typeface="Lato"/>
                <a:cs typeface="Lato"/>
                <a:sym typeface="Lato"/>
              </a:rPr>
              <a:t>5</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Coin::Dime =&gt; </a:t>
            </a:r>
            <a:r>
              <a:rPr lang="en" sz="1000">
                <a:solidFill>
                  <a:srgbClr val="F6B26B"/>
                </a:solidFill>
                <a:latin typeface="Lato"/>
                <a:ea typeface="Lato"/>
                <a:cs typeface="Lato"/>
                <a:sym typeface="Lato"/>
              </a:rPr>
              <a:t>10</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Coin::Quarter(state) =&gt;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F6B26B"/>
                </a:solidFill>
                <a:latin typeface="Lato"/>
                <a:ea typeface="Lato"/>
                <a:cs typeface="Lato"/>
                <a:sym typeface="Lato"/>
              </a:rPr>
              <a:t>println!</a:t>
            </a:r>
            <a:r>
              <a:rPr lang="en" sz="1000">
                <a:solidFill>
                  <a:schemeClr val="lt1"/>
                </a:solidFill>
                <a:latin typeface="Lato"/>
                <a:ea typeface="Lato"/>
                <a:cs typeface="Lato"/>
                <a:sym typeface="Lato"/>
              </a:rPr>
              <a:t>("</a:t>
            </a:r>
            <a:r>
              <a:rPr lang="en" sz="1000">
                <a:solidFill>
                  <a:srgbClr val="93C47D"/>
                </a:solidFill>
                <a:latin typeface="Lato"/>
                <a:ea typeface="Lato"/>
                <a:cs typeface="Lato"/>
                <a:sym typeface="Lato"/>
              </a:rPr>
              <a:t>State quarter from {state:?}!</a:t>
            </a: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r>
              <a:rPr lang="en" sz="1000">
                <a:solidFill>
                  <a:srgbClr val="F6B26B"/>
                </a:solidFill>
                <a:latin typeface="Lato"/>
                <a:ea typeface="Lato"/>
                <a:cs typeface="Lato"/>
                <a:sym typeface="Lato"/>
              </a:rPr>
              <a:t>25</a:t>
            </a:r>
            <a:endParaRPr sz="1000">
              <a:solidFill>
                <a:srgbClr val="F6B26B"/>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a:t>
            </a:r>
            <a:endParaRPr sz="1000">
              <a:solidFill>
                <a:schemeClr val="lt1"/>
              </a:solidFill>
              <a:latin typeface="Lato"/>
              <a:ea typeface="Lato"/>
              <a:cs typeface="Lato"/>
              <a:sym typeface="Lato"/>
            </a:endParaRPr>
          </a:p>
        </p:txBody>
      </p:sp>
      <p:sp>
        <p:nvSpPr>
          <p:cNvPr id="290" name="Google Shape;290;p33"/>
          <p:cNvSpPr txBox="1"/>
          <p:nvPr/>
        </p:nvSpPr>
        <p:spPr>
          <a:xfrm>
            <a:off x="5359500" y="2416750"/>
            <a:ext cx="3387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8E7CC3"/>
                </a:solidFill>
                <a:latin typeface="Lato"/>
                <a:ea typeface="Lato"/>
                <a:cs typeface="Lato"/>
                <a:sym typeface="Lato"/>
              </a:rPr>
              <a:t>fn </a:t>
            </a:r>
            <a:r>
              <a:rPr lang="en" sz="1200">
                <a:solidFill>
                  <a:srgbClr val="6FA8DC"/>
                </a:solidFill>
                <a:latin typeface="Lato"/>
                <a:ea typeface="Lato"/>
                <a:cs typeface="Lato"/>
                <a:sym typeface="Lato"/>
              </a:rPr>
              <a:t>plus_one</a:t>
            </a:r>
            <a:r>
              <a:rPr lang="en" sz="1200">
                <a:solidFill>
                  <a:schemeClr val="lt1"/>
                </a:solidFill>
                <a:latin typeface="Lato"/>
                <a:ea typeface="Lato"/>
                <a:cs typeface="Lato"/>
                <a:sym typeface="Lato"/>
              </a:rPr>
              <a:t>(x: </a:t>
            </a:r>
            <a:r>
              <a:rPr lang="en" sz="1200">
                <a:solidFill>
                  <a:srgbClr val="F6B26B"/>
                </a:solidFill>
                <a:latin typeface="Lato"/>
                <a:ea typeface="Lato"/>
                <a:cs typeface="Lato"/>
                <a:sym typeface="Lato"/>
              </a:rPr>
              <a:t>Option</a:t>
            </a:r>
            <a:r>
              <a:rPr lang="en" sz="1200">
                <a:solidFill>
                  <a:schemeClr val="lt1"/>
                </a:solidFill>
                <a:latin typeface="Lato"/>
                <a:ea typeface="Lato"/>
                <a:cs typeface="Lato"/>
                <a:sym typeface="Lato"/>
              </a:rPr>
              <a:t>&lt;</a:t>
            </a:r>
            <a:r>
              <a:rPr lang="en" sz="1200">
                <a:solidFill>
                  <a:srgbClr val="F6B26B"/>
                </a:solidFill>
                <a:latin typeface="Lato"/>
                <a:ea typeface="Lato"/>
                <a:cs typeface="Lato"/>
                <a:sym typeface="Lato"/>
              </a:rPr>
              <a:t>i32</a:t>
            </a:r>
            <a:r>
              <a:rPr lang="en" sz="1200">
                <a:solidFill>
                  <a:schemeClr val="lt1"/>
                </a:solidFill>
                <a:latin typeface="Lato"/>
                <a:ea typeface="Lato"/>
                <a:cs typeface="Lato"/>
                <a:sym typeface="Lato"/>
              </a:rPr>
              <a:t>&gt;) -&gt; </a:t>
            </a:r>
            <a:r>
              <a:rPr lang="en" sz="1200">
                <a:solidFill>
                  <a:srgbClr val="F6B26B"/>
                </a:solidFill>
                <a:latin typeface="Lato"/>
                <a:ea typeface="Lato"/>
                <a:cs typeface="Lato"/>
                <a:sym typeface="Lato"/>
              </a:rPr>
              <a:t>Option</a:t>
            </a:r>
            <a:r>
              <a:rPr lang="en" sz="1200">
                <a:solidFill>
                  <a:schemeClr val="lt1"/>
                </a:solidFill>
                <a:latin typeface="Lato"/>
                <a:ea typeface="Lato"/>
                <a:cs typeface="Lato"/>
                <a:sym typeface="Lato"/>
              </a:rPr>
              <a:t>&lt;</a:t>
            </a:r>
            <a:r>
              <a:rPr lang="en" sz="1200">
                <a:solidFill>
                  <a:srgbClr val="F6B26B"/>
                </a:solidFill>
                <a:latin typeface="Lato"/>
                <a:ea typeface="Lato"/>
                <a:cs typeface="Lato"/>
                <a:sym typeface="Lato"/>
              </a:rPr>
              <a:t>i32</a:t>
            </a:r>
            <a:r>
              <a:rPr lang="en" sz="1200">
                <a:solidFill>
                  <a:schemeClr val="lt1"/>
                </a:solidFill>
                <a:latin typeface="Lato"/>
                <a:ea typeface="Lato"/>
                <a:cs typeface="Lato"/>
                <a:sym typeface="Lato"/>
              </a:rPr>
              <a:t>&gt;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match </a:t>
            </a:r>
            <a:r>
              <a:rPr lang="en" sz="1200">
                <a:solidFill>
                  <a:schemeClr val="lt1"/>
                </a:solidFill>
                <a:latin typeface="Lato"/>
                <a:ea typeface="Lato"/>
                <a:cs typeface="Lato"/>
                <a:sym typeface="Lato"/>
              </a:rPr>
              <a:t>x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None </a:t>
            </a:r>
            <a:r>
              <a:rPr lang="en" sz="1200">
                <a:solidFill>
                  <a:schemeClr val="lt1"/>
                </a:solidFill>
                <a:latin typeface="Lato"/>
                <a:ea typeface="Lato"/>
                <a:cs typeface="Lato"/>
                <a:sym typeface="Lato"/>
              </a:rPr>
              <a:t>=&gt; </a:t>
            </a:r>
            <a:r>
              <a:rPr lang="en" sz="1200">
                <a:solidFill>
                  <a:srgbClr val="F6B26B"/>
                </a:solidFill>
                <a:latin typeface="Lato"/>
                <a:ea typeface="Lato"/>
                <a:cs typeface="Lato"/>
                <a:sym typeface="Lato"/>
              </a:rPr>
              <a:t>None</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F6B26B"/>
                </a:solidFill>
                <a:latin typeface="Lato"/>
                <a:ea typeface="Lato"/>
                <a:cs typeface="Lato"/>
                <a:sym typeface="Lato"/>
              </a:rPr>
              <a:t>Some</a:t>
            </a:r>
            <a:r>
              <a:rPr lang="en" sz="1200">
                <a:solidFill>
                  <a:schemeClr val="lt1"/>
                </a:solidFill>
                <a:latin typeface="Lato"/>
                <a:ea typeface="Lato"/>
                <a:cs typeface="Lato"/>
                <a:sym typeface="Lato"/>
              </a:rPr>
              <a:t>(i) =&gt; </a:t>
            </a:r>
            <a:r>
              <a:rPr lang="en" sz="1200">
                <a:solidFill>
                  <a:srgbClr val="F6B26B"/>
                </a:solidFill>
                <a:latin typeface="Lato"/>
                <a:ea typeface="Lato"/>
                <a:cs typeface="Lato"/>
                <a:sym typeface="Lato"/>
              </a:rPr>
              <a:t>Some</a:t>
            </a:r>
            <a:r>
              <a:rPr lang="en" sz="1200">
                <a:solidFill>
                  <a:schemeClr val="lt1"/>
                </a:solidFill>
                <a:latin typeface="Lato"/>
                <a:ea typeface="Lato"/>
                <a:cs typeface="Lato"/>
                <a:sym typeface="Lato"/>
              </a:rPr>
              <a:t>(i + </a:t>
            </a:r>
            <a:r>
              <a:rPr lang="en" sz="1200">
                <a:solidFill>
                  <a:srgbClr val="F6B26B"/>
                </a:solidFill>
                <a:latin typeface="Lato"/>
                <a:ea typeface="Lato"/>
                <a:cs typeface="Lato"/>
                <a:sym typeface="Lato"/>
              </a:rPr>
              <a:t>1</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let </a:t>
            </a:r>
            <a:r>
              <a:rPr lang="en" sz="1200">
                <a:solidFill>
                  <a:schemeClr val="lt1"/>
                </a:solidFill>
                <a:latin typeface="Lato"/>
                <a:ea typeface="Lato"/>
                <a:cs typeface="Lato"/>
                <a:sym typeface="Lato"/>
              </a:rPr>
              <a:t>five = </a:t>
            </a:r>
            <a:r>
              <a:rPr lang="en" sz="1200">
                <a:solidFill>
                  <a:srgbClr val="F6B26B"/>
                </a:solidFill>
                <a:latin typeface="Lato"/>
                <a:ea typeface="Lato"/>
                <a:cs typeface="Lato"/>
                <a:sym typeface="Lato"/>
              </a:rPr>
              <a:t>Some</a:t>
            </a:r>
            <a:r>
              <a:rPr lang="en" sz="1200">
                <a:solidFill>
                  <a:schemeClr val="lt1"/>
                </a:solidFill>
                <a:latin typeface="Lato"/>
                <a:ea typeface="Lato"/>
                <a:cs typeface="Lato"/>
                <a:sym typeface="Lato"/>
              </a:rPr>
              <a:t>(</a:t>
            </a:r>
            <a:r>
              <a:rPr lang="en" sz="1200">
                <a:solidFill>
                  <a:srgbClr val="F6B26B"/>
                </a:solidFill>
                <a:latin typeface="Lato"/>
                <a:ea typeface="Lato"/>
                <a:cs typeface="Lato"/>
                <a:sym typeface="Lato"/>
              </a:rPr>
              <a:t>5</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let </a:t>
            </a:r>
            <a:r>
              <a:rPr lang="en" sz="1200">
                <a:solidFill>
                  <a:schemeClr val="lt1"/>
                </a:solidFill>
                <a:latin typeface="Lato"/>
                <a:ea typeface="Lato"/>
                <a:cs typeface="Lato"/>
                <a:sym typeface="Lato"/>
              </a:rPr>
              <a:t>six = plus_one(five);</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    </a:t>
            </a:r>
            <a:r>
              <a:rPr lang="en" sz="1200">
                <a:solidFill>
                  <a:srgbClr val="8E7CC3"/>
                </a:solidFill>
                <a:latin typeface="Lato"/>
                <a:ea typeface="Lato"/>
                <a:cs typeface="Lato"/>
                <a:sym typeface="Lato"/>
              </a:rPr>
              <a:t>let </a:t>
            </a:r>
            <a:r>
              <a:rPr lang="en" sz="1200">
                <a:solidFill>
                  <a:schemeClr val="lt1"/>
                </a:solidFill>
                <a:latin typeface="Lato"/>
                <a:ea typeface="Lato"/>
                <a:cs typeface="Lato"/>
                <a:sym typeface="Lato"/>
              </a:rPr>
              <a:t>none = plus_one(</a:t>
            </a:r>
            <a:r>
              <a:rPr lang="en" sz="1200">
                <a:solidFill>
                  <a:srgbClr val="F6B26B"/>
                </a:solidFill>
                <a:latin typeface="Lato"/>
                <a:ea typeface="Lato"/>
                <a:cs typeface="Lato"/>
                <a:sym typeface="Lato"/>
              </a:rPr>
              <a:t>None</a:t>
            </a:r>
            <a:r>
              <a:rPr lang="en" sz="1200">
                <a:solidFill>
                  <a:schemeClr val="lt1"/>
                </a:solidFill>
                <a:latin typeface="Lato"/>
                <a:ea typeface="Lato"/>
                <a:cs typeface="Lato"/>
                <a:sym typeface="Lato"/>
              </a:rPr>
              <a:t>);</a:t>
            </a:r>
            <a:endParaRPr sz="12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If Let</a:t>
            </a:r>
            <a:endParaRPr/>
          </a:p>
        </p:txBody>
      </p:sp>
      <p:sp>
        <p:nvSpPr>
          <p:cNvPr id="296" name="Google Shape;296;p34"/>
          <p:cNvSpPr txBox="1"/>
          <p:nvPr/>
        </p:nvSpPr>
        <p:spPr>
          <a:xfrm>
            <a:off x="1392250" y="1180700"/>
            <a:ext cx="6245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8E7CC3"/>
                </a:solidFill>
                <a:latin typeface="Lato"/>
                <a:ea typeface="Lato"/>
                <a:cs typeface="Lato"/>
                <a:sym typeface="Lato"/>
              </a:rPr>
              <a:t>let mut </a:t>
            </a:r>
            <a:r>
              <a:rPr lang="en">
                <a:solidFill>
                  <a:schemeClr val="lt1"/>
                </a:solidFill>
                <a:latin typeface="Lato"/>
                <a:ea typeface="Lato"/>
                <a:cs typeface="Lato"/>
                <a:sym typeface="Lato"/>
              </a:rPr>
              <a:t>count = </a:t>
            </a:r>
            <a:r>
              <a:rPr lang="en">
                <a:solidFill>
                  <a:srgbClr val="F6B26B"/>
                </a:solidFill>
                <a:latin typeface="Lato"/>
                <a:ea typeface="Lato"/>
                <a:cs typeface="Lato"/>
                <a:sym typeface="Lato"/>
              </a:rPr>
              <a:t>0</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r>
              <a:rPr lang="en">
                <a:solidFill>
                  <a:srgbClr val="8E7CC3"/>
                </a:solidFill>
                <a:latin typeface="Lato"/>
                <a:ea typeface="Lato"/>
                <a:cs typeface="Lato"/>
                <a:sym typeface="Lato"/>
              </a:rPr>
              <a:t>match </a:t>
            </a:r>
            <a:r>
              <a:rPr lang="en">
                <a:solidFill>
                  <a:schemeClr val="lt1"/>
                </a:solidFill>
                <a:latin typeface="Lato"/>
                <a:ea typeface="Lato"/>
                <a:cs typeface="Lato"/>
                <a:sym typeface="Lato"/>
              </a:rPr>
              <a:t>coin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Coin::Quarter(state) =&gt; </a:t>
            </a:r>
            <a:r>
              <a:rPr lang="en">
                <a:solidFill>
                  <a:srgbClr val="F6B26B"/>
                </a:solidFill>
                <a:latin typeface="Lato"/>
                <a:ea typeface="Lato"/>
                <a:cs typeface="Lato"/>
                <a:sym typeface="Lato"/>
              </a:rPr>
              <a:t>println!</a:t>
            </a:r>
            <a:r>
              <a:rPr lang="en">
                <a:solidFill>
                  <a:schemeClr val="lt1"/>
                </a:solidFill>
                <a:latin typeface="Lato"/>
                <a:ea typeface="Lato"/>
                <a:cs typeface="Lato"/>
                <a:sym typeface="Lato"/>
              </a:rPr>
              <a:t>("</a:t>
            </a:r>
            <a:r>
              <a:rPr lang="en">
                <a:solidFill>
                  <a:srgbClr val="93C47D"/>
                </a:solidFill>
                <a:latin typeface="Lato"/>
                <a:ea typeface="Lato"/>
                <a:cs typeface="Lato"/>
                <a:sym typeface="Lato"/>
              </a:rPr>
              <a:t>State quarter from {state:?}!</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_ =&gt; count += </a:t>
            </a:r>
            <a:r>
              <a:rPr lang="en">
                <a:solidFill>
                  <a:srgbClr val="F6B26B"/>
                </a:solidFill>
                <a:latin typeface="Lato"/>
                <a:ea typeface="Lato"/>
                <a:cs typeface="Lato"/>
                <a:sym typeface="Lato"/>
              </a:rPr>
              <a:t>1</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
        <p:nvSpPr>
          <p:cNvPr id="297" name="Google Shape;297;p34"/>
          <p:cNvSpPr txBox="1"/>
          <p:nvPr/>
        </p:nvSpPr>
        <p:spPr>
          <a:xfrm>
            <a:off x="4278000" y="2442800"/>
            <a:ext cx="58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ato"/>
                <a:ea typeface="Lato"/>
                <a:cs typeface="Lato"/>
                <a:sym typeface="Lato"/>
              </a:rPr>
              <a:t>VS</a:t>
            </a:r>
            <a:endParaRPr sz="2000">
              <a:solidFill>
                <a:schemeClr val="lt1"/>
              </a:solidFill>
              <a:latin typeface="Lato"/>
              <a:ea typeface="Lato"/>
              <a:cs typeface="Lato"/>
              <a:sym typeface="Lato"/>
            </a:endParaRPr>
          </a:p>
        </p:txBody>
      </p:sp>
      <p:sp>
        <p:nvSpPr>
          <p:cNvPr id="298" name="Google Shape;298;p34"/>
          <p:cNvSpPr txBox="1"/>
          <p:nvPr/>
        </p:nvSpPr>
        <p:spPr>
          <a:xfrm>
            <a:off x="1355550" y="3105500"/>
            <a:ext cx="6432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8E7CC3"/>
                </a:solidFill>
                <a:latin typeface="Lato"/>
                <a:ea typeface="Lato"/>
                <a:cs typeface="Lato"/>
                <a:sym typeface="Lato"/>
              </a:rPr>
              <a:t>let mut </a:t>
            </a:r>
            <a:r>
              <a:rPr lang="en">
                <a:solidFill>
                  <a:schemeClr val="lt1"/>
                </a:solidFill>
                <a:latin typeface="Lato"/>
                <a:ea typeface="Lato"/>
                <a:cs typeface="Lato"/>
                <a:sym typeface="Lato"/>
              </a:rPr>
              <a:t>count = </a:t>
            </a:r>
            <a:r>
              <a:rPr lang="en">
                <a:solidFill>
                  <a:srgbClr val="F6B26B"/>
                </a:solidFill>
                <a:latin typeface="Lato"/>
                <a:ea typeface="Lato"/>
                <a:cs typeface="Lato"/>
                <a:sym typeface="Lato"/>
              </a:rPr>
              <a:t>0</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r>
              <a:rPr lang="en">
                <a:solidFill>
                  <a:srgbClr val="8E7CC3"/>
                </a:solidFill>
                <a:latin typeface="Lato"/>
                <a:ea typeface="Lato"/>
                <a:cs typeface="Lato"/>
                <a:sym typeface="Lato"/>
              </a:rPr>
              <a:t>if let </a:t>
            </a:r>
            <a:r>
              <a:rPr lang="en">
                <a:solidFill>
                  <a:schemeClr val="lt1"/>
                </a:solidFill>
                <a:latin typeface="Lato"/>
                <a:ea typeface="Lato"/>
                <a:cs typeface="Lato"/>
                <a:sym typeface="Lato"/>
              </a:rPr>
              <a:t>Coin::Quarter(state) = coin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r>
              <a:rPr lang="en">
                <a:solidFill>
                  <a:srgbClr val="F6B26B"/>
                </a:solidFill>
                <a:latin typeface="Lato"/>
                <a:ea typeface="Lato"/>
                <a:cs typeface="Lato"/>
                <a:sym typeface="Lato"/>
              </a:rPr>
              <a:t>println!</a:t>
            </a:r>
            <a:r>
              <a:rPr lang="en">
                <a:solidFill>
                  <a:schemeClr val="lt1"/>
                </a:solidFill>
                <a:latin typeface="Lato"/>
                <a:ea typeface="Lato"/>
                <a:cs typeface="Lato"/>
                <a:sym typeface="Lato"/>
              </a:rPr>
              <a:t>("</a:t>
            </a:r>
            <a:r>
              <a:rPr lang="en">
                <a:solidFill>
                  <a:srgbClr val="93C47D"/>
                </a:solidFill>
                <a:latin typeface="Lato"/>
                <a:ea typeface="Lato"/>
                <a:cs typeface="Lato"/>
                <a:sym typeface="Lato"/>
              </a:rPr>
              <a:t>State quarter from {state:?}!</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 </a:t>
            </a:r>
            <a:r>
              <a:rPr lang="en">
                <a:solidFill>
                  <a:srgbClr val="8E7CC3"/>
                </a:solidFill>
                <a:latin typeface="Lato"/>
                <a:ea typeface="Lato"/>
                <a:cs typeface="Lato"/>
                <a:sym typeface="Lato"/>
              </a:rPr>
              <a:t>else </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count += </a:t>
            </a:r>
            <a:r>
              <a:rPr lang="en">
                <a:solidFill>
                  <a:srgbClr val="F6B26B"/>
                </a:solidFill>
                <a:latin typeface="Lato"/>
                <a:ea typeface="Lato"/>
                <a:cs typeface="Lato"/>
                <a:sym typeface="Lato"/>
              </a:rPr>
              <a:t>1</a:t>
            </a: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    }</a:t>
            </a:r>
            <a:endParaRPr>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Borrow Checking: The problem it solves</a:t>
            </a:r>
            <a:endParaRPr/>
          </a:p>
        </p:txBody>
      </p:sp>
      <p:sp>
        <p:nvSpPr>
          <p:cNvPr id="304" name="Google Shape;304;p35"/>
          <p:cNvSpPr txBox="1"/>
          <p:nvPr>
            <p:ph idx="1" type="body"/>
          </p:nvPr>
        </p:nvSpPr>
        <p:spPr>
          <a:xfrm>
            <a:off x="1297500" y="3282900"/>
            <a:ext cx="7038900" cy="1195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Leads to </a:t>
            </a:r>
            <a:r>
              <a:rPr i="1" lang="en"/>
              <a:t>impossible-to-find</a:t>
            </a:r>
            <a:r>
              <a:rPr lang="en"/>
              <a:t> bugs in C++, Rust catches it at </a:t>
            </a:r>
            <a:r>
              <a:rPr i="1" lang="en"/>
              <a:t>compile time</a:t>
            </a:r>
            <a:r>
              <a:rPr lang="en"/>
              <a:t>. </a:t>
            </a:r>
            <a:endParaRPr/>
          </a:p>
          <a:p>
            <a:pPr indent="-311150" lvl="0" marL="457200" rtl="0" algn="l">
              <a:spcBef>
                <a:spcPts val="0"/>
              </a:spcBef>
              <a:spcAft>
                <a:spcPts val="0"/>
              </a:spcAft>
              <a:buSzPts val="1300"/>
              <a:buChar char="●"/>
            </a:pPr>
            <a:r>
              <a:rPr lang="en"/>
              <a:t>The golden rule: </a:t>
            </a:r>
            <a:endParaRPr/>
          </a:p>
          <a:p>
            <a:pPr indent="-298450" lvl="1" marL="914400" rtl="0" algn="l">
              <a:spcBef>
                <a:spcPts val="0"/>
              </a:spcBef>
              <a:spcAft>
                <a:spcPts val="0"/>
              </a:spcAft>
              <a:buSzPts val="1100"/>
              <a:buChar char="○"/>
            </a:pPr>
            <a:r>
              <a:rPr lang="en"/>
              <a:t>You </a:t>
            </a:r>
            <a:r>
              <a:rPr lang="en"/>
              <a:t>can </a:t>
            </a:r>
            <a:r>
              <a:rPr i="1" lang="en"/>
              <a:t>either </a:t>
            </a:r>
            <a:r>
              <a:rPr lang="en"/>
              <a:t>have many </a:t>
            </a:r>
            <a:r>
              <a:rPr b="1" i="1" lang="en"/>
              <a:t>immutable</a:t>
            </a:r>
            <a:r>
              <a:rPr lang="en"/>
              <a:t> references, or </a:t>
            </a:r>
            <a:r>
              <a:rPr i="1" lang="en"/>
              <a:t>one</a:t>
            </a:r>
            <a:r>
              <a:rPr lang="en"/>
              <a:t> </a:t>
            </a:r>
            <a:r>
              <a:rPr b="1" lang="en"/>
              <a:t>mutable </a:t>
            </a:r>
            <a:r>
              <a:rPr lang="en"/>
              <a:t>reference. </a:t>
            </a:r>
            <a:endParaRPr/>
          </a:p>
          <a:p>
            <a:pPr indent="-311150" lvl="0" marL="457200" rtl="0" algn="l">
              <a:spcBef>
                <a:spcPts val="0"/>
              </a:spcBef>
              <a:spcAft>
                <a:spcPts val="0"/>
              </a:spcAft>
              <a:buSzPts val="1300"/>
              <a:buChar char="●"/>
            </a:pPr>
            <a:r>
              <a:rPr lang="en"/>
              <a:t>This takes a </a:t>
            </a:r>
            <a:r>
              <a:rPr i="1" lang="en"/>
              <a:t>while</a:t>
            </a:r>
            <a:r>
              <a:rPr lang="en"/>
              <a:t> to get used to – but solves </a:t>
            </a:r>
            <a:r>
              <a:rPr b="1" lang="en"/>
              <a:t>everything</a:t>
            </a:r>
            <a:r>
              <a:rPr lang="en"/>
              <a:t>. </a:t>
            </a:r>
            <a:endParaRPr/>
          </a:p>
        </p:txBody>
      </p:sp>
      <p:pic>
        <p:nvPicPr>
          <p:cNvPr id="305" name="Google Shape;305;p35"/>
          <p:cNvPicPr preferRelativeResize="0"/>
          <p:nvPr/>
        </p:nvPicPr>
        <p:blipFill>
          <a:blip r:embed="rId3">
            <a:alphaModFix/>
          </a:blip>
          <a:stretch>
            <a:fillRect/>
          </a:stretch>
        </p:blipFill>
        <p:spPr>
          <a:xfrm>
            <a:off x="4121950" y="1567550"/>
            <a:ext cx="4769925" cy="1529300"/>
          </a:xfrm>
          <a:prstGeom prst="rect">
            <a:avLst/>
          </a:prstGeom>
          <a:noFill/>
          <a:ln>
            <a:noFill/>
          </a:ln>
        </p:spPr>
      </p:pic>
      <p:pic>
        <p:nvPicPr>
          <p:cNvPr id="306" name="Google Shape;306;p35"/>
          <p:cNvPicPr preferRelativeResize="0"/>
          <p:nvPr/>
        </p:nvPicPr>
        <p:blipFill>
          <a:blip r:embed="rId4">
            <a:alphaModFix/>
          </a:blip>
          <a:stretch>
            <a:fillRect/>
          </a:stretch>
        </p:blipFill>
        <p:spPr>
          <a:xfrm>
            <a:off x="582686" y="1567552"/>
            <a:ext cx="3431541" cy="147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Package Management</a:t>
            </a:r>
            <a:endParaRPr/>
          </a:p>
        </p:txBody>
      </p:sp>
      <p:sp>
        <p:nvSpPr>
          <p:cNvPr id="312" name="Google Shape;312;p36"/>
          <p:cNvSpPr txBox="1"/>
          <p:nvPr>
            <p:ph idx="1" type="body"/>
          </p:nvPr>
        </p:nvSpPr>
        <p:spPr>
          <a:xfrm>
            <a:off x="1376325" y="1307850"/>
            <a:ext cx="7238100" cy="312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It’s </a:t>
            </a:r>
            <a:r>
              <a:rPr i="1" lang="en" sz="1800"/>
              <a:t>so easy</a:t>
            </a:r>
            <a:r>
              <a:rPr lang="en" sz="1800"/>
              <a:t> – just add </a:t>
            </a:r>
            <a:r>
              <a:rPr b="1" lang="en" sz="1800"/>
              <a:t>package_name = “version-number” </a:t>
            </a:r>
            <a:r>
              <a:rPr lang="en" sz="1800"/>
              <a:t>to Cargo.toml</a:t>
            </a:r>
            <a:endParaRPr sz="1800"/>
          </a:p>
        </p:txBody>
      </p:sp>
      <p:pic>
        <p:nvPicPr>
          <p:cNvPr id="313" name="Google Shape;313;p36"/>
          <p:cNvPicPr preferRelativeResize="0"/>
          <p:nvPr/>
        </p:nvPicPr>
        <p:blipFill>
          <a:blip r:embed="rId3">
            <a:alphaModFix/>
          </a:blip>
          <a:stretch>
            <a:fillRect/>
          </a:stretch>
        </p:blipFill>
        <p:spPr>
          <a:xfrm>
            <a:off x="1418913" y="1791600"/>
            <a:ext cx="5934075" cy="1009650"/>
          </a:xfrm>
          <a:prstGeom prst="rect">
            <a:avLst/>
          </a:prstGeom>
          <a:noFill/>
          <a:ln>
            <a:noFill/>
          </a:ln>
        </p:spPr>
      </p:pic>
      <p:pic>
        <p:nvPicPr>
          <p:cNvPr id="314" name="Google Shape;314;p36"/>
          <p:cNvPicPr preferRelativeResize="0"/>
          <p:nvPr/>
        </p:nvPicPr>
        <p:blipFill>
          <a:blip r:embed="rId4">
            <a:alphaModFix/>
          </a:blip>
          <a:stretch>
            <a:fillRect/>
          </a:stretch>
        </p:blipFill>
        <p:spPr>
          <a:xfrm>
            <a:off x="5053325" y="2911375"/>
            <a:ext cx="3319151" cy="1889225"/>
          </a:xfrm>
          <a:prstGeom prst="rect">
            <a:avLst/>
          </a:prstGeom>
          <a:noFill/>
          <a:ln>
            <a:noFill/>
          </a:ln>
        </p:spPr>
      </p:pic>
      <p:sp>
        <p:nvSpPr>
          <p:cNvPr id="315" name="Google Shape;315;p36"/>
          <p:cNvSpPr txBox="1"/>
          <p:nvPr/>
        </p:nvSpPr>
        <p:spPr>
          <a:xfrm>
            <a:off x="1250775" y="2977800"/>
            <a:ext cx="3758100" cy="17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Side-note: </a:t>
            </a:r>
            <a:r>
              <a:rPr lang="en" sz="1300">
                <a:solidFill>
                  <a:schemeClr val="lt1"/>
                </a:solidFill>
                <a:latin typeface="Lato"/>
                <a:ea typeface="Lato"/>
                <a:cs typeface="Lato"/>
                <a:sym typeface="Lato"/>
              </a:rPr>
              <a:t>Serde is so </a:t>
            </a:r>
            <a:r>
              <a:rPr i="1" lang="en" sz="1300">
                <a:solidFill>
                  <a:schemeClr val="lt1"/>
                </a:solidFill>
                <a:latin typeface="Lato"/>
                <a:ea typeface="Lato"/>
                <a:cs typeface="Lato"/>
                <a:sym typeface="Lato"/>
              </a:rPr>
              <a:t>fucking cool</a:t>
            </a:r>
            <a:endParaRPr i="1"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You write one line, #[derive(Serialize, Deserialize)]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And can convert basically </a:t>
            </a:r>
            <a:r>
              <a:rPr i="1" lang="en" sz="1300">
                <a:solidFill>
                  <a:schemeClr val="lt1"/>
                </a:solidFill>
                <a:latin typeface="Lato"/>
                <a:ea typeface="Lato"/>
                <a:cs typeface="Lato"/>
                <a:sym typeface="Lato"/>
              </a:rPr>
              <a:t>any </a:t>
            </a:r>
            <a:r>
              <a:rPr lang="en" sz="1300">
                <a:solidFill>
                  <a:schemeClr val="lt1"/>
                </a:solidFill>
                <a:latin typeface="Lato"/>
                <a:ea typeface="Lato"/>
                <a:cs typeface="Lato"/>
                <a:sym typeface="Lato"/>
              </a:rPr>
              <a:t>Rust struct to JSON, YAML, TOML, Pickle, like a </a:t>
            </a:r>
            <a:r>
              <a:rPr i="1" lang="en" sz="1300">
                <a:solidFill>
                  <a:schemeClr val="lt1"/>
                </a:solidFill>
                <a:latin typeface="Lato"/>
                <a:ea typeface="Lato"/>
                <a:cs typeface="Lato"/>
                <a:sym typeface="Lato"/>
              </a:rPr>
              <a:t>dozen</a:t>
            </a:r>
            <a:r>
              <a:rPr lang="en" sz="1300">
                <a:solidFill>
                  <a:schemeClr val="lt1"/>
                </a:solidFill>
                <a:latin typeface="Lato"/>
                <a:ea typeface="Lato"/>
                <a:cs typeface="Lato"/>
                <a:sym typeface="Lato"/>
              </a:rPr>
              <a:t> other formats in one line.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People spend </a:t>
            </a:r>
            <a:r>
              <a:rPr i="1" lang="en" sz="1300">
                <a:solidFill>
                  <a:schemeClr val="lt1"/>
                </a:solidFill>
                <a:latin typeface="Lato"/>
                <a:ea typeface="Lato"/>
                <a:cs typeface="Lato"/>
                <a:sym typeface="Lato"/>
              </a:rPr>
              <a:t>hundreds of lines </a:t>
            </a:r>
            <a:r>
              <a:rPr lang="en" sz="1300">
                <a:solidFill>
                  <a:schemeClr val="lt1"/>
                </a:solidFill>
                <a:latin typeface="Lato"/>
                <a:ea typeface="Lato"/>
                <a:cs typeface="Lato"/>
                <a:sym typeface="Lato"/>
              </a:rPr>
              <a:t>writing their own serializers in C++ – its </a:t>
            </a:r>
            <a:r>
              <a:rPr i="1" lang="en" sz="1300">
                <a:solidFill>
                  <a:schemeClr val="lt1"/>
                </a:solidFill>
                <a:latin typeface="Lato"/>
                <a:ea typeface="Lato"/>
                <a:cs typeface="Lato"/>
                <a:sym typeface="Lato"/>
              </a:rPr>
              <a:t>1 line</a:t>
            </a:r>
            <a:r>
              <a:rPr lang="en" sz="1300">
                <a:solidFill>
                  <a:schemeClr val="lt1"/>
                </a:solidFill>
                <a:latin typeface="Lato"/>
                <a:ea typeface="Lato"/>
                <a:cs typeface="Lato"/>
                <a:sym typeface="Lato"/>
              </a:rPr>
              <a:t> in Rust</a:t>
            </a:r>
            <a:endParaRPr sz="13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Code!</a:t>
            </a:r>
            <a:endParaRPr/>
          </a:p>
        </p:txBody>
      </p:sp>
      <p:sp>
        <p:nvSpPr>
          <p:cNvPr id="321" name="Google Shape;321;p37"/>
          <p:cNvSpPr txBox="1"/>
          <p:nvPr>
            <p:ph idx="1" type="body"/>
          </p:nvPr>
        </p:nvSpPr>
        <p:spPr>
          <a:xfrm>
            <a:off x="1376325" y="1307850"/>
            <a:ext cx="3330900" cy="312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t>Objective: Simulate and Visualize a Lorentz Attractor!</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Head to </a:t>
            </a:r>
            <a:r>
              <a:rPr lang="en" sz="2000" u="sng">
                <a:solidFill>
                  <a:schemeClr val="hlink"/>
                </a:solidFill>
                <a:latin typeface="Roboto Mono"/>
                <a:ea typeface="Roboto Mono"/>
                <a:cs typeface="Roboto Mono"/>
                <a:sym typeface="Roboto Mono"/>
                <a:hlinkClick r:id="rId3"/>
              </a:rPr>
              <a:t>https://github.com/ritobanrc/lorentz</a:t>
            </a:r>
            <a:endParaRPr sz="2000"/>
          </a:p>
          <a:p>
            <a:pPr indent="0" lvl="0" marL="0" rtl="0" algn="l">
              <a:spcBef>
                <a:spcPts val="1200"/>
              </a:spcBef>
              <a:spcAft>
                <a:spcPts val="1200"/>
              </a:spcAft>
              <a:buNone/>
            </a:pPr>
            <a:r>
              <a:rPr lang="en" sz="2000"/>
              <a:t>Or Scan the QR Code: </a:t>
            </a:r>
            <a:endParaRPr sz="2000"/>
          </a:p>
        </p:txBody>
      </p:sp>
      <p:pic>
        <p:nvPicPr>
          <p:cNvPr id="322" name="Google Shape;322;p37"/>
          <p:cNvPicPr preferRelativeResize="0"/>
          <p:nvPr/>
        </p:nvPicPr>
        <p:blipFill>
          <a:blip r:embed="rId4">
            <a:alphaModFix/>
          </a:blip>
          <a:stretch>
            <a:fillRect/>
          </a:stretch>
        </p:blipFill>
        <p:spPr>
          <a:xfrm>
            <a:off x="4771063" y="2513151"/>
            <a:ext cx="2450850" cy="2450850"/>
          </a:xfrm>
          <a:prstGeom prst="rect">
            <a:avLst/>
          </a:prstGeom>
          <a:noFill/>
          <a:ln>
            <a:noFill/>
          </a:ln>
        </p:spPr>
      </p:pic>
      <p:pic>
        <p:nvPicPr>
          <p:cNvPr id="323" name="Google Shape;323;p37"/>
          <p:cNvPicPr preferRelativeResize="0"/>
          <p:nvPr/>
        </p:nvPicPr>
        <p:blipFill rotWithShape="1">
          <a:blip r:embed="rId5">
            <a:alphaModFix/>
          </a:blip>
          <a:srcRect b="21775" l="13917" r="8200" t="9660"/>
          <a:stretch/>
        </p:blipFill>
        <p:spPr>
          <a:xfrm>
            <a:off x="4771075" y="297880"/>
            <a:ext cx="2450849" cy="212837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ph type="title"/>
          </p:nvPr>
        </p:nvSpPr>
        <p:spPr>
          <a:xfrm>
            <a:off x="1052550" y="21147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Stay tuned for more from</a:t>
            </a:r>
            <a:br>
              <a:rPr lang="en"/>
            </a:br>
            <a:r>
              <a:rPr lang="en"/>
              <a:t>IEEE Supercomputing!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823850" y="1556025"/>
            <a:ext cx="4587000" cy="272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Check out the Rust book to learn more!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Installations needed today…</a:t>
            </a:r>
            <a:endParaRPr/>
          </a:p>
        </p:txBody>
      </p:sp>
      <p:sp>
        <p:nvSpPr>
          <p:cNvPr id="151" name="Google Shape;151;p15"/>
          <p:cNvSpPr txBox="1"/>
          <p:nvPr>
            <p:ph idx="1" type="body"/>
          </p:nvPr>
        </p:nvSpPr>
        <p:spPr>
          <a:xfrm>
            <a:off x="355025" y="1402175"/>
            <a:ext cx="4950900" cy="3620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Windows: </a:t>
            </a:r>
            <a:r>
              <a:rPr lang="en" u="sng">
                <a:solidFill>
                  <a:schemeClr val="hlink"/>
                </a:solidFill>
                <a:hlinkClick r:id="rId3"/>
              </a:rPr>
              <a:t>https://www.rust-lang.org/tools/install</a:t>
            </a:r>
            <a:r>
              <a:rPr lang="en"/>
              <a:t> </a:t>
            </a:r>
            <a:endParaRPr/>
          </a:p>
          <a:p>
            <a:pPr indent="0" lvl="0" marL="0" rtl="0" algn="l">
              <a:spcBef>
                <a:spcPts val="1200"/>
              </a:spcBef>
              <a:spcAft>
                <a:spcPts val="0"/>
              </a:spcAft>
              <a:buNone/>
            </a:pPr>
            <a:r>
              <a:rPr lang="en"/>
              <a:t>Mac/Linux: Open a terminal and enter:</a:t>
            </a:r>
            <a:endParaRPr/>
          </a:p>
          <a:p>
            <a:pPr indent="0" lvl="0" marL="0" rtl="0" algn="l">
              <a:spcBef>
                <a:spcPts val="1200"/>
              </a:spcBef>
              <a:spcAft>
                <a:spcPts val="0"/>
              </a:spcAft>
              <a:buNone/>
            </a:pPr>
            <a:r>
              <a:rPr lang="en"/>
              <a:t> $ curl --proto '=https' --tlsv1.2 https://sh.rustup.rs -sSf | sh</a:t>
            </a:r>
            <a:endParaRPr/>
          </a:p>
          <a:p>
            <a:pPr indent="0" lvl="0" marL="0" rtl="0" algn="l">
              <a:spcBef>
                <a:spcPts val="1200"/>
              </a:spcBef>
              <a:spcAft>
                <a:spcPts val="0"/>
              </a:spcAft>
              <a:buNone/>
            </a:pPr>
            <a:r>
              <a:rPr lang="en"/>
              <a:t>If you get linker errors, download a C compiler, which has a linker included:   </a:t>
            </a:r>
            <a:endParaRPr/>
          </a:p>
          <a:p>
            <a:pPr indent="0" lvl="0" marL="0" rtl="0" algn="l">
              <a:spcBef>
                <a:spcPts val="1200"/>
              </a:spcBef>
              <a:spcAft>
                <a:spcPts val="0"/>
              </a:spcAft>
              <a:buNone/>
            </a:pPr>
            <a:r>
              <a:rPr lang="en"/>
              <a:t>$ xcode-select --install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Also, you will need to install VSCode if you have not already: </a:t>
            </a:r>
            <a:endParaRPr/>
          </a:p>
          <a:p>
            <a:pPr indent="0" lvl="0" marL="0" rtl="0" algn="l">
              <a:spcBef>
                <a:spcPts val="1200"/>
              </a:spcBef>
              <a:spcAft>
                <a:spcPts val="0"/>
              </a:spcAft>
              <a:buNone/>
            </a:pPr>
            <a:r>
              <a:rPr lang="en" u="sng">
                <a:solidFill>
                  <a:schemeClr val="accent5"/>
                </a:solidFill>
                <a:hlinkClick r:id="rId4">
                  <a:extLst>
                    <a:ext uri="{A12FA001-AC4F-418D-AE19-62706E023703}">
                      <ahyp:hlinkClr val="tx"/>
                    </a:ext>
                  </a:extLst>
                </a:hlinkClick>
              </a:rPr>
              <a:t>https://code.visualstudio.com/download</a:t>
            </a:r>
            <a:r>
              <a:rPr lang="en"/>
              <a:t> </a:t>
            </a:r>
            <a:endParaRPr/>
          </a:p>
          <a:p>
            <a:pPr indent="0" lvl="0" marL="0" rtl="0" algn="l">
              <a:spcBef>
                <a:spcPts val="1200"/>
              </a:spcBef>
              <a:spcAft>
                <a:spcPts val="0"/>
              </a:spcAft>
              <a:buNone/>
            </a:pPr>
            <a:r>
              <a:rPr lang="en"/>
              <a:t>Install the rust-analyzer and Rust Syntax extensions on VSCode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 don’t want to or can’t install Rust, you can use Rust playground alternately. If you do, ignore the steps for VSCode: </a:t>
            </a:r>
            <a:r>
              <a:rPr lang="en" u="sng">
                <a:solidFill>
                  <a:schemeClr val="accent5"/>
                </a:solidFill>
                <a:hlinkClick r:id="rId5">
                  <a:extLst>
                    <a:ext uri="{A12FA001-AC4F-418D-AE19-62706E023703}">
                      <ahyp:hlinkClr val="tx"/>
                    </a:ext>
                  </a:extLst>
                </a:hlinkClick>
              </a:rPr>
              <a:t>https://play.rust-lang.org/</a:t>
            </a:r>
            <a:r>
              <a:rPr lang="en"/>
              <a:t> </a:t>
            </a:r>
            <a:endParaRPr/>
          </a:p>
          <a:p>
            <a:pPr indent="0" lvl="0" marL="0" rtl="0" algn="l">
              <a:spcBef>
                <a:spcPts val="1200"/>
              </a:spcBef>
              <a:spcAft>
                <a:spcPts val="1200"/>
              </a:spcAft>
              <a:buNone/>
            </a:pPr>
            <a:r>
              <a:rPr lang="en"/>
              <a:t>This is the link to the Rust programming book, if you want more information: </a:t>
            </a:r>
            <a:r>
              <a:rPr lang="en" u="sng">
                <a:solidFill>
                  <a:schemeClr val="hlink"/>
                </a:solidFill>
                <a:hlinkClick r:id="rId6"/>
              </a:rPr>
              <a:t>https://doc.rust-lang.org/book/ch01-01-installation.html</a:t>
            </a:r>
            <a:r>
              <a:rPr lang="en"/>
              <a:t> </a:t>
            </a:r>
            <a:endParaRPr/>
          </a:p>
        </p:txBody>
      </p:sp>
      <p:pic>
        <p:nvPicPr>
          <p:cNvPr id="152" name="Google Shape;152;p15"/>
          <p:cNvPicPr preferRelativeResize="0"/>
          <p:nvPr/>
        </p:nvPicPr>
        <p:blipFill rotWithShape="1">
          <a:blip r:embed="rId7">
            <a:alphaModFix/>
          </a:blip>
          <a:srcRect b="0" l="0" r="5455" t="0"/>
          <a:stretch/>
        </p:blipFill>
        <p:spPr>
          <a:xfrm>
            <a:off x="5394250" y="1402163"/>
            <a:ext cx="3749750" cy="3363475"/>
          </a:xfrm>
          <a:prstGeom prst="rect">
            <a:avLst/>
          </a:prstGeom>
          <a:noFill/>
          <a:ln>
            <a:noFill/>
          </a:ln>
        </p:spPr>
      </p:pic>
      <p:pic>
        <p:nvPicPr>
          <p:cNvPr id="153" name="Google Shape;153;p15"/>
          <p:cNvPicPr preferRelativeResize="0"/>
          <p:nvPr/>
        </p:nvPicPr>
        <p:blipFill>
          <a:blip r:embed="rId8">
            <a:alphaModFix/>
          </a:blip>
          <a:stretch>
            <a:fillRect/>
          </a:stretch>
        </p:blipFill>
        <p:spPr>
          <a:xfrm>
            <a:off x="7515175" y="198075"/>
            <a:ext cx="1013550" cy="1013550"/>
          </a:xfrm>
          <a:prstGeom prst="rect">
            <a:avLst/>
          </a:prstGeom>
          <a:noFill/>
          <a:ln>
            <a:noFill/>
          </a:ln>
        </p:spPr>
      </p:pic>
      <p:sp>
        <p:nvSpPr>
          <p:cNvPr id="154" name="Google Shape;154;p15"/>
          <p:cNvSpPr txBox="1"/>
          <p:nvPr/>
        </p:nvSpPr>
        <p:spPr>
          <a:xfrm>
            <a:off x="6408675" y="512400"/>
            <a:ext cx="2669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Rust book:</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Systems Programming?</a:t>
            </a:r>
            <a:endParaRPr/>
          </a:p>
        </p:txBody>
      </p:sp>
      <p:sp>
        <p:nvSpPr>
          <p:cNvPr id="160" name="Google Shape;160;p16"/>
          <p:cNvSpPr txBox="1"/>
          <p:nvPr>
            <p:ph idx="1" type="body"/>
          </p:nvPr>
        </p:nvSpPr>
        <p:spPr>
          <a:xfrm>
            <a:off x="1182150" y="1241125"/>
            <a:ext cx="7269600" cy="37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Systems programming is very important in our modern world!</a:t>
            </a:r>
            <a:endParaRPr sz="1500"/>
          </a:p>
          <a:p>
            <a:pPr indent="-323850" lvl="0" marL="457200" rtl="0" algn="l">
              <a:spcBef>
                <a:spcPts val="1200"/>
              </a:spcBef>
              <a:spcAft>
                <a:spcPts val="0"/>
              </a:spcAft>
              <a:buSzPts val="1500"/>
              <a:buChar char="-"/>
            </a:pPr>
            <a:r>
              <a:rPr lang="en" sz="1500"/>
              <a:t>Programming with hardware as the focus, using resources efficiently</a:t>
            </a:r>
            <a:endParaRPr sz="1500"/>
          </a:p>
          <a:p>
            <a:pPr indent="-323850" lvl="0" marL="457200" rtl="0" algn="l">
              <a:spcBef>
                <a:spcPts val="0"/>
              </a:spcBef>
              <a:spcAft>
                <a:spcPts val="0"/>
              </a:spcAft>
              <a:buSzPts val="1500"/>
              <a:buChar char="-"/>
            </a:pPr>
            <a:r>
              <a:rPr lang="en" sz="1500"/>
              <a:t>Real time, performance critical, or resource constrained applications</a:t>
            </a:r>
            <a:endParaRPr sz="1500"/>
          </a:p>
          <a:p>
            <a:pPr indent="-323850" lvl="0" marL="457200" rtl="0" algn="l">
              <a:spcBef>
                <a:spcPts val="0"/>
              </a:spcBef>
              <a:spcAft>
                <a:spcPts val="0"/>
              </a:spcAft>
              <a:buSzPts val="1500"/>
              <a:buChar char="-"/>
            </a:pPr>
            <a:r>
              <a:rPr lang="en" sz="1500"/>
              <a:t>Embedded Systems</a:t>
            </a:r>
            <a:endParaRPr sz="1500"/>
          </a:p>
          <a:p>
            <a:pPr indent="-311150" lvl="1" marL="914400" rtl="0" algn="l">
              <a:spcBef>
                <a:spcPts val="0"/>
              </a:spcBef>
              <a:spcAft>
                <a:spcPts val="0"/>
              </a:spcAft>
              <a:buSzPts val="1300"/>
              <a:buChar char="-"/>
            </a:pPr>
            <a:r>
              <a:rPr lang="en" sz="1300"/>
              <a:t>Memory and compute constrained, power efficient</a:t>
            </a:r>
            <a:endParaRPr sz="1300"/>
          </a:p>
          <a:p>
            <a:pPr indent="-311150" lvl="1" marL="914400" rtl="0" algn="l">
              <a:spcBef>
                <a:spcPts val="0"/>
              </a:spcBef>
              <a:spcAft>
                <a:spcPts val="0"/>
              </a:spcAft>
              <a:buSzPts val="1300"/>
              <a:buChar char="-"/>
            </a:pPr>
            <a:r>
              <a:rPr lang="en" sz="1300"/>
              <a:t>Robotics, IoT, Computer Networks, Radio/Telecommunications</a:t>
            </a:r>
            <a:endParaRPr sz="1300"/>
          </a:p>
          <a:p>
            <a:pPr indent="-311150" lvl="1" marL="914400" rtl="0" algn="l">
              <a:spcBef>
                <a:spcPts val="0"/>
              </a:spcBef>
              <a:spcAft>
                <a:spcPts val="0"/>
              </a:spcAft>
              <a:buSzPts val="1300"/>
              <a:buChar char="-"/>
            </a:pPr>
            <a:r>
              <a:rPr lang="en" sz="1300"/>
              <a:t>Device drivers &amp; firmware</a:t>
            </a:r>
            <a:endParaRPr sz="1300"/>
          </a:p>
          <a:p>
            <a:pPr indent="-323850" lvl="0" marL="457200" rtl="0" algn="l">
              <a:spcBef>
                <a:spcPts val="0"/>
              </a:spcBef>
              <a:spcAft>
                <a:spcPts val="0"/>
              </a:spcAft>
              <a:buSzPts val="1500"/>
              <a:buChar char="-"/>
            </a:pPr>
            <a:r>
              <a:rPr lang="en" sz="1500"/>
              <a:t>Distributed Systems</a:t>
            </a:r>
            <a:endParaRPr sz="1500"/>
          </a:p>
          <a:p>
            <a:pPr indent="-311150" lvl="1" marL="914400" rtl="0" algn="l">
              <a:spcBef>
                <a:spcPts val="0"/>
              </a:spcBef>
              <a:spcAft>
                <a:spcPts val="0"/>
              </a:spcAft>
              <a:buSzPts val="1300"/>
              <a:buChar char="-"/>
            </a:pPr>
            <a:r>
              <a:rPr lang="en" sz="1300"/>
              <a:t>Scale!</a:t>
            </a:r>
            <a:endParaRPr sz="1300"/>
          </a:p>
          <a:p>
            <a:pPr indent="-311150" lvl="1" marL="914400" rtl="0" algn="l">
              <a:spcBef>
                <a:spcPts val="0"/>
              </a:spcBef>
              <a:spcAft>
                <a:spcPts val="0"/>
              </a:spcAft>
              <a:buSzPts val="1300"/>
              <a:buChar char="-"/>
            </a:pPr>
            <a:r>
              <a:rPr lang="en" sz="1300"/>
              <a:t>GPU clusters for Machine Learning</a:t>
            </a:r>
            <a:endParaRPr sz="1300"/>
          </a:p>
          <a:p>
            <a:pPr indent="-311150" lvl="1" marL="914400" rtl="0" algn="l">
              <a:spcBef>
                <a:spcPts val="0"/>
              </a:spcBef>
              <a:spcAft>
                <a:spcPts val="0"/>
              </a:spcAft>
              <a:buSzPts val="1300"/>
              <a:buChar char="-"/>
            </a:pPr>
            <a:r>
              <a:rPr lang="en" sz="1300"/>
              <a:t>Video game servers</a:t>
            </a:r>
            <a:endParaRPr sz="1300"/>
          </a:p>
          <a:p>
            <a:pPr indent="-311150" lvl="1" marL="914400" rtl="0" algn="l">
              <a:spcBef>
                <a:spcPts val="0"/>
              </a:spcBef>
              <a:spcAft>
                <a:spcPts val="0"/>
              </a:spcAft>
              <a:buSzPts val="1300"/>
              <a:buChar char="-"/>
            </a:pPr>
            <a:r>
              <a:rPr lang="en" sz="1300"/>
              <a:t>Financial systems</a:t>
            </a:r>
            <a:endParaRPr sz="1300"/>
          </a:p>
          <a:p>
            <a:pPr indent="-323850" lvl="0" marL="457200" rtl="0" algn="l">
              <a:spcBef>
                <a:spcPts val="0"/>
              </a:spcBef>
              <a:spcAft>
                <a:spcPts val="0"/>
              </a:spcAft>
              <a:buSzPts val="1500"/>
              <a:buChar char="-"/>
            </a:pPr>
            <a:r>
              <a:rPr lang="en" sz="1500"/>
              <a:t>Languages used: Assembly, C, C++, Go, Rust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Rust?</a:t>
            </a:r>
            <a:endParaRPr/>
          </a:p>
        </p:txBody>
      </p:sp>
      <p:sp>
        <p:nvSpPr>
          <p:cNvPr id="166" name="Google Shape;166;p17"/>
          <p:cNvSpPr txBox="1"/>
          <p:nvPr>
            <p:ph idx="1" type="body"/>
          </p:nvPr>
        </p:nvSpPr>
        <p:spPr>
          <a:xfrm>
            <a:off x="1513400" y="1108400"/>
            <a:ext cx="7038900" cy="2076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Performance</a:t>
            </a:r>
            <a:r>
              <a:rPr lang="en"/>
              <a:t>: As fast as C/C++</a:t>
            </a:r>
            <a:endParaRPr/>
          </a:p>
          <a:p>
            <a:pPr indent="-311150" lvl="0" marL="457200" rtl="0" algn="l">
              <a:spcBef>
                <a:spcPts val="0"/>
              </a:spcBef>
              <a:spcAft>
                <a:spcPts val="0"/>
              </a:spcAft>
              <a:buSzPts val="1300"/>
              <a:buChar char="●"/>
            </a:pPr>
            <a:r>
              <a:rPr b="1" lang="en"/>
              <a:t>Reliability</a:t>
            </a:r>
            <a:r>
              <a:rPr lang="en"/>
              <a:t>: No memory vulnerabilities, no undefined behavior!</a:t>
            </a:r>
            <a:endParaRPr/>
          </a:p>
          <a:p>
            <a:pPr indent="-311150" lvl="0" marL="457200" rtl="0" algn="l">
              <a:spcBef>
                <a:spcPts val="0"/>
              </a:spcBef>
              <a:spcAft>
                <a:spcPts val="0"/>
              </a:spcAft>
              <a:buSzPts val="1300"/>
              <a:buChar char="●"/>
            </a:pPr>
            <a:r>
              <a:rPr b="1" lang="en"/>
              <a:t>Productivity: </a:t>
            </a:r>
            <a:r>
              <a:rPr lang="en"/>
              <a:t>A </a:t>
            </a:r>
            <a:r>
              <a:rPr i="1" lang="en"/>
              <a:t>modern</a:t>
            </a:r>
            <a:r>
              <a:rPr lang="en"/>
              <a:t> language: package management,  iterators, enums, traits, async</a:t>
            </a:r>
            <a:endParaRPr/>
          </a:p>
          <a:p>
            <a:pPr indent="0" lvl="0" marL="0" rtl="0" algn="l">
              <a:spcBef>
                <a:spcPts val="1200"/>
              </a:spcBef>
              <a:spcAft>
                <a:spcPts val="0"/>
              </a:spcAft>
              <a:buNone/>
            </a:pPr>
            <a:r>
              <a:rPr b="1" lang="en"/>
              <a:t>Everyone’s using it! </a:t>
            </a:r>
            <a:endParaRPr/>
          </a:p>
          <a:p>
            <a:pPr indent="0" lvl="0" marL="0" rtl="0" algn="l">
              <a:spcBef>
                <a:spcPts val="1200"/>
              </a:spcBef>
              <a:spcAft>
                <a:spcPts val="1200"/>
              </a:spcAft>
              <a:buNone/>
            </a:pPr>
            <a:r>
              <a:t/>
            </a:r>
            <a:endParaRPr/>
          </a:p>
        </p:txBody>
      </p:sp>
      <p:pic>
        <p:nvPicPr>
          <p:cNvPr id="167" name="Google Shape;167;p17"/>
          <p:cNvPicPr preferRelativeResize="0"/>
          <p:nvPr/>
        </p:nvPicPr>
        <p:blipFill>
          <a:blip r:embed="rId3">
            <a:alphaModFix/>
          </a:blip>
          <a:stretch>
            <a:fillRect/>
          </a:stretch>
        </p:blipFill>
        <p:spPr>
          <a:xfrm>
            <a:off x="295825" y="2571750"/>
            <a:ext cx="1795524" cy="2127724"/>
          </a:xfrm>
          <a:prstGeom prst="rect">
            <a:avLst/>
          </a:prstGeom>
          <a:noFill/>
          <a:ln>
            <a:noFill/>
          </a:ln>
        </p:spPr>
      </p:pic>
      <p:pic>
        <p:nvPicPr>
          <p:cNvPr id="168" name="Google Shape;168;p17"/>
          <p:cNvPicPr preferRelativeResize="0"/>
          <p:nvPr/>
        </p:nvPicPr>
        <p:blipFill>
          <a:blip r:embed="rId4">
            <a:alphaModFix/>
          </a:blip>
          <a:stretch>
            <a:fillRect/>
          </a:stretch>
        </p:blipFill>
        <p:spPr>
          <a:xfrm>
            <a:off x="5376599" y="2868300"/>
            <a:ext cx="3672563" cy="1631675"/>
          </a:xfrm>
          <a:prstGeom prst="rect">
            <a:avLst/>
          </a:prstGeom>
          <a:noFill/>
          <a:ln>
            <a:noFill/>
          </a:ln>
        </p:spPr>
      </p:pic>
      <p:pic>
        <p:nvPicPr>
          <p:cNvPr id="169" name="Google Shape;169;p17"/>
          <p:cNvPicPr preferRelativeResize="0"/>
          <p:nvPr/>
        </p:nvPicPr>
        <p:blipFill>
          <a:blip r:embed="rId5">
            <a:alphaModFix/>
          </a:blip>
          <a:stretch>
            <a:fillRect/>
          </a:stretch>
        </p:blipFill>
        <p:spPr>
          <a:xfrm>
            <a:off x="2407474" y="2868300"/>
            <a:ext cx="2793803" cy="163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a:t>
            </a:r>
            <a:r>
              <a:rPr lang="en"/>
              <a:t> get started with a Hello World</a:t>
            </a:r>
            <a:endParaRPr/>
          </a:p>
        </p:txBody>
      </p:sp>
      <p:sp>
        <p:nvSpPr>
          <p:cNvPr id="175" name="Google Shape;175;p18"/>
          <p:cNvSpPr txBox="1"/>
          <p:nvPr>
            <p:ph idx="1" type="body"/>
          </p:nvPr>
        </p:nvSpPr>
        <p:spPr>
          <a:xfrm>
            <a:off x="1344875" y="1038175"/>
            <a:ext cx="6574800" cy="414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Open up a terminal. Run </a:t>
            </a:r>
            <a:r>
              <a:rPr lang="en">
                <a:solidFill>
                  <a:srgbClr val="188038"/>
                </a:solidFill>
                <a:latin typeface="Roboto Mono"/>
                <a:ea typeface="Roboto Mono"/>
                <a:cs typeface="Roboto Mono"/>
                <a:sym typeface="Roboto Mono"/>
              </a:rPr>
              <a:t>cargo new hello_world</a:t>
            </a:r>
            <a:endParaRPr/>
          </a:p>
          <a:p>
            <a:pPr indent="-311150" lvl="0" marL="457200" rtl="0" algn="l">
              <a:spcBef>
                <a:spcPts val="0"/>
              </a:spcBef>
              <a:spcAft>
                <a:spcPts val="0"/>
              </a:spcAft>
              <a:buSzPts val="1300"/>
              <a:buAutoNum type="arabicPeriod"/>
            </a:pPr>
            <a:r>
              <a:rPr lang="en">
                <a:solidFill>
                  <a:srgbClr val="188038"/>
                </a:solidFill>
                <a:latin typeface="Roboto Mono"/>
                <a:ea typeface="Roboto Mono"/>
                <a:cs typeface="Roboto Mono"/>
                <a:sym typeface="Roboto Mono"/>
              </a:rPr>
              <a:t>cd hello_world</a:t>
            </a:r>
            <a:endParaRPr/>
          </a:p>
          <a:p>
            <a:pPr indent="-311150" lvl="0" marL="457200" rtl="0" algn="l">
              <a:spcBef>
                <a:spcPts val="0"/>
              </a:spcBef>
              <a:spcAft>
                <a:spcPts val="0"/>
              </a:spcAft>
              <a:buSzPts val="1300"/>
              <a:buAutoNum type="arabicPeriod"/>
            </a:pPr>
            <a:r>
              <a:rPr lang="en"/>
              <a:t>Look at </a:t>
            </a:r>
            <a:r>
              <a:rPr lang="en">
                <a:solidFill>
                  <a:srgbClr val="188038"/>
                </a:solidFill>
                <a:latin typeface="Roboto Mono"/>
                <a:ea typeface="Roboto Mono"/>
                <a:cs typeface="Roboto Mono"/>
                <a:sym typeface="Roboto Mono"/>
              </a:rPr>
              <a:t>src/main.rs</a:t>
            </a:r>
            <a:r>
              <a:rPr lang="en"/>
              <a:t>  (e.g. open it up in VSCode)</a:t>
            </a:r>
            <a:endParaRPr/>
          </a:p>
          <a:p>
            <a:pPr indent="-311150" lvl="0" marL="457200" rtl="0" algn="l">
              <a:spcBef>
                <a:spcPts val="0"/>
              </a:spcBef>
              <a:spcAft>
                <a:spcPts val="0"/>
              </a:spcAft>
              <a:buSzPts val="1300"/>
              <a:buAutoNum type="arabicPeriod"/>
            </a:pPr>
            <a:r>
              <a:rPr lang="en">
                <a:solidFill>
                  <a:srgbClr val="188038"/>
                </a:solidFill>
                <a:latin typeface="Roboto Mono"/>
                <a:ea typeface="Roboto Mono"/>
                <a:cs typeface="Roboto Mono"/>
                <a:sym typeface="Roboto Mono"/>
              </a:rPr>
              <a:t>cargo run</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Variables</a:t>
            </a:r>
            <a:endParaRPr/>
          </a:p>
        </p:txBody>
      </p:sp>
      <p:sp>
        <p:nvSpPr>
          <p:cNvPr id="181" name="Google Shape;181;p19"/>
          <p:cNvSpPr txBox="1"/>
          <p:nvPr>
            <p:ph idx="1" type="body"/>
          </p:nvPr>
        </p:nvSpPr>
        <p:spPr>
          <a:xfrm>
            <a:off x="1297500" y="1307850"/>
            <a:ext cx="7038900" cy="3837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200"/>
              <a:t>Defining a variable (also example of a comment):   </a:t>
            </a:r>
            <a:endParaRPr sz="2200"/>
          </a:p>
          <a:p>
            <a:pPr indent="0" lvl="0" marL="0" rtl="0" algn="l">
              <a:spcBef>
                <a:spcPts val="1200"/>
              </a:spcBef>
              <a:spcAft>
                <a:spcPts val="0"/>
              </a:spcAft>
              <a:buNone/>
            </a:pPr>
            <a:r>
              <a:rPr lang="en" sz="2200">
                <a:solidFill>
                  <a:srgbClr val="8E7CC3"/>
                </a:solidFill>
              </a:rPr>
              <a:t>let</a:t>
            </a:r>
            <a:r>
              <a:rPr lang="en" sz="2200"/>
              <a:t> x = </a:t>
            </a:r>
            <a:r>
              <a:rPr lang="en" sz="2200">
                <a:solidFill>
                  <a:srgbClr val="F6B26B"/>
                </a:solidFill>
              </a:rPr>
              <a:t>5</a:t>
            </a:r>
            <a:r>
              <a:rPr lang="en" sz="2200"/>
              <a:t>;    // Setting x to 6 after this will result in an error</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rPr lang="en" sz="2200"/>
              <a:t>Variables in Rust are immutable be default, so their value cannot be reassigned. However, we can set them to be mutable, so we can change their value.</a:t>
            </a:r>
            <a:endParaRPr sz="2200"/>
          </a:p>
          <a:p>
            <a:pPr indent="0" lvl="0" marL="0" rtl="0" algn="l">
              <a:spcBef>
                <a:spcPts val="1200"/>
              </a:spcBef>
              <a:spcAft>
                <a:spcPts val="0"/>
              </a:spcAft>
              <a:buNone/>
            </a:pPr>
            <a:r>
              <a:rPr lang="en" sz="2200"/>
              <a:t>Defining a mutable variable:</a:t>
            </a:r>
            <a:endParaRPr sz="2200"/>
          </a:p>
          <a:p>
            <a:pPr indent="0" lvl="0" marL="0" rtl="0" algn="l">
              <a:spcBef>
                <a:spcPts val="1200"/>
              </a:spcBef>
              <a:spcAft>
                <a:spcPts val="0"/>
              </a:spcAft>
              <a:buNone/>
            </a:pPr>
            <a:r>
              <a:rPr lang="en" sz="2200">
                <a:solidFill>
                  <a:srgbClr val="8E7CC3"/>
                </a:solidFill>
              </a:rPr>
              <a:t>l</a:t>
            </a:r>
            <a:r>
              <a:rPr lang="en" sz="2200">
                <a:solidFill>
                  <a:srgbClr val="8E7CC3"/>
                </a:solidFill>
              </a:rPr>
              <a:t>et</a:t>
            </a:r>
            <a:r>
              <a:rPr lang="en" sz="2200"/>
              <a:t> </a:t>
            </a:r>
            <a:r>
              <a:rPr lang="en" sz="2200">
                <a:solidFill>
                  <a:srgbClr val="8E7CC3"/>
                </a:solidFill>
              </a:rPr>
              <a:t>mut</a:t>
            </a:r>
            <a:r>
              <a:rPr lang="en" sz="2200"/>
              <a:t> x = </a:t>
            </a:r>
            <a:r>
              <a:rPr lang="en" sz="2200">
                <a:solidFill>
                  <a:srgbClr val="F6B26B"/>
                </a:solidFill>
              </a:rPr>
              <a:t>5</a:t>
            </a:r>
            <a:r>
              <a:rPr lang="en" sz="2200"/>
              <a:t>;</a:t>
            </a:r>
            <a:endParaRPr sz="2200"/>
          </a:p>
          <a:p>
            <a:pPr indent="0" lvl="0" marL="0" rtl="0" algn="l">
              <a:spcBef>
                <a:spcPts val="1200"/>
              </a:spcBef>
              <a:spcAft>
                <a:spcPts val="0"/>
              </a:spcAft>
              <a:buNone/>
            </a:pPr>
            <a:r>
              <a:rPr lang="en" sz="2200"/>
              <a:t>x = </a:t>
            </a:r>
            <a:r>
              <a:rPr lang="en" sz="2200">
                <a:solidFill>
                  <a:srgbClr val="F6B26B"/>
                </a:solidFill>
              </a:rPr>
              <a:t>6</a:t>
            </a:r>
            <a:r>
              <a:rPr lang="en" sz="2200"/>
              <a:t>;</a:t>
            </a:r>
            <a:endParaRPr sz="2200"/>
          </a:p>
          <a:p>
            <a:pPr indent="0" lvl="0" marL="0" rtl="0" algn="l">
              <a:spcBef>
                <a:spcPts val="120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Variables cont.</a:t>
            </a:r>
            <a:endParaRPr/>
          </a:p>
        </p:txBody>
      </p:sp>
      <p:sp>
        <p:nvSpPr>
          <p:cNvPr id="187" name="Google Shape;187;p20"/>
          <p:cNvSpPr txBox="1"/>
          <p:nvPr>
            <p:ph idx="1" type="body"/>
          </p:nvPr>
        </p:nvSpPr>
        <p:spPr>
          <a:xfrm>
            <a:off x="1297500" y="1307850"/>
            <a:ext cx="7038900" cy="36768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500"/>
              <a:t>Constants in Rust are always immutable, which means that the </a:t>
            </a:r>
            <a:r>
              <a:rPr lang="en" sz="1500">
                <a:solidFill>
                  <a:srgbClr val="8E7CC3"/>
                </a:solidFill>
              </a:rPr>
              <a:t>mut</a:t>
            </a:r>
            <a:r>
              <a:rPr lang="en" sz="1500"/>
              <a:t> keyword cannot be used with them. They are declared using the </a:t>
            </a:r>
            <a:r>
              <a:rPr lang="en" sz="1500">
                <a:solidFill>
                  <a:srgbClr val="8E7CC3"/>
                </a:solidFill>
              </a:rPr>
              <a:t>const</a:t>
            </a:r>
            <a:r>
              <a:rPr lang="en" sz="1500"/>
              <a:t> keyword, and the type of the variable must be included in the declaration. Constants are valid for the </a:t>
            </a:r>
            <a:r>
              <a:rPr lang="en" sz="1500"/>
              <a:t>entire</a:t>
            </a:r>
            <a:r>
              <a:rPr lang="en" sz="1500"/>
              <a:t> duration of the program </a:t>
            </a:r>
            <a:r>
              <a:rPr lang="en" sz="1500"/>
              <a:t>within</a:t>
            </a:r>
            <a:r>
              <a:rPr lang="en" sz="1500"/>
              <a:t> the scope they were declared. They are useful for naming hardcoded values used in the program, and storing them in one place if they need to be changed later (no magic numbers!)</a:t>
            </a:r>
            <a:endParaRPr sz="1500"/>
          </a:p>
          <a:p>
            <a:pPr indent="0" lvl="0" marL="0" rtl="0" algn="l">
              <a:spcBef>
                <a:spcPts val="1200"/>
              </a:spcBef>
              <a:spcAft>
                <a:spcPts val="0"/>
              </a:spcAft>
              <a:buNone/>
            </a:pPr>
            <a:r>
              <a:rPr lang="en" sz="1500"/>
              <a:t>Constant declaration (data type is unsigned 32 bit integer):</a:t>
            </a:r>
            <a:endParaRPr sz="1500"/>
          </a:p>
          <a:p>
            <a:pPr indent="0" lvl="0" marL="0" rtl="0" algn="l">
              <a:spcBef>
                <a:spcPts val="1200"/>
              </a:spcBef>
              <a:spcAft>
                <a:spcPts val="1200"/>
              </a:spcAft>
              <a:buNone/>
            </a:pPr>
            <a:r>
              <a:rPr lang="en" sz="1500">
                <a:solidFill>
                  <a:srgbClr val="8E7CC3"/>
                </a:solidFill>
              </a:rPr>
              <a:t>c</a:t>
            </a:r>
            <a:r>
              <a:rPr lang="en" sz="1500">
                <a:solidFill>
                  <a:srgbClr val="8E7CC3"/>
                </a:solidFill>
              </a:rPr>
              <a:t>onst</a:t>
            </a:r>
            <a:r>
              <a:rPr lang="en" sz="1500"/>
              <a:t> THREE_HOURS_IN_SECONDS: </a:t>
            </a:r>
            <a:r>
              <a:rPr lang="en" sz="1500">
                <a:solidFill>
                  <a:srgbClr val="F6B26B"/>
                </a:solidFill>
              </a:rPr>
              <a:t>u32 </a:t>
            </a:r>
            <a:r>
              <a:rPr lang="en" sz="1500"/>
              <a:t>= </a:t>
            </a:r>
            <a:r>
              <a:rPr lang="en" sz="1500">
                <a:solidFill>
                  <a:srgbClr val="6FA8DC"/>
                </a:solidFill>
              </a:rPr>
              <a:t>60</a:t>
            </a:r>
            <a:r>
              <a:rPr lang="en" sz="1500"/>
              <a:t> * </a:t>
            </a:r>
            <a:r>
              <a:rPr lang="en" sz="1500">
                <a:solidFill>
                  <a:srgbClr val="6FA8DC"/>
                </a:solidFill>
              </a:rPr>
              <a:t>60</a:t>
            </a:r>
            <a:r>
              <a:rPr lang="en" sz="1500"/>
              <a:t> * </a:t>
            </a:r>
            <a:r>
              <a:rPr lang="en" sz="1500">
                <a:solidFill>
                  <a:srgbClr val="6FA8DC"/>
                </a:solidFill>
              </a:rPr>
              <a:t>3</a:t>
            </a:r>
            <a:r>
              <a:rPr lang="en" sz="1500"/>
              <a: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Concepts: Variables cont.</a:t>
            </a:r>
            <a:endParaRPr/>
          </a:p>
        </p:txBody>
      </p:sp>
      <p:sp>
        <p:nvSpPr>
          <p:cNvPr id="193" name="Google Shape;193;p21"/>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New variables can be declared using the same name as a variable that already exists in the program. This is called </a:t>
            </a:r>
            <a:r>
              <a:rPr i="1" lang="en" sz="1500"/>
              <a:t>shadowing</a:t>
            </a:r>
            <a:r>
              <a:rPr lang="en" sz="1500"/>
              <a:t>, because the declaration of the second variable overshadows the declaration of the original, taking any later uses of the variable name to itself until it is shadowed or the scope ends. By using let in shadowing, we can perform transformations on a value, but the variable itself will remain immutable.</a:t>
            </a:r>
            <a:endParaRPr sz="1500"/>
          </a:p>
          <a:p>
            <a:pPr indent="0" lvl="0" marL="0" rtl="0" algn="l">
              <a:spcBef>
                <a:spcPts val="1200"/>
              </a:spcBef>
              <a:spcAft>
                <a:spcPts val="1200"/>
              </a:spcAft>
              <a:buNone/>
            </a:pPr>
            <a:r>
              <a:rPr lang="en" sz="1500"/>
              <a:t>Shadowing example:</a:t>
            </a:r>
            <a:endParaRPr sz="1500"/>
          </a:p>
        </p:txBody>
      </p:sp>
      <p:sp>
        <p:nvSpPr>
          <p:cNvPr id="194" name="Google Shape;194;p21"/>
          <p:cNvSpPr txBox="1"/>
          <p:nvPr/>
        </p:nvSpPr>
        <p:spPr>
          <a:xfrm>
            <a:off x="3199725" y="2932575"/>
            <a:ext cx="3392100" cy="19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B294BB"/>
                </a:solidFill>
                <a:latin typeface="Lato"/>
                <a:ea typeface="Lato"/>
                <a:cs typeface="Lato"/>
                <a:sym typeface="Lato"/>
              </a:rPr>
              <a:t>fn</a:t>
            </a:r>
            <a:r>
              <a:rPr lang="en" sz="1050">
                <a:solidFill>
                  <a:srgbClr val="81A2BE"/>
                </a:solidFill>
                <a:latin typeface="Lato"/>
                <a:ea typeface="Lato"/>
                <a:cs typeface="Lato"/>
                <a:sym typeface="Lato"/>
              </a:rPr>
              <a:t> </a:t>
            </a:r>
            <a:r>
              <a:rPr lang="en" sz="1050">
                <a:solidFill>
                  <a:srgbClr val="8ABEB7"/>
                </a:solidFill>
                <a:latin typeface="Lato"/>
                <a:ea typeface="Lato"/>
                <a:cs typeface="Lato"/>
                <a:sym typeface="Lato"/>
              </a:rPr>
              <a:t>main</a:t>
            </a:r>
            <a:r>
              <a:rPr lang="en" sz="1050">
                <a:solidFill>
                  <a:srgbClr val="C5C8C6"/>
                </a:solidFill>
                <a:latin typeface="Lato"/>
                <a:ea typeface="Lato"/>
                <a:cs typeface="Lato"/>
                <a:sym typeface="Lato"/>
              </a:rPr>
              <a:t>() {</a:t>
            </a:r>
            <a:endParaRPr sz="1050">
              <a:solidFill>
                <a:srgbClr val="C5C8C6"/>
              </a:solidFill>
              <a:latin typeface="Lato"/>
              <a:ea typeface="Lato"/>
              <a:cs typeface="Lato"/>
              <a:sym typeface="Lato"/>
            </a:endParaRPr>
          </a:p>
          <a:p>
            <a:pPr indent="0" lvl="0" marL="0" rtl="0" algn="l">
              <a:spcBef>
                <a:spcPts val="0"/>
              </a:spcBef>
              <a:spcAft>
                <a:spcPts val="0"/>
              </a:spcAft>
              <a:buNone/>
            </a:pPr>
            <a:r>
              <a:rPr lang="en" sz="1050">
                <a:solidFill>
                  <a:srgbClr val="C5C8C6"/>
                </a:solidFill>
                <a:latin typeface="Lato"/>
                <a:ea typeface="Lato"/>
                <a:cs typeface="Lato"/>
                <a:sym typeface="Lato"/>
              </a:rPr>
              <a:t>    </a:t>
            </a:r>
            <a:r>
              <a:rPr lang="en" sz="1050">
                <a:solidFill>
                  <a:srgbClr val="B294BB"/>
                </a:solidFill>
                <a:latin typeface="Lato"/>
                <a:ea typeface="Lato"/>
                <a:cs typeface="Lato"/>
                <a:sym typeface="Lato"/>
              </a:rPr>
              <a:t>let</a:t>
            </a:r>
            <a:r>
              <a:rPr lang="en" sz="1050">
                <a:solidFill>
                  <a:srgbClr val="C5C8C6"/>
                </a:solidFill>
                <a:latin typeface="Lato"/>
                <a:ea typeface="Lato"/>
                <a:cs typeface="Lato"/>
                <a:sym typeface="Lato"/>
              </a:rPr>
              <a:t> x = </a:t>
            </a:r>
            <a:r>
              <a:rPr lang="en" sz="1050">
                <a:solidFill>
                  <a:srgbClr val="DE935F"/>
                </a:solidFill>
                <a:latin typeface="Lato"/>
                <a:ea typeface="Lato"/>
                <a:cs typeface="Lato"/>
                <a:sym typeface="Lato"/>
              </a:rPr>
              <a:t>5</a:t>
            </a:r>
            <a:r>
              <a:rPr lang="en" sz="1050">
                <a:solidFill>
                  <a:srgbClr val="C5C8C6"/>
                </a:solidFill>
                <a:latin typeface="Lato"/>
                <a:ea typeface="Lato"/>
                <a:cs typeface="Lato"/>
                <a:sym typeface="Lato"/>
              </a:rPr>
              <a:t>;</a:t>
            </a:r>
            <a:endParaRPr sz="1050">
              <a:solidFill>
                <a:srgbClr val="C5C8C6"/>
              </a:solidFill>
              <a:latin typeface="Lato"/>
              <a:ea typeface="Lato"/>
              <a:cs typeface="Lato"/>
              <a:sym typeface="Lato"/>
            </a:endParaRPr>
          </a:p>
          <a:p>
            <a:pPr indent="0" lvl="0" marL="0" rtl="0" algn="l">
              <a:spcBef>
                <a:spcPts val="0"/>
              </a:spcBef>
              <a:spcAft>
                <a:spcPts val="0"/>
              </a:spcAft>
              <a:buNone/>
            </a:pPr>
            <a:r>
              <a:t/>
            </a:r>
            <a:endParaRPr sz="1050">
              <a:solidFill>
                <a:srgbClr val="C5C8C6"/>
              </a:solidFill>
              <a:latin typeface="Lato"/>
              <a:ea typeface="Lato"/>
              <a:cs typeface="Lato"/>
              <a:sym typeface="Lato"/>
            </a:endParaRPr>
          </a:p>
          <a:p>
            <a:pPr indent="0" lvl="0" marL="0" rtl="0" algn="l">
              <a:spcBef>
                <a:spcPts val="0"/>
              </a:spcBef>
              <a:spcAft>
                <a:spcPts val="0"/>
              </a:spcAft>
              <a:buNone/>
            </a:pPr>
            <a:r>
              <a:rPr lang="en" sz="1050">
                <a:solidFill>
                  <a:srgbClr val="C5C8C6"/>
                </a:solidFill>
                <a:latin typeface="Lato"/>
                <a:ea typeface="Lato"/>
                <a:cs typeface="Lato"/>
                <a:sym typeface="Lato"/>
              </a:rPr>
              <a:t>    </a:t>
            </a:r>
            <a:r>
              <a:rPr lang="en" sz="1050">
                <a:solidFill>
                  <a:srgbClr val="B294BB"/>
                </a:solidFill>
                <a:latin typeface="Lato"/>
                <a:ea typeface="Lato"/>
                <a:cs typeface="Lato"/>
                <a:sym typeface="Lato"/>
              </a:rPr>
              <a:t>let</a:t>
            </a:r>
            <a:r>
              <a:rPr lang="en" sz="1050">
                <a:solidFill>
                  <a:srgbClr val="C5C8C6"/>
                </a:solidFill>
                <a:latin typeface="Lato"/>
                <a:ea typeface="Lato"/>
                <a:cs typeface="Lato"/>
                <a:sym typeface="Lato"/>
              </a:rPr>
              <a:t> x = x + </a:t>
            </a:r>
            <a:r>
              <a:rPr lang="en" sz="1050">
                <a:solidFill>
                  <a:srgbClr val="DE935F"/>
                </a:solidFill>
                <a:latin typeface="Lato"/>
                <a:ea typeface="Lato"/>
                <a:cs typeface="Lato"/>
                <a:sym typeface="Lato"/>
              </a:rPr>
              <a:t>1</a:t>
            </a:r>
            <a:r>
              <a:rPr lang="en" sz="1050">
                <a:solidFill>
                  <a:srgbClr val="C5C8C6"/>
                </a:solidFill>
                <a:latin typeface="Lato"/>
                <a:ea typeface="Lato"/>
                <a:cs typeface="Lato"/>
                <a:sym typeface="Lato"/>
              </a:rPr>
              <a:t>;</a:t>
            </a:r>
            <a:endParaRPr sz="1050">
              <a:solidFill>
                <a:srgbClr val="C5C8C6"/>
              </a:solidFill>
              <a:latin typeface="Lato"/>
              <a:ea typeface="Lato"/>
              <a:cs typeface="Lato"/>
              <a:sym typeface="Lato"/>
            </a:endParaRPr>
          </a:p>
          <a:p>
            <a:pPr indent="0" lvl="0" marL="0" rtl="0" algn="l">
              <a:spcBef>
                <a:spcPts val="0"/>
              </a:spcBef>
              <a:spcAft>
                <a:spcPts val="0"/>
              </a:spcAft>
              <a:buNone/>
            </a:pPr>
            <a:r>
              <a:t/>
            </a:r>
            <a:endParaRPr sz="1050">
              <a:solidFill>
                <a:srgbClr val="C5C8C6"/>
              </a:solidFill>
              <a:latin typeface="Lato"/>
              <a:ea typeface="Lato"/>
              <a:cs typeface="Lato"/>
              <a:sym typeface="Lato"/>
            </a:endParaRPr>
          </a:p>
          <a:p>
            <a:pPr indent="0" lvl="0" marL="0" rtl="0" algn="l">
              <a:spcBef>
                <a:spcPts val="0"/>
              </a:spcBef>
              <a:spcAft>
                <a:spcPts val="0"/>
              </a:spcAft>
              <a:buNone/>
            </a:pPr>
            <a:r>
              <a:rPr lang="en" sz="1050">
                <a:solidFill>
                  <a:srgbClr val="C5C8C6"/>
                </a:solidFill>
                <a:latin typeface="Lato"/>
                <a:ea typeface="Lato"/>
                <a:cs typeface="Lato"/>
                <a:sym typeface="Lato"/>
              </a:rPr>
              <a:t>    {</a:t>
            </a:r>
            <a:endParaRPr sz="1050">
              <a:solidFill>
                <a:srgbClr val="C5C8C6"/>
              </a:solidFill>
              <a:latin typeface="Lato"/>
              <a:ea typeface="Lato"/>
              <a:cs typeface="Lato"/>
              <a:sym typeface="Lato"/>
            </a:endParaRPr>
          </a:p>
          <a:p>
            <a:pPr indent="0" lvl="0" marL="0" rtl="0" algn="l">
              <a:spcBef>
                <a:spcPts val="0"/>
              </a:spcBef>
              <a:spcAft>
                <a:spcPts val="0"/>
              </a:spcAft>
              <a:buNone/>
            </a:pPr>
            <a:r>
              <a:rPr lang="en" sz="1050">
                <a:solidFill>
                  <a:srgbClr val="C5C8C6"/>
                </a:solidFill>
                <a:latin typeface="Lato"/>
                <a:ea typeface="Lato"/>
                <a:cs typeface="Lato"/>
                <a:sym typeface="Lato"/>
              </a:rPr>
              <a:t>        </a:t>
            </a:r>
            <a:r>
              <a:rPr lang="en" sz="1050">
                <a:solidFill>
                  <a:srgbClr val="B294BB"/>
                </a:solidFill>
                <a:latin typeface="Lato"/>
                <a:ea typeface="Lato"/>
                <a:cs typeface="Lato"/>
                <a:sym typeface="Lato"/>
              </a:rPr>
              <a:t>let</a:t>
            </a:r>
            <a:r>
              <a:rPr lang="en" sz="1050">
                <a:solidFill>
                  <a:srgbClr val="C5C8C6"/>
                </a:solidFill>
                <a:latin typeface="Lato"/>
                <a:ea typeface="Lato"/>
                <a:cs typeface="Lato"/>
                <a:sym typeface="Lato"/>
              </a:rPr>
              <a:t> x = x * </a:t>
            </a:r>
            <a:r>
              <a:rPr lang="en" sz="1050">
                <a:solidFill>
                  <a:srgbClr val="DE935F"/>
                </a:solidFill>
                <a:latin typeface="Lato"/>
                <a:ea typeface="Lato"/>
                <a:cs typeface="Lato"/>
                <a:sym typeface="Lato"/>
              </a:rPr>
              <a:t>2</a:t>
            </a:r>
            <a:r>
              <a:rPr lang="en" sz="1050">
                <a:solidFill>
                  <a:srgbClr val="C5C8C6"/>
                </a:solidFill>
                <a:latin typeface="Lato"/>
                <a:ea typeface="Lato"/>
                <a:cs typeface="Lato"/>
                <a:sym typeface="Lato"/>
              </a:rPr>
              <a:t>;</a:t>
            </a:r>
            <a:endParaRPr sz="1050">
              <a:solidFill>
                <a:srgbClr val="C5C8C6"/>
              </a:solidFill>
              <a:latin typeface="Lato"/>
              <a:ea typeface="Lato"/>
              <a:cs typeface="Lato"/>
              <a:sym typeface="Lato"/>
            </a:endParaRPr>
          </a:p>
          <a:p>
            <a:pPr indent="0" lvl="0" marL="0" rtl="0" algn="l">
              <a:spcBef>
                <a:spcPts val="0"/>
              </a:spcBef>
              <a:spcAft>
                <a:spcPts val="0"/>
              </a:spcAft>
              <a:buNone/>
            </a:pPr>
            <a:r>
              <a:rPr lang="en" sz="1050">
                <a:solidFill>
                  <a:srgbClr val="C5C8C6"/>
                </a:solidFill>
                <a:latin typeface="Lato"/>
                <a:ea typeface="Lato"/>
                <a:cs typeface="Lato"/>
                <a:sym typeface="Lato"/>
              </a:rPr>
              <a:t>        </a:t>
            </a:r>
            <a:r>
              <a:rPr lang="en" sz="1050">
                <a:solidFill>
                  <a:srgbClr val="DE935F"/>
                </a:solidFill>
                <a:latin typeface="Lato"/>
                <a:ea typeface="Lato"/>
                <a:cs typeface="Lato"/>
                <a:sym typeface="Lato"/>
              </a:rPr>
              <a:t>println!</a:t>
            </a:r>
            <a:r>
              <a:rPr lang="en" sz="1050">
                <a:solidFill>
                  <a:srgbClr val="C5C8C6"/>
                </a:solidFill>
                <a:latin typeface="Lato"/>
                <a:ea typeface="Lato"/>
                <a:cs typeface="Lato"/>
                <a:sym typeface="Lato"/>
              </a:rPr>
              <a:t>(</a:t>
            </a:r>
            <a:r>
              <a:rPr lang="en" sz="1050">
                <a:solidFill>
                  <a:srgbClr val="B5BD68"/>
                </a:solidFill>
                <a:latin typeface="Lato"/>
                <a:ea typeface="Lato"/>
                <a:cs typeface="Lato"/>
                <a:sym typeface="Lato"/>
              </a:rPr>
              <a:t>"The value of x in the inner scope is: {x}"</a:t>
            </a:r>
            <a:r>
              <a:rPr lang="en" sz="1050">
                <a:solidFill>
                  <a:srgbClr val="C5C8C6"/>
                </a:solidFill>
                <a:latin typeface="Lato"/>
                <a:ea typeface="Lato"/>
                <a:cs typeface="Lato"/>
                <a:sym typeface="Lato"/>
              </a:rPr>
              <a:t>);</a:t>
            </a:r>
            <a:endParaRPr sz="1050">
              <a:solidFill>
                <a:srgbClr val="C5C8C6"/>
              </a:solidFill>
              <a:latin typeface="Lato"/>
              <a:ea typeface="Lato"/>
              <a:cs typeface="Lato"/>
              <a:sym typeface="Lato"/>
            </a:endParaRPr>
          </a:p>
          <a:p>
            <a:pPr indent="0" lvl="0" marL="0" rtl="0" algn="l">
              <a:spcBef>
                <a:spcPts val="0"/>
              </a:spcBef>
              <a:spcAft>
                <a:spcPts val="0"/>
              </a:spcAft>
              <a:buNone/>
            </a:pPr>
            <a:r>
              <a:rPr lang="en" sz="1050">
                <a:solidFill>
                  <a:srgbClr val="C5C8C6"/>
                </a:solidFill>
                <a:latin typeface="Lato"/>
                <a:ea typeface="Lato"/>
                <a:cs typeface="Lato"/>
                <a:sym typeface="Lato"/>
              </a:rPr>
              <a:t>    }</a:t>
            </a:r>
            <a:endParaRPr sz="1050">
              <a:solidFill>
                <a:srgbClr val="C5C8C6"/>
              </a:solidFill>
              <a:latin typeface="Lato"/>
              <a:ea typeface="Lato"/>
              <a:cs typeface="Lato"/>
              <a:sym typeface="Lato"/>
            </a:endParaRPr>
          </a:p>
          <a:p>
            <a:pPr indent="0" lvl="0" marL="0" rtl="0" algn="l">
              <a:spcBef>
                <a:spcPts val="0"/>
              </a:spcBef>
              <a:spcAft>
                <a:spcPts val="0"/>
              </a:spcAft>
              <a:buNone/>
            </a:pPr>
            <a:r>
              <a:rPr lang="en" sz="1050">
                <a:solidFill>
                  <a:srgbClr val="C5C8C6"/>
                </a:solidFill>
                <a:latin typeface="Lato"/>
                <a:ea typeface="Lato"/>
                <a:cs typeface="Lato"/>
                <a:sym typeface="Lato"/>
              </a:rPr>
              <a:t>    </a:t>
            </a:r>
            <a:r>
              <a:rPr lang="en" sz="1050">
                <a:solidFill>
                  <a:srgbClr val="DE935F"/>
                </a:solidFill>
                <a:latin typeface="Lato"/>
                <a:ea typeface="Lato"/>
                <a:cs typeface="Lato"/>
                <a:sym typeface="Lato"/>
              </a:rPr>
              <a:t>println!</a:t>
            </a:r>
            <a:r>
              <a:rPr lang="en" sz="1050">
                <a:solidFill>
                  <a:srgbClr val="C5C8C6"/>
                </a:solidFill>
                <a:latin typeface="Lato"/>
                <a:ea typeface="Lato"/>
                <a:cs typeface="Lato"/>
                <a:sym typeface="Lato"/>
              </a:rPr>
              <a:t>(</a:t>
            </a:r>
            <a:r>
              <a:rPr lang="en" sz="1050">
                <a:solidFill>
                  <a:srgbClr val="B5BD68"/>
                </a:solidFill>
                <a:latin typeface="Lato"/>
                <a:ea typeface="Lato"/>
                <a:cs typeface="Lato"/>
                <a:sym typeface="Lato"/>
              </a:rPr>
              <a:t>"The value of x is: {x}"</a:t>
            </a:r>
            <a:r>
              <a:rPr lang="en" sz="1050">
                <a:solidFill>
                  <a:srgbClr val="C5C8C6"/>
                </a:solidFill>
                <a:latin typeface="Lato"/>
                <a:ea typeface="Lato"/>
                <a:cs typeface="Lato"/>
                <a:sym typeface="Lato"/>
              </a:rPr>
              <a:t>);</a:t>
            </a:r>
            <a:endParaRPr sz="1050">
              <a:solidFill>
                <a:srgbClr val="C5C8C6"/>
              </a:solidFill>
              <a:latin typeface="Lato"/>
              <a:ea typeface="Lato"/>
              <a:cs typeface="Lato"/>
              <a:sym typeface="Lato"/>
            </a:endParaRPr>
          </a:p>
          <a:p>
            <a:pPr indent="0" lvl="0" marL="0" rtl="0" algn="l">
              <a:spcBef>
                <a:spcPts val="0"/>
              </a:spcBef>
              <a:spcAft>
                <a:spcPts val="0"/>
              </a:spcAft>
              <a:buNone/>
            </a:pPr>
            <a:r>
              <a:rPr lang="en" sz="1050">
                <a:solidFill>
                  <a:srgbClr val="C5C8C6"/>
                </a:solidFill>
                <a:latin typeface="Lato"/>
                <a:ea typeface="Lato"/>
                <a:cs typeface="Lato"/>
                <a:sym typeface="Lato"/>
              </a:rPr>
              <a:t>}</a:t>
            </a:r>
            <a:endParaRPr>
              <a:latin typeface="Lato"/>
              <a:ea typeface="Lato"/>
              <a:cs typeface="Lato"/>
              <a:sym typeface="Lato"/>
            </a:endParaRPr>
          </a:p>
        </p:txBody>
      </p:sp>
      <p:sp>
        <p:nvSpPr>
          <p:cNvPr id="195" name="Google Shape;195;p21"/>
          <p:cNvSpPr txBox="1"/>
          <p:nvPr/>
        </p:nvSpPr>
        <p:spPr>
          <a:xfrm>
            <a:off x="6264000" y="2866875"/>
            <a:ext cx="2696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Output:</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The value of x in the inner scope is: 12</a:t>
            </a:r>
            <a:endParaRPr sz="1200">
              <a:solidFill>
                <a:schemeClr val="lt1"/>
              </a:solidFill>
              <a:latin typeface="Lato"/>
              <a:ea typeface="Lato"/>
              <a:cs typeface="Lato"/>
              <a:sym typeface="Lato"/>
            </a:endParaRPr>
          </a:p>
          <a:p>
            <a:pPr indent="0" lvl="0" marL="0" rtl="0" algn="l">
              <a:spcBef>
                <a:spcPts val="0"/>
              </a:spcBef>
              <a:spcAft>
                <a:spcPts val="0"/>
              </a:spcAft>
              <a:buNone/>
            </a:pPr>
            <a:r>
              <a:rPr lang="en" sz="1200">
                <a:solidFill>
                  <a:schemeClr val="lt1"/>
                </a:solidFill>
                <a:latin typeface="Lato"/>
                <a:ea typeface="Lato"/>
                <a:cs typeface="Lato"/>
                <a:sym typeface="Lato"/>
              </a:rPr>
              <a:t>The value of x is: 6</a:t>
            </a:r>
            <a:endParaRPr sz="12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