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527880"/>
            <a:ext cx="12191760" cy="329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" name="Imagen 10" descr=""/>
          <p:cNvPicPr/>
          <p:nvPr/>
        </p:nvPicPr>
        <p:blipFill>
          <a:blip r:embed="rId2"/>
          <a:stretch/>
        </p:blipFill>
        <p:spPr>
          <a:xfrm>
            <a:off x="496800" y="31572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0" y="6564600"/>
            <a:ext cx="12191760" cy="6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0" lang="es-ES" sz="1000" spc="-1" strike="noStrike">
                <a:solidFill>
                  <a:srgbClr val="000000"/>
                </a:solidFill>
                <a:latin typeface="Verdana"/>
              </a:rPr>
              <a:t>© McGraw-Hill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3" name="Imagen 13" descr=""/>
          <p:cNvPicPr/>
          <p:nvPr/>
        </p:nvPicPr>
        <p:blipFill>
          <a:blip r:embed="rId3"/>
          <a:stretch/>
        </p:blipFill>
        <p:spPr>
          <a:xfrm>
            <a:off x="10264680" y="102240"/>
            <a:ext cx="1341720" cy="102204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b="0" lang="es-ES" sz="6000" spc="-1" strike="noStrike">
                <a:solidFill>
                  <a:srgbClr val="000000"/>
                </a:solidFill>
                <a:latin typeface="Calibri Light"/>
              </a:rPr>
              <a:t>Clic para editar título</a:t>
            </a:r>
            <a:endParaRPr b="0" lang="es-E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A015551-1963-4371-BD23-742FC7CFFC03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10/01/18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C6AEE0-E67E-47B5-B976-2B6774E4785F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527880"/>
            <a:ext cx="12191760" cy="329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46" name="Imagen 10" descr=""/>
          <p:cNvPicPr/>
          <p:nvPr/>
        </p:nvPicPr>
        <p:blipFill>
          <a:blip r:embed="rId2"/>
          <a:stretch/>
        </p:blipFill>
        <p:spPr>
          <a:xfrm>
            <a:off x="496800" y="315720"/>
            <a:ext cx="858960" cy="858960"/>
          </a:xfrm>
          <a:prstGeom prst="rect">
            <a:avLst/>
          </a:prstGeom>
          <a:ln>
            <a:noFill/>
          </a:ln>
        </p:spPr>
      </p:pic>
      <p:sp>
        <p:nvSpPr>
          <p:cNvPr id="47" name="CustomShape 2"/>
          <p:cNvSpPr/>
          <p:nvPr/>
        </p:nvSpPr>
        <p:spPr>
          <a:xfrm>
            <a:off x="0" y="6564600"/>
            <a:ext cx="12191760" cy="61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rmAutofit/>
          </a:bodyPr>
          <a:p>
            <a:pPr algn="ctr">
              <a:lnSpc>
                <a:spcPct val="100000"/>
              </a:lnSpc>
              <a:spcBef>
                <a:spcPts val="201"/>
              </a:spcBef>
            </a:pPr>
            <a:r>
              <a:rPr b="0" lang="es-ES" sz="1000" spc="-1" strike="noStrike">
                <a:solidFill>
                  <a:srgbClr val="000000"/>
                </a:solidFill>
                <a:latin typeface="Verdana"/>
              </a:rPr>
              <a:t>© McGraw-Hill</a:t>
            </a:r>
            <a:endParaRPr b="0" lang="es-ES" sz="1000" spc="-1" strike="noStrike">
              <a:latin typeface="Arial"/>
            </a:endParaRPr>
          </a:p>
        </p:txBody>
      </p:sp>
      <p:pic>
        <p:nvPicPr>
          <p:cNvPr id="48" name="Imagen 13" descr=""/>
          <p:cNvPicPr/>
          <p:nvPr/>
        </p:nvPicPr>
        <p:blipFill>
          <a:blip r:embed="rId3"/>
          <a:stretch/>
        </p:blipFill>
        <p:spPr>
          <a:xfrm>
            <a:off x="10264680" y="102240"/>
            <a:ext cx="1341720" cy="1022040"/>
          </a:xfrm>
          <a:prstGeom prst="rect">
            <a:avLst/>
          </a:prstGeom>
          <a:ln>
            <a:noFill/>
          </a:ln>
        </p:spPr>
      </p:pic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C444E9B-8E91-479F-A397-C239DABD01D0}" type="datetime">
              <a:rPr b="0" lang="es-ES" sz="1200" spc="-1" strike="noStrike">
                <a:solidFill>
                  <a:srgbClr val="8b8b8b"/>
                </a:solidFill>
                <a:latin typeface="Calibri"/>
              </a:rPr>
              <a:t>10/01/18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s-ES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5EF8D4A-8346-4CF2-B2B8-56A8202AC48A}" type="slidenum">
              <a:rPr b="0" lang="es-ES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Pulse para editar el formato de esquema del texto</a:t>
            </a:r>
            <a:endParaRPr b="0" lang="es-E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Segundo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Calibri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n 8" descr=""/>
          <p:cNvPicPr/>
          <p:nvPr/>
        </p:nvPicPr>
        <p:blipFill>
          <a:blip r:embed="rId1"/>
          <a:stretch/>
        </p:blipFill>
        <p:spPr>
          <a:xfrm>
            <a:off x="5435280" y="1644840"/>
            <a:ext cx="1212840" cy="1212840"/>
          </a:xfrm>
          <a:prstGeom prst="rect">
            <a:avLst/>
          </a:prstGeom>
          <a:ln>
            <a:noFill/>
          </a:ln>
        </p:spPr>
      </p:pic>
      <p:sp>
        <p:nvSpPr>
          <p:cNvPr id="91" name="CustomShape 1"/>
          <p:cNvSpPr/>
          <p:nvPr/>
        </p:nvSpPr>
        <p:spPr>
          <a:xfrm>
            <a:off x="2937240" y="3254400"/>
            <a:ext cx="484308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Verdana"/>
              </a:rPr>
              <a:t>Unidad 14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8497b0"/>
                </a:solidFill>
                <a:latin typeface="Calibri"/>
              </a:rPr>
              <a:t>La gestión de la prevención </a:t>
            </a: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3200" spc="-1" strike="noStrike">
                <a:solidFill>
                  <a:srgbClr val="8497b0"/>
                </a:solidFill>
                <a:latin typeface="Calibri"/>
              </a:rPr>
              <a:t>en la empresa</a:t>
            </a:r>
            <a:endParaRPr b="0" lang="es-ES" sz="3200" spc="-1" strike="noStrike">
              <a:latin typeface="Arial"/>
            </a:endParaRPr>
          </a:p>
        </p:txBody>
      </p:sp>
      <p:pic>
        <p:nvPicPr>
          <p:cNvPr id="92" name="Imagen 6" descr=""/>
          <p:cNvPicPr/>
          <p:nvPr/>
        </p:nvPicPr>
        <p:blipFill>
          <a:blip r:embed="rId2"/>
          <a:stretch/>
        </p:blipFill>
        <p:spPr>
          <a:xfrm>
            <a:off x="7867800" y="3751560"/>
            <a:ext cx="1341720" cy="1022040"/>
          </a:xfrm>
          <a:prstGeom prst="rect">
            <a:avLst/>
          </a:prstGeom>
          <a:ln>
            <a:noFill/>
          </a:ln>
        </p:spPr>
      </p:pic>
      <p:sp>
        <p:nvSpPr>
          <p:cNvPr id="93" name="Line 2"/>
          <p:cNvSpPr/>
          <p:nvPr/>
        </p:nvSpPr>
        <p:spPr>
          <a:xfrm flipH="1">
            <a:off x="2914560" y="4824000"/>
            <a:ext cx="6294960" cy="360"/>
          </a:xfrm>
          <a:prstGeom prst="line">
            <a:avLst/>
          </a:prstGeom>
          <a:ln>
            <a:solidFill>
              <a:srgbClr val="20aa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CustomShape 3"/>
          <p:cNvSpPr/>
          <p:nvPr/>
        </p:nvSpPr>
        <p:spPr>
          <a:xfrm>
            <a:off x="179640" y="0"/>
            <a:ext cx="1872000" cy="146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9824400" y="0"/>
            <a:ext cx="1872000" cy="1461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037960" y="357840"/>
            <a:ext cx="87307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2200" spc="-1" strike="noStrike">
                <a:solidFill>
                  <a:srgbClr val="000000"/>
                </a:solidFill>
                <a:latin typeface="Calibri"/>
              </a:rPr>
              <a:t>Principios de la acción preventiva establecidos en el artículo 15 de la LPRL</a:t>
            </a:r>
            <a:br/>
            <a:endParaRPr b="0" lang="es-E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460160" y="549720"/>
            <a:ext cx="500400" cy="4194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1528200" y="599760"/>
            <a:ext cx="500400" cy="419400"/>
          </a:xfrm>
          <a:prstGeom prst="triangle">
            <a:avLst>
              <a:gd name="adj" fmla="val 100000"/>
            </a:avLst>
          </a:prstGeom>
          <a:solidFill>
            <a:srgbClr val="20aa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9" name="Line 4"/>
          <p:cNvSpPr/>
          <p:nvPr/>
        </p:nvSpPr>
        <p:spPr>
          <a:xfrm>
            <a:off x="2028960" y="1019160"/>
            <a:ext cx="8739720" cy="1080"/>
          </a:xfrm>
          <a:prstGeom prst="line">
            <a:avLst/>
          </a:prstGeom>
          <a:ln>
            <a:solidFill>
              <a:srgbClr val="20aa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1720080" y="1632960"/>
            <a:ext cx="2175840" cy="1305360"/>
          </a:xfrm>
          <a:prstGeom prst="rect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72360" rIns="72360" tIns="72360" bIns="7236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Evitar los riesgos 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4114080" y="1632960"/>
            <a:ext cx="2175840" cy="1305360"/>
          </a:xfrm>
          <a:prstGeom prst="rect">
            <a:avLst/>
          </a:prstGeom>
          <a:solidFill>
            <a:schemeClr val="accent5">
              <a:hueOff val="-919168"/>
              <a:satOff val="-1278"/>
              <a:lumOff val="-49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72360" rIns="72360" tIns="72360" bIns="7236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Evaluar los riesgos que no pueden evitarse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02" name="CustomShape 7"/>
          <p:cNvSpPr/>
          <p:nvPr/>
        </p:nvSpPr>
        <p:spPr>
          <a:xfrm>
            <a:off x="6507720" y="1632960"/>
            <a:ext cx="2175840" cy="1305360"/>
          </a:xfrm>
          <a:prstGeom prst="rect">
            <a:avLst/>
          </a:prstGeom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72360" rIns="72360" tIns="72360" bIns="7236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Combatir los riesgos en su origen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03" name="CustomShape 8"/>
          <p:cNvSpPr/>
          <p:nvPr/>
        </p:nvSpPr>
        <p:spPr>
          <a:xfrm>
            <a:off x="8901720" y="1632960"/>
            <a:ext cx="2175840" cy="1305360"/>
          </a:xfrm>
          <a:prstGeom prst="rect">
            <a:avLst/>
          </a:prstGeom>
          <a:solidFill>
            <a:schemeClr val="accent5">
              <a:hueOff val="-2757504"/>
              <a:satOff val="-3835"/>
              <a:lumOff val="-1471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72360" rIns="72360" tIns="72360" bIns="7236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Adaptar el trabajo a la persona (ergonomía)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04" name="CustomShape 9"/>
          <p:cNvSpPr/>
          <p:nvPr/>
        </p:nvSpPr>
        <p:spPr>
          <a:xfrm>
            <a:off x="1720080" y="3156120"/>
            <a:ext cx="2175840" cy="1305360"/>
          </a:xfrm>
          <a:prstGeom prst="rect">
            <a:avLst/>
          </a:prstGeom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72360" rIns="72360" tIns="72360" bIns="7236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Tener en cuenta la evolución de la técnica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4114080" y="3156120"/>
            <a:ext cx="2175840" cy="1305360"/>
          </a:xfrm>
          <a:prstGeom prst="rect">
            <a:avLst/>
          </a:prstGeom>
          <a:solidFill>
            <a:schemeClr val="accent5">
              <a:hueOff val="-4595840"/>
              <a:satOff val="-6392"/>
              <a:lumOff val="-2451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72360" rIns="72360" tIns="72360" bIns="7236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Sustituir lo peligroso por lo que entrañe poco o ningún peligro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6507720" y="3156120"/>
            <a:ext cx="2175840" cy="1305360"/>
          </a:xfrm>
          <a:prstGeom prst="rect">
            <a:avLst/>
          </a:prstGeom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72360" rIns="72360" tIns="72360" bIns="7236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Planificar la prevención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07" name="CustomShape 12"/>
          <p:cNvSpPr/>
          <p:nvPr/>
        </p:nvSpPr>
        <p:spPr>
          <a:xfrm>
            <a:off x="8901720" y="3156120"/>
            <a:ext cx="2175840" cy="1305360"/>
          </a:xfrm>
          <a:prstGeom prst="rect">
            <a:avLst/>
          </a:prstGeom>
          <a:solidFill>
            <a:schemeClr val="accent5">
              <a:hueOff val="-6434176"/>
              <a:satOff val="-8949"/>
              <a:lumOff val="-343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72360" rIns="72360" tIns="72360" bIns="7236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Adoptar medidas que antepongan la protección colectiva a la individual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5310720" y="4679640"/>
            <a:ext cx="2175840" cy="1305360"/>
          </a:xfrm>
          <a:prstGeom prst="rect">
            <a:avLst/>
          </a:prstGeom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72360" rIns="72360" tIns="72360" bIns="7236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Dar las debidas instrucciones a los trabajadores</a:t>
            </a:r>
            <a:endParaRPr b="0" lang="es-ES" sz="19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2037960" y="357840"/>
            <a:ext cx="87307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¿Cómo se gestiona la prevención en la empresa?</a:t>
            </a:r>
            <a:br/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460160" y="549720"/>
            <a:ext cx="500400" cy="4194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1528200" y="599760"/>
            <a:ext cx="500400" cy="419400"/>
          </a:xfrm>
          <a:prstGeom prst="triangle">
            <a:avLst>
              <a:gd name="adj" fmla="val 100000"/>
            </a:avLst>
          </a:prstGeom>
          <a:solidFill>
            <a:srgbClr val="20aa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2" name="Line 4"/>
          <p:cNvSpPr/>
          <p:nvPr/>
        </p:nvSpPr>
        <p:spPr>
          <a:xfrm>
            <a:off x="2028960" y="1019160"/>
            <a:ext cx="8739720" cy="1080"/>
          </a:xfrm>
          <a:prstGeom prst="line">
            <a:avLst/>
          </a:prstGeom>
          <a:ln>
            <a:solidFill>
              <a:srgbClr val="20aa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 rot="5400000">
            <a:off x="488880" y="2333160"/>
            <a:ext cx="4350960" cy="3045600"/>
          </a:xfrm>
          <a:prstGeom prst="chevron">
            <a:avLst>
              <a:gd name="adj" fmla="val 5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19080" rIns="19080" tIns="19080" bIns="19080" anchor="ctr"/>
          <a:p>
            <a:pPr algn="ctr">
              <a:lnSpc>
                <a:spcPct val="90000"/>
              </a:lnSpc>
              <a:spcAft>
                <a:spcPts val="1049"/>
              </a:spcAft>
            </a:pPr>
            <a:r>
              <a:rPr b="0" lang="es-ES" sz="3000" spc="-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s-ES" sz="3000" spc="-1" strike="noStrike">
                <a:solidFill>
                  <a:srgbClr val="ffffff"/>
                </a:solidFill>
                <a:latin typeface="Calibri"/>
              </a:rPr>
              <a:t>El plan de prevención de riesgos laborales </a:t>
            </a:r>
            <a:endParaRPr b="0" lang="es-ES" sz="3000" spc="-1" strike="noStrike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rot="5400000">
            <a:off x="6508080" y="-639720"/>
            <a:ext cx="2828160" cy="746928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135000" rIns="12240" tIns="12240" bIns="12240" anchor="ctr"/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El plan define la política, los objetivos y las metas en materia preventiva. </a:t>
            </a:r>
            <a:endParaRPr b="0" lang="es-ES" sz="1900" spc="-1" strike="noStrike">
              <a:latin typeface="Arial"/>
            </a:endParaRPr>
          </a:p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Estructura organizativa de la empresa. La actividad preventiva debe extenderse a todos los niveles jerárquicos de la empresa. </a:t>
            </a:r>
            <a:endParaRPr b="0" lang="es-ES" sz="1900" spc="-1" strike="noStrike">
              <a:latin typeface="Arial"/>
            </a:endParaRPr>
          </a:p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Organización productiva. Identificar los procesos técnicos, las prácticas y los procedimientos en relación con la prevención de riesgos laborales. </a:t>
            </a:r>
            <a:endParaRPr b="0" lang="es-ES" sz="1900" spc="-1" strike="noStrike">
              <a:latin typeface="Arial"/>
            </a:endParaRPr>
          </a:p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Organización preventiva. Modalidad preventiva y órganos de representación existentes.</a:t>
            </a:r>
            <a:endParaRPr b="0" lang="es-ES" sz="19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2037960" y="357840"/>
            <a:ext cx="87307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La evaluación de riesgos laborales</a:t>
            </a:r>
            <a:br/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1460160" y="549720"/>
            <a:ext cx="500400" cy="4194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528200" y="599760"/>
            <a:ext cx="500400" cy="419400"/>
          </a:xfrm>
          <a:prstGeom prst="triangle">
            <a:avLst>
              <a:gd name="adj" fmla="val 100000"/>
            </a:avLst>
          </a:prstGeom>
          <a:solidFill>
            <a:srgbClr val="20aa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8" name="Line 4"/>
          <p:cNvSpPr/>
          <p:nvPr/>
        </p:nvSpPr>
        <p:spPr>
          <a:xfrm>
            <a:off x="2028960" y="1019160"/>
            <a:ext cx="8739720" cy="1080"/>
          </a:xfrm>
          <a:prstGeom prst="line">
            <a:avLst/>
          </a:prstGeom>
          <a:ln>
            <a:solidFill>
              <a:srgbClr val="20aa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5"/>
          <p:cNvSpPr/>
          <p:nvPr/>
        </p:nvSpPr>
        <p:spPr>
          <a:xfrm>
            <a:off x="3837600" y="1223280"/>
            <a:ext cx="1428840" cy="71424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49320" rIns="28440" tIns="39960" bIns="399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s-ES" sz="1500" spc="-1" strike="noStrike">
                <a:solidFill>
                  <a:srgbClr val="ffffff"/>
                </a:solidFill>
                <a:latin typeface="Calibri"/>
              </a:rPr>
              <a:t>A. Identificación de los riesgos 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20" name="CustomShape 6"/>
          <p:cNvSpPr/>
          <p:nvPr/>
        </p:nvSpPr>
        <p:spPr>
          <a:xfrm>
            <a:off x="5624280" y="1223280"/>
            <a:ext cx="1428840" cy="714240"/>
          </a:xfrm>
          <a:prstGeom prst="roundRect">
            <a:avLst>
              <a:gd name="adj" fmla="val 10000"/>
            </a:avLst>
          </a:prstGeom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49320" rIns="28440" tIns="39960" bIns="399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s-ES" sz="1500" spc="-1" strike="noStrike">
                <a:solidFill>
                  <a:srgbClr val="ffffff"/>
                </a:solidFill>
                <a:latin typeface="Calibri"/>
              </a:rPr>
              <a:t>B. Estimación del riesgo 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21" name="CustomShape 7"/>
          <p:cNvSpPr/>
          <p:nvPr/>
        </p:nvSpPr>
        <p:spPr>
          <a:xfrm>
            <a:off x="5767200" y="1937880"/>
            <a:ext cx="142560" cy="535680"/>
          </a:xfrm>
          <a:custGeom>
            <a:avLst/>
            <a:gdLst/>
            <a:ahLst/>
            <a:rect l="l" t="t" r="r" b="b"/>
            <a:pathLst>
              <a:path w="142929" h="535986">
                <a:moveTo>
                  <a:pt x="0" y="0"/>
                </a:moveTo>
                <a:lnTo>
                  <a:pt x="0" y="535986"/>
                </a:lnTo>
                <a:lnTo>
                  <a:pt x="142929" y="535986"/>
                </a:lnTo>
              </a:path>
            </a:pathLst>
          </a:custGeom>
          <a:noFill/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22" name="CustomShape 8"/>
          <p:cNvSpPr/>
          <p:nvPr/>
        </p:nvSpPr>
        <p:spPr>
          <a:xfrm>
            <a:off x="5910120" y="2116800"/>
            <a:ext cx="1143000" cy="714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38160" rIns="17280" tIns="32400" bIns="32400" anchor="ctr"/>
          <a:p>
            <a:pPr algn="ctr">
              <a:lnSpc>
                <a:spcPct val="90000"/>
              </a:lnSpc>
              <a:spcAft>
                <a:spcPts val="315"/>
              </a:spcAft>
            </a:pPr>
            <a:r>
              <a:rPr b="0" lang="es-ES" sz="900" spc="-1" strike="noStrike">
                <a:solidFill>
                  <a:srgbClr val="000000"/>
                </a:solidFill>
                <a:latin typeface="Calibri"/>
              </a:rPr>
              <a:t>Probabilidad (baja , media, alta)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5767200" y="1937880"/>
            <a:ext cx="142560" cy="1428840"/>
          </a:xfrm>
          <a:custGeom>
            <a:avLst/>
            <a:gdLst/>
            <a:ahLst/>
            <a:rect l="l" t="t" r="r" b="b"/>
            <a:pathLst>
              <a:path w="142929" h="1429296">
                <a:moveTo>
                  <a:pt x="0" y="0"/>
                </a:moveTo>
                <a:lnTo>
                  <a:pt x="0" y="1429296"/>
                </a:lnTo>
                <a:lnTo>
                  <a:pt x="142929" y="1429296"/>
                </a:lnTo>
              </a:path>
            </a:pathLst>
          </a:custGeom>
          <a:noFill/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24" name="CustomShape 10"/>
          <p:cNvSpPr/>
          <p:nvPr/>
        </p:nvSpPr>
        <p:spPr>
          <a:xfrm>
            <a:off x="5910120" y="3009960"/>
            <a:ext cx="1143000" cy="714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1732615"/>
                <a:satOff val="-7995"/>
                <a:lumOff val="294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38160" rIns="17280" tIns="32400" bIns="32400" anchor="ctr"/>
          <a:p>
            <a:pPr algn="ctr">
              <a:lnSpc>
                <a:spcPct val="90000"/>
              </a:lnSpc>
              <a:spcAft>
                <a:spcPts val="315"/>
              </a:spcAft>
            </a:pPr>
            <a:r>
              <a:rPr b="0" lang="es-ES" sz="900" spc="-1" strike="noStrike">
                <a:solidFill>
                  <a:srgbClr val="000000"/>
                </a:solidFill>
                <a:latin typeface="Calibri"/>
              </a:rPr>
              <a:t>Gravedad (ligeramente dañinos, dañinos, extremadamente dañinos) 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25" name="CustomShape 11"/>
          <p:cNvSpPr/>
          <p:nvPr/>
        </p:nvSpPr>
        <p:spPr>
          <a:xfrm>
            <a:off x="7410600" y="1223280"/>
            <a:ext cx="1428840" cy="714240"/>
          </a:xfrm>
          <a:prstGeom prst="roundRect">
            <a:avLst>
              <a:gd name="adj" fmla="val 10000"/>
            </a:avLst>
          </a:prstGeom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49320" rIns="28440" tIns="39960" bIns="39960" anchor="ctr"/>
          <a:p>
            <a:pPr algn="ctr">
              <a:lnSpc>
                <a:spcPct val="90000"/>
              </a:lnSpc>
              <a:spcAft>
                <a:spcPts val="524"/>
              </a:spcAft>
            </a:pPr>
            <a:r>
              <a:rPr b="0" lang="es-ES" sz="1500" spc="-1" strike="noStrike">
                <a:solidFill>
                  <a:srgbClr val="ffffff"/>
                </a:solidFill>
                <a:latin typeface="Calibri"/>
              </a:rPr>
              <a:t>C. Valoración del riesgo </a:t>
            </a:r>
            <a:endParaRPr b="0" lang="es-ES" sz="1500" spc="-1" strike="noStrike">
              <a:latin typeface="Arial"/>
            </a:endParaRPr>
          </a:p>
        </p:txBody>
      </p:sp>
      <p:sp>
        <p:nvSpPr>
          <p:cNvPr id="126" name="CustomShape 12"/>
          <p:cNvSpPr/>
          <p:nvPr/>
        </p:nvSpPr>
        <p:spPr>
          <a:xfrm>
            <a:off x="7553520" y="1937880"/>
            <a:ext cx="142560" cy="535680"/>
          </a:xfrm>
          <a:custGeom>
            <a:avLst/>
            <a:gdLst/>
            <a:ahLst/>
            <a:rect l="l" t="t" r="r" b="b"/>
            <a:pathLst>
              <a:path w="142929" h="535986">
                <a:moveTo>
                  <a:pt x="0" y="0"/>
                </a:moveTo>
                <a:lnTo>
                  <a:pt x="0" y="535986"/>
                </a:lnTo>
                <a:lnTo>
                  <a:pt x="142929" y="535986"/>
                </a:lnTo>
              </a:path>
            </a:pathLst>
          </a:custGeom>
          <a:noFill/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27" name="CustomShape 13"/>
          <p:cNvSpPr/>
          <p:nvPr/>
        </p:nvSpPr>
        <p:spPr>
          <a:xfrm>
            <a:off x="7696440" y="2116800"/>
            <a:ext cx="1143000" cy="714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3465231"/>
                <a:satOff val="-15989"/>
                <a:lumOff val="588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38160" rIns="17280" tIns="32400" bIns="32400" anchor="ctr"/>
          <a:p>
            <a:pPr algn="ctr">
              <a:lnSpc>
                <a:spcPct val="90000"/>
              </a:lnSpc>
              <a:spcAft>
                <a:spcPts val="315"/>
              </a:spcAft>
            </a:pPr>
            <a:r>
              <a:rPr b="0" lang="es-ES" sz="900" spc="-1" strike="noStrike">
                <a:solidFill>
                  <a:srgbClr val="000000"/>
                </a:solidFill>
                <a:latin typeface="Calibri"/>
              </a:rPr>
              <a:t>Trivial 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28" name="CustomShape 14"/>
          <p:cNvSpPr/>
          <p:nvPr/>
        </p:nvSpPr>
        <p:spPr>
          <a:xfrm>
            <a:off x="7553520" y="1937880"/>
            <a:ext cx="142560" cy="1428840"/>
          </a:xfrm>
          <a:custGeom>
            <a:avLst/>
            <a:gdLst/>
            <a:ahLst/>
            <a:rect l="l" t="t" r="r" b="b"/>
            <a:pathLst>
              <a:path w="142929" h="1429296">
                <a:moveTo>
                  <a:pt x="0" y="0"/>
                </a:moveTo>
                <a:lnTo>
                  <a:pt x="0" y="1429296"/>
                </a:lnTo>
                <a:lnTo>
                  <a:pt x="142929" y="1429296"/>
                </a:lnTo>
              </a:path>
            </a:pathLst>
          </a:custGeom>
          <a:noFill/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29" name="CustomShape 15"/>
          <p:cNvSpPr/>
          <p:nvPr/>
        </p:nvSpPr>
        <p:spPr>
          <a:xfrm>
            <a:off x="7696440" y="3009960"/>
            <a:ext cx="1143000" cy="714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5197846"/>
                <a:satOff val="-23984"/>
                <a:lumOff val="883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38160" rIns="17280" tIns="32400" bIns="32400" anchor="ctr"/>
          <a:p>
            <a:pPr algn="ctr">
              <a:lnSpc>
                <a:spcPct val="90000"/>
              </a:lnSpc>
              <a:spcAft>
                <a:spcPts val="315"/>
              </a:spcAft>
            </a:pPr>
            <a:r>
              <a:rPr b="0" lang="es-ES" sz="900" spc="-1" strike="noStrike">
                <a:solidFill>
                  <a:srgbClr val="000000"/>
                </a:solidFill>
                <a:latin typeface="Calibri"/>
              </a:rPr>
              <a:t>Tolerable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30" name="CustomShape 16"/>
          <p:cNvSpPr/>
          <p:nvPr/>
        </p:nvSpPr>
        <p:spPr>
          <a:xfrm>
            <a:off x="7553520" y="1937880"/>
            <a:ext cx="142560" cy="2322360"/>
          </a:xfrm>
          <a:custGeom>
            <a:avLst/>
            <a:gdLst/>
            <a:ahLst/>
            <a:rect l="l" t="t" r="r" b="b"/>
            <a:pathLst>
              <a:path w="142929" h="2322606">
                <a:moveTo>
                  <a:pt x="0" y="0"/>
                </a:moveTo>
                <a:lnTo>
                  <a:pt x="0" y="2322606"/>
                </a:lnTo>
                <a:lnTo>
                  <a:pt x="142929" y="2322606"/>
                </a:lnTo>
              </a:path>
            </a:pathLst>
          </a:custGeom>
          <a:noFill/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31" name="CustomShape 17"/>
          <p:cNvSpPr/>
          <p:nvPr/>
        </p:nvSpPr>
        <p:spPr>
          <a:xfrm>
            <a:off x="7696440" y="3903480"/>
            <a:ext cx="1143000" cy="714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6930461"/>
                <a:satOff val="-31979"/>
                <a:lumOff val="1177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38160" rIns="17280" tIns="32400" bIns="32400" anchor="ctr"/>
          <a:p>
            <a:pPr algn="ctr">
              <a:lnSpc>
                <a:spcPct val="90000"/>
              </a:lnSpc>
              <a:spcAft>
                <a:spcPts val="315"/>
              </a:spcAft>
            </a:pPr>
            <a:r>
              <a:rPr b="0" lang="es-ES" sz="900" spc="-1" strike="noStrike">
                <a:solidFill>
                  <a:srgbClr val="000000"/>
                </a:solidFill>
                <a:latin typeface="Calibri"/>
              </a:rPr>
              <a:t>Moderado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32" name="CustomShape 18"/>
          <p:cNvSpPr/>
          <p:nvPr/>
        </p:nvSpPr>
        <p:spPr>
          <a:xfrm>
            <a:off x="7553520" y="1937880"/>
            <a:ext cx="142560" cy="3215520"/>
          </a:xfrm>
          <a:custGeom>
            <a:avLst/>
            <a:gdLst/>
            <a:ahLst/>
            <a:rect l="l" t="t" r="r" b="b"/>
            <a:pathLst>
              <a:path w="142929" h="3215917">
                <a:moveTo>
                  <a:pt x="0" y="0"/>
                </a:moveTo>
                <a:lnTo>
                  <a:pt x="0" y="3215917"/>
                </a:lnTo>
                <a:lnTo>
                  <a:pt x="142929" y="3215917"/>
                </a:lnTo>
              </a:path>
            </a:pathLst>
          </a:custGeom>
          <a:noFill/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33" name="CustomShape 19"/>
          <p:cNvSpPr/>
          <p:nvPr/>
        </p:nvSpPr>
        <p:spPr>
          <a:xfrm>
            <a:off x="7696440" y="4796640"/>
            <a:ext cx="1143000" cy="714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8663077"/>
                <a:satOff val="-39973"/>
                <a:lumOff val="1471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38160" rIns="17280" tIns="32400" bIns="32400" anchor="ctr"/>
          <a:p>
            <a:pPr algn="ctr">
              <a:lnSpc>
                <a:spcPct val="90000"/>
              </a:lnSpc>
              <a:spcAft>
                <a:spcPts val="315"/>
              </a:spcAft>
            </a:pPr>
            <a:r>
              <a:rPr b="0" lang="es-ES" sz="900" spc="-1" strike="noStrike">
                <a:solidFill>
                  <a:srgbClr val="000000"/>
                </a:solidFill>
                <a:latin typeface="Calibri"/>
              </a:rPr>
              <a:t>Importante</a:t>
            </a:r>
            <a:endParaRPr b="0" lang="es-ES" sz="900" spc="-1" strike="noStrike">
              <a:latin typeface="Arial"/>
            </a:endParaRPr>
          </a:p>
        </p:txBody>
      </p:sp>
      <p:sp>
        <p:nvSpPr>
          <p:cNvPr id="134" name="CustomShape 20"/>
          <p:cNvSpPr/>
          <p:nvPr/>
        </p:nvSpPr>
        <p:spPr>
          <a:xfrm>
            <a:off x="7553520" y="1937880"/>
            <a:ext cx="142560" cy="4109040"/>
          </a:xfrm>
          <a:custGeom>
            <a:avLst/>
            <a:gdLst/>
            <a:ahLst/>
            <a:rect l="l" t="t" r="r" b="b"/>
            <a:pathLst>
              <a:path w="142929" h="4109227">
                <a:moveTo>
                  <a:pt x="0" y="0"/>
                </a:moveTo>
                <a:lnTo>
                  <a:pt x="0" y="4109227"/>
                </a:lnTo>
                <a:lnTo>
                  <a:pt x="142929" y="4109227"/>
                </a:lnTo>
              </a:path>
            </a:pathLst>
          </a:custGeom>
          <a:noFill/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35" name="CustomShape 21"/>
          <p:cNvSpPr/>
          <p:nvPr/>
        </p:nvSpPr>
        <p:spPr>
          <a:xfrm>
            <a:off x="7696440" y="5689800"/>
            <a:ext cx="1143000" cy="71424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10395692"/>
                <a:satOff val="-47968"/>
                <a:lumOff val="1765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38160" rIns="17280" tIns="32400" bIns="32400" anchor="ctr"/>
          <a:p>
            <a:pPr algn="ctr">
              <a:lnSpc>
                <a:spcPct val="90000"/>
              </a:lnSpc>
              <a:spcAft>
                <a:spcPts val="315"/>
              </a:spcAft>
            </a:pPr>
            <a:r>
              <a:rPr b="0" lang="es-ES" sz="900" spc="-1" strike="noStrike">
                <a:solidFill>
                  <a:srgbClr val="000000"/>
                </a:solidFill>
                <a:latin typeface="Calibri"/>
              </a:rPr>
              <a:t>Intolerable</a:t>
            </a:r>
            <a:endParaRPr b="0" lang="es-ES" sz="9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2037960" y="357840"/>
            <a:ext cx="87307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La planificación de la acción preventiva</a:t>
            </a:r>
            <a:br/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460160" y="549720"/>
            <a:ext cx="500400" cy="4194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528200" y="599760"/>
            <a:ext cx="500400" cy="419400"/>
          </a:xfrm>
          <a:prstGeom prst="triangle">
            <a:avLst>
              <a:gd name="adj" fmla="val 100000"/>
            </a:avLst>
          </a:prstGeom>
          <a:solidFill>
            <a:srgbClr val="20aa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39" name="Line 4"/>
          <p:cNvSpPr/>
          <p:nvPr/>
        </p:nvSpPr>
        <p:spPr>
          <a:xfrm>
            <a:off x="2028960" y="1019160"/>
            <a:ext cx="8739720" cy="1080"/>
          </a:xfrm>
          <a:prstGeom prst="line">
            <a:avLst/>
          </a:prstGeom>
          <a:ln>
            <a:solidFill>
              <a:srgbClr val="20aa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4386240" y="1632960"/>
            <a:ext cx="4025160" cy="1047240"/>
          </a:xfrm>
          <a:prstGeom prst="roundRect">
            <a:avLst>
              <a:gd name="adj" fmla="val 16667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111960" rIns="60840" tIns="81720" bIns="81720" anchor="ctr"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Los medios humanos y materiales necesarios.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41" name="CustomShape 6"/>
          <p:cNvSpPr/>
          <p:nvPr/>
        </p:nvSpPr>
        <p:spPr>
          <a:xfrm>
            <a:off x="4386240" y="2733120"/>
            <a:ext cx="4025160" cy="1047240"/>
          </a:xfrm>
          <a:prstGeom prst="roundRect">
            <a:avLst>
              <a:gd name="adj" fmla="val 16667"/>
            </a:avLst>
          </a:prstGeom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111960" rIns="60840" tIns="81720" bIns="81720" anchor="ctr"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El plazo previsto para la ejecución de dichas acciones (según la magnitud del riesgo y la naturaleza de la medida o la actividad preventiva).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42" name="CustomShape 7"/>
          <p:cNvSpPr/>
          <p:nvPr/>
        </p:nvSpPr>
        <p:spPr>
          <a:xfrm>
            <a:off x="4386240" y="3832920"/>
            <a:ext cx="4025160" cy="1047240"/>
          </a:xfrm>
          <a:prstGeom prst="roundRect">
            <a:avLst>
              <a:gd name="adj" fmla="val 16667"/>
            </a:avLst>
          </a:prstGeom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111960" rIns="60840" tIns="81720" bIns="81720" anchor="ctr"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La asignación de los recursos económicos para la consecución de los objetivos propuestos.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43" name="CustomShape 8"/>
          <p:cNvSpPr/>
          <p:nvPr/>
        </p:nvSpPr>
        <p:spPr>
          <a:xfrm>
            <a:off x="4386240" y="4932720"/>
            <a:ext cx="4025160" cy="1047240"/>
          </a:xfrm>
          <a:prstGeom prst="roundRect">
            <a:avLst>
              <a:gd name="adj" fmla="val 16667"/>
            </a:avLst>
          </a:prstGeom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111960" rIns="60840" tIns="81720" bIns="81720" anchor="ctr"/>
          <a:p>
            <a:pPr algn="ctr">
              <a:lnSpc>
                <a:spcPct val="90000"/>
              </a:lnSpc>
              <a:spcAft>
                <a:spcPts val="561"/>
              </a:spcAft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La planificación de las medidas de emergencia, la vigilancia de la salud, y la información y la formación de los trabajadores en materia preventiva.</a:t>
            </a:r>
            <a:endParaRPr b="0" lang="es-ES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037960" y="357840"/>
            <a:ext cx="87307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Organización de la prevención en la empresa</a:t>
            </a:r>
            <a:br/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1460160" y="549720"/>
            <a:ext cx="500400" cy="4194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528200" y="599760"/>
            <a:ext cx="500400" cy="419400"/>
          </a:xfrm>
          <a:prstGeom prst="triangle">
            <a:avLst>
              <a:gd name="adj" fmla="val 100000"/>
            </a:avLst>
          </a:prstGeom>
          <a:solidFill>
            <a:srgbClr val="20aa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47" name="Line 4"/>
          <p:cNvSpPr/>
          <p:nvPr/>
        </p:nvSpPr>
        <p:spPr>
          <a:xfrm>
            <a:off x="2028960" y="1019160"/>
            <a:ext cx="8739720" cy="1080"/>
          </a:xfrm>
          <a:prstGeom prst="line">
            <a:avLst/>
          </a:prstGeom>
          <a:ln>
            <a:solidFill>
              <a:srgbClr val="20aa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1632960" y="1126080"/>
            <a:ext cx="9067320" cy="521352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3981960" y="2690280"/>
            <a:ext cx="4833720" cy="2085120"/>
          </a:xfrm>
          <a:prstGeom prst="roundRect">
            <a:avLst>
              <a:gd name="adj" fmla="val 16667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170640" rIns="68760" tIns="170640" bIns="170640"/>
          <a:p>
            <a:pPr>
              <a:lnSpc>
                <a:spcPct val="90000"/>
              </a:lnSpc>
              <a:spcAft>
                <a:spcPts val="629"/>
              </a:spcAft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</a:rPr>
              <a:t>Modalidades de organización de la prevención </a:t>
            </a:r>
            <a:endParaRPr b="0" lang="es-ES" sz="1800" spc="-1" strike="noStrike">
              <a:latin typeface="Arial"/>
            </a:endParaRPr>
          </a:p>
          <a:p>
            <a:pPr lvl="1" marL="114480" indent="-114120">
              <a:lnSpc>
                <a:spcPct val="90000"/>
              </a:lnSpc>
              <a:spcAft>
                <a:spcPts val="210"/>
              </a:spcAft>
              <a:buClr>
                <a:srgbClr val="ffffff"/>
              </a:buClr>
              <a:buFont typeface="Symbol" charset="2"/>
              <a:buChar char=""/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Asumida por el empresario.</a:t>
            </a:r>
            <a:endParaRPr b="0" lang="es-ES" sz="1400" spc="-1" strike="noStrike">
              <a:latin typeface="Arial"/>
            </a:endParaRPr>
          </a:p>
          <a:p>
            <a:pPr lvl="1" marL="114480" indent="-114120">
              <a:lnSpc>
                <a:spcPct val="90000"/>
              </a:lnSpc>
              <a:spcAft>
                <a:spcPts val="210"/>
              </a:spcAft>
              <a:buClr>
                <a:srgbClr val="ffffff"/>
              </a:buClr>
              <a:buFont typeface="Symbol" charset="2"/>
              <a:buChar char=""/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Designación de trabajadores.</a:t>
            </a:r>
            <a:endParaRPr b="0" lang="es-ES" sz="1400" spc="-1" strike="noStrike">
              <a:latin typeface="Arial"/>
            </a:endParaRPr>
          </a:p>
          <a:p>
            <a:pPr lvl="1" marL="114480" indent="-114120">
              <a:lnSpc>
                <a:spcPct val="90000"/>
              </a:lnSpc>
              <a:spcAft>
                <a:spcPts val="210"/>
              </a:spcAft>
              <a:buClr>
                <a:srgbClr val="ffffff"/>
              </a:buClr>
              <a:buFont typeface="Symbol" charset="2"/>
              <a:buChar char=""/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Servicio de  prevención propio (SPP).</a:t>
            </a:r>
            <a:endParaRPr b="0" lang="es-ES" sz="1400" spc="-1" strike="noStrike">
              <a:latin typeface="Arial"/>
            </a:endParaRPr>
          </a:p>
          <a:p>
            <a:pPr lvl="1" marL="114480" indent="-114120">
              <a:lnSpc>
                <a:spcPct val="90000"/>
              </a:lnSpc>
              <a:spcAft>
                <a:spcPts val="210"/>
              </a:spcAft>
              <a:buClr>
                <a:srgbClr val="ffffff"/>
              </a:buClr>
              <a:buFont typeface="Symbol" charset="2"/>
              <a:buChar char=""/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Servicio de  prevención mancomunado.</a:t>
            </a:r>
            <a:endParaRPr b="0" lang="es-ES" sz="1400" spc="-1" strike="noStrike">
              <a:latin typeface="Arial"/>
            </a:endParaRPr>
          </a:p>
          <a:p>
            <a:pPr lvl="1" marL="114480" indent="-114120">
              <a:lnSpc>
                <a:spcPct val="90000"/>
              </a:lnSpc>
              <a:spcAft>
                <a:spcPts val="210"/>
              </a:spcAft>
              <a:buClr>
                <a:srgbClr val="ffffff"/>
              </a:buClr>
              <a:buFont typeface="Symbol" charset="2"/>
              <a:buChar char=""/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Servicio de  prevención ajeno (SPA).</a:t>
            </a:r>
            <a:endParaRPr b="0" lang="es-ES" sz="1400" spc="-1" strike="noStrike">
              <a:latin typeface="Arial"/>
            </a:endParaRPr>
          </a:p>
          <a:p>
            <a:pPr lvl="1" marL="114480" indent="-114120">
              <a:lnSpc>
                <a:spcPct val="90000"/>
              </a:lnSpc>
              <a:spcAft>
                <a:spcPts val="210"/>
              </a:spcAft>
              <a:buClr>
                <a:srgbClr val="ffffff"/>
              </a:buClr>
              <a:buFont typeface="Symbol" charset="2"/>
              <a:buChar char=""/>
            </a:pPr>
            <a:r>
              <a:rPr b="0" lang="es-ES" sz="1400" spc="-1" strike="noStrike">
                <a:solidFill>
                  <a:srgbClr val="ffffff"/>
                </a:solidFill>
                <a:latin typeface="Calibri"/>
              </a:rPr>
              <a:t>Recursos  preventivos.</a:t>
            </a:r>
            <a:endParaRPr b="0" lang="es-ES" sz="14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037960" y="357840"/>
            <a:ext cx="87307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Participación de los trabajadores</a:t>
            </a:r>
            <a:br/>
            <a:endParaRPr b="0" lang="es-E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1460160" y="549720"/>
            <a:ext cx="500400" cy="4194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1528200" y="599760"/>
            <a:ext cx="500400" cy="419400"/>
          </a:xfrm>
          <a:prstGeom prst="triangle">
            <a:avLst>
              <a:gd name="adj" fmla="val 100000"/>
            </a:avLst>
          </a:prstGeom>
          <a:solidFill>
            <a:srgbClr val="20aa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53" name="Line 4"/>
          <p:cNvSpPr/>
          <p:nvPr/>
        </p:nvSpPr>
        <p:spPr>
          <a:xfrm>
            <a:off x="2028960" y="1019160"/>
            <a:ext cx="8739720" cy="1080"/>
          </a:xfrm>
          <a:prstGeom prst="line">
            <a:avLst/>
          </a:prstGeom>
          <a:ln>
            <a:solidFill>
              <a:srgbClr val="20aa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4" name="CustomShape 5"/>
          <p:cNvSpPr/>
          <p:nvPr/>
        </p:nvSpPr>
        <p:spPr>
          <a:xfrm>
            <a:off x="800280" y="1506240"/>
            <a:ext cx="4913280" cy="1300320"/>
          </a:xfrm>
          <a:prstGeom prst="rect">
            <a:avLst/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255960" rIns="255960" tIns="146160" bIns="146160" anchor="ctr"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b="0" lang="es-ES" sz="3600" spc="-1" strike="noStrike">
                <a:solidFill>
                  <a:srgbClr val="ffffff"/>
                </a:solidFill>
                <a:latin typeface="Calibri"/>
              </a:rPr>
              <a:t>A. Delegados de prevención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55" name="CustomShape 6"/>
          <p:cNvSpPr/>
          <p:nvPr/>
        </p:nvSpPr>
        <p:spPr>
          <a:xfrm>
            <a:off x="800280" y="2806920"/>
            <a:ext cx="4913280" cy="2815920"/>
          </a:xfrm>
          <a:prstGeom prst="rect">
            <a:avLst/>
          </a:prstGeom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tint val="40000"/>
                <a:alpha val="90000"/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101520" rIns="135000" tIns="101520" bIns="151920"/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Colaborar en la mejora de la acción preventiva.</a:t>
            </a:r>
            <a:endParaRPr b="0" lang="es-ES" sz="1900" spc="-1" strike="noStrike">
              <a:latin typeface="Arial"/>
            </a:endParaRPr>
          </a:p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Promover y fomentar las buenas prácticas preventivas de los trabajadores. </a:t>
            </a:r>
            <a:endParaRPr b="0" lang="es-ES" sz="1900" spc="-1" strike="noStrike">
              <a:latin typeface="Arial"/>
            </a:endParaRPr>
          </a:p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Atender consultas acerca de las decisiones en materia de seguridad y salud en el trabajo. </a:t>
            </a:r>
            <a:endParaRPr b="0" lang="es-ES" sz="1900" spc="-1" strike="noStrike">
              <a:latin typeface="Arial"/>
            </a:endParaRPr>
          </a:p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Vigilancia y control sobre el cumplimiento de la normativa de prevención de riesgos laborales.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56" name="CustomShape 7"/>
          <p:cNvSpPr/>
          <p:nvPr/>
        </p:nvSpPr>
        <p:spPr>
          <a:xfrm>
            <a:off x="6401880" y="1506240"/>
            <a:ext cx="4913280" cy="1300320"/>
          </a:xfrm>
          <a:prstGeom prst="rect">
            <a:avLst/>
          </a:prstGeom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ln>
            <a:solidFill>
              <a:schemeClr val="accent5">
                <a:hueOff val="-7353344"/>
                <a:satOff val="-10228"/>
                <a:lumOff val="-3922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255960" rIns="255960" tIns="146160" bIns="146160" anchor="ctr"/>
          <a:p>
            <a:pPr algn="ctr">
              <a:lnSpc>
                <a:spcPct val="90000"/>
              </a:lnSpc>
              <a:spcAft>
                <a:spcPts val="1261"/>
              </a:spcAft>
            </a:pPr>
            <a:r>
              <a:rPr b="0" lang="es-ES" sz="3600" spc="-1" strike="noStrike">
                <a:solidFill>
                  <a:srgbClr val="ffffff"/>
                </a:solidFill>
                <a:latin typeface="Calibri"/>
              </a:rPr>
              <a:t>B. Comité de Seguridad y Salud</a:t>
            </a:r>
            <a:endParaRPr b="0" lang="es-ES" sz="3600" spc="-1" strike="noStrike">
              <a:latin typeface="Arial"/>
            </a:endParaRPr>
          </a:p>
        </p:txBody>
      </p:sp>
      <p:sp>
        <p:nvSpPr>
          <p:cNvPr id="157" name="CustomShape 8"/>
          <p:cNvSpPr/>
          <p:nvPr/>
        </p:nvSpPr>
        <p:spPr>
          <a:xfrm>
            <a:off x="6401880" y="2806920"/>
            <a:ext cx="4913280" cy="2815920"/>
          </a:xfrm>
          <a:prstGeom prst="rect">
            <a:avLst/>
          </a:prstGeom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ln>
            <a:solidFill>
              <a:schemeClr val="accent5">
                <a:tint val="40000"/>
                <a:alpha val="90000"/>
                <a:hueOff val="-7391755"/>
                <a:satOff val="-12816"/>
                <a:lumOff val="-1289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101520" rIns="135000" tIns="101520" bIns="151920"/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Participa en la elaboración, puesta en práctica y evaluación de los planes de prevención. </a:t>
            </a:r>
            <a:endParaRPr b="0" lang="es-ES" sz="1900" spc="-1" strike="noStrike">
              <a:latin typeface="Arial"/>
            </a:endParaRPr>
          </a:p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Informa a la empresa de las deficiencias existentes y de su corrección. </a:t>
            </a:r>
            <a:endParaRPr b="0" lang="es-ES" sz="1900" spc="-1" strike="noStrike">
              <a:latin typeface="Arial"/>
            </a:endParaRPr>
          </a:p>
          <a:p>
            <a:pPr lvl="1" marL="171360" indent="-171000">
              <a:lnSpc>
                <a:spcPct val="90000"/>
              </a:lnSpc>
              <a:spcAft>
                <a:spcPts val="286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s-ES" sz="1900" spc="-1" strike="noStrike">
                <a:solidFill>
                  <a:srgbClr val="000000"/>
                </a:solidFill>
                <a:latin typeface="Calibri"/>
              </a:rPr>
              <a:t>Conoce y analiza los daños para la salud de los trabajadores.</a:t>
            </a:r>
            <a:endParaRPr b="0" lang="es-ES" sz="19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86"/>
              </a:spcAft>
            </a:pPr>
            <a:endParaRPr b="0" lang="es-ES" sz="1900" spc="-1" strike="noStrike">
              <a:latin typeface="Arial"/>
            </a:endParaRPr>
          </a:p>
          <a:p>
            <a:pPr>
              <a:lnSpc>
                <a:spcPct val="90000"/>
              </a:lnSpc>
              <a:spcAft>
                <a:spcPts val="286"/>
              </a:spcAft>
            </a:pPr>
            <a:endParaRPr b="0" lang="es-ES" sz="19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2037960" y="357840"/>
            <a:ext cx="873072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s-ES" sz="3000" spc="-1" strike="noStrike">
                <a:solidFill>
                  <a:srgbClr val="000000"/>
                </a:solidFill>
                <a:latin typeface="Calibri"/>
              </a:rPr>
              <a:t>Organismos públicos relacionados con la prevención</a:t>
            </a:r>
            <a:br/>
            <a:endParaRPr b="0" lang="es-ES" sz="3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1460160" y="549720"/>
            <a:ext cx="500400" cy="419400"/>
          </a:xfrm>
          <a:prstGeom prst="triangle">
            <a:avLst>
              <a:gd name="adj" fmla="val 10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1528200" y="599760"/>
            <a:ext cx="500400" cy="419400"/>
          </a:xfrm>
          <a:prstGeom prst="triangle">
            <a:avLst>
              <a:gd name="adj" fmla="val 100000"/>
            </a:avLst>
          </a:prstGeom>
          <a:solidFill>
            <a:srgbClr val="20aa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s-ES" sz="16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61" name="Line 4"/>
          <p:cNvSpPr/>
          <p:nvPr/>
        </p:nvSpPr>
        <p:spPr>
          <a:xfrm>
            <a:off x="2028960" y="1019160"/>
            <a:ext cx="8739720" cy="1080"/>
          </a:xfrm>
          <a:prstGeom prst="line">
            <a:avLst/>
          </a:prstGeom>
          <a:ln>
            <a:solidFill>
              <a:srgbClr val="20aa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754560" y="2071800"/>
            <a:ext cx="2256120" cy="1127880"/>
          </a:xfrm>
          <a:prstGeom prst="roundRect">
            <a:avLst>
              <a:gd name="adj" fmla="val 1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9480" rIns="36360" tIns="57240" bIns="5724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Instituto Nacional de Seguridad e Higiene en el Trabajo (INSHT)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63" name="CustomShape 6"/>
          <p:cNvSpPr/>
          <p:nvPr/>
        </p:nvSpPr>
        <p:spPr>
          <a:xfrm>
            <a:off x="980280" y="3200040"/>
            <a:ext cx="225360" cy="845640"/>
          </a:xfrm>
          <a:custGeom>
            <a:avLst/>
            <a:gdLst/>
            <a:ahLst/>
            <a:rect l="l" t="t" r="r" b="b"/>
            <a:pathLst>
              <a:path w="225638" h="846143">
                <a:moveTo>
                  <a:pt x="0" y="0"/>
                </a:moveTo>
                <a:lnTo>
                  <a:pt x="0" y="846143"/>
                </a:lnTo>
                <a:lnTo>
                  <a:pt x="225638" y="846143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64" name="CustomShape 7"/>
          <p:cNvSpPr/>
          <p:nvPr/>
        </p:nvSpPr>
        <p:spPr>
          <a:xfrm>
            <a:off x="1206000" y="3481920"/>
            <a:ext cx="1804680" cy="11278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54000" rIns="20880" tIns="47160" bIns="47160" anchor="ctr"/>
          <a:p>
            <a:pPr algn="ctr">
              <a:lnSpc>
                <a:spcPct val="90000"/>
              </a:lnSpc>
              <a:spcAft>
                <a:spcPts val="366"/>
              </a:spcAft>
            </a:pPr>
            <a:r>
              <a:rPr b="0" lang="es-ES" sz="1050" spc="-1" strike="noStrike">
                <a:solidFill>
                  <a:srgbClr val="000000"/>
                </a:solidFill>
                <a:latin typeface="Calibri"/>
              </a:rPr>
              <a:t>Tiene como misión el análisis y estudio de las condiciones de seguridad y salud en el trabajo, así como la promoción y apoyo a la mejora de las mismas. Constituye el centro de referencia nacional.</a:t>
            </a:r>
            <a:endParaRPr b="0" lang="es-ES" sz="1050" spc="-1" strike="noStrike">
              <a:latin typeface="Arial"/>
            </a:endParaRPr>
          </a:p>
        </p:txBody>
      </p:sp>
      <p:sp>
        <p:nvSpPr>
          <p:cNvPr id="165" name="CustomShape 8"/>
          <p:cNvSpPr/>
          <p:nvPr/>
        </p:nvSpPr>
        <p:spPr>
          <a:xfrm>
            <a:off x="3575160" y="2071800"/>
            <a:ext cx="2256120" cy="1127880"/>
          </a:xfrm>
          <a:prstGeom prst="roundRect">
            <a:avLst>
              <a:gd name="adj" fmla="val 10000"/>
            </a:avLst>
          </a:prstGeom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9480" rIns="36360" tIns="57240" bIns="5724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Organismos técnicos de las comunidades autónomas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66" name="CustomShape 9"/>
          <p:cNvSpPr/>
          <p:nvPr/>
        </p:nvSpPr>
        <p:spPr>
          <a:xfrm>
            <a:off x="3800880" y="3200040"/>
            <a:ext cx="225360" cy="1196280"/>
          </a:xfrm>
          <a:custGeom>
            <a:avLst/>
            <a:gdLst/>
            <a:ahLst/>
            <a:rect l="l" t="t" r="r" b="b"/>
            <a:pathLst>
              <a:path w="225638" h="1196722">
                <a:moveTo>
                  <a:pt x="0" y="0"/>
                </a:moveTo>
                <a:lnTo>
                  <a:pt x="0" y="1196722"/>
                </a:lnTo>
                <a:lnTo>
                  <a:pt x="225638" y="1196722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67" name="CustomShape 10"/>
          <p:cNvSpPr/>
          <p:nvPr/>
        </p:nvSpPr>
        <p:spPr>
          <a:xfrm>
            <a:off x="4026600" y="3481920"/>
            <a:ext cx="1750320" cy="182916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-2451115"/>
                <a:satOff val="-3409"/>
                <a:lumOff val="-1307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70200" rIns="19080" tIns="63720" bIns="64080" anchor="ctr"/>
          <a:p>
            <a:pPr algn="ctr">
              <a:lnSpc>
                <a:spcPct val="90000"/>
              </a:lnSpc>
              <a:spcAft>
                <a:spcPts val="349"/>
              </a:spcAft>
            </a:pPr>
            <a:r>
              <a:rPr b="0" lang="es-ES" sz="1000" spc="-1" strike="noStrike">
                <a:solidFill>
                  <a:srgbClr val="000000"/>
                </a:solidFill>
                <a:latin typeface="Calibri"/>
              </a:rPr>
              <a:t>Las comunidades autónomas desarrollan, dentro de su ámbito de competencia, funciones de promoción de la prevención, asesoramiento técnico, vigilancia y control del cumplimiento de la normativa de prevención de riesgos laborales.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168" name="CustomShape 11"/>
          <p:cNvSpPr/>
          <p:nvPr/>
        </p:nvSpPr>
        <p:spPr>
          <a:xfrm>
            <a:off x="6395760" y="2071800"/>
            <a:ext cx="2256120" cy="1127880"/>
          </a:xfrm>
          <a:prstGeom prst="roundRect">
            <a:avLst>
              <a:gd name="adj" fmla="val 10000"/>
            </a:avLst>
          </a:prstGeom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9480" rIns="36360" tIns="57240" bIns="5724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Comisión Nacional de Seguridad y Salud en el Trabajo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69" name="CustomShape 12"/>
          <p:cNvSpPr/>
          <p:nvPr/>
        </p:nvSpPr>
        <p:spPr>
          <a:xfrm>
            <a:off x="6621120" y="3200040"/>
            <a:ext cx="225360" cy="845640"/>
          </a:xfrm>
          <a:custGeom>
            <a:avLst/>
            <a:gdLst/>
            <a:ahLst/>
            <a:rect l="l" t="t" r="r" b="b"/>
            <a:pathLst>
              <a:path w="225638" h="846143">
                <a:moveTo>
                  <a:pt x="0" y="0"/>
                </a:moveTo>
                <a:lnTo>
                  <a:pt x="0" y="846143"/>
                </a:lnTo>
                <a:lnTo>
                  <a:pt x="225638" y="846143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70" name="CustomShape 13"/>
          <p:cNvSpPr/>
          <p:nvPr/>
        </p:nvSpPr>
        <p:spPr>
          <a:xfrm>
            <a:off x="6846840" y="3481920"/>
            <a:ext cx="1804680" cy="11278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-4902230"/>
                <a:satOff val="-6819"/>
                <a:lumOff val="-2615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56160" rIns="23040" tIns="48240" bIns="48240" anchor="ctr"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Es un órgano de participación institucional en materia de seguridad y salud en el trabajo. Es un órgano de naturaleza consultiva.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171" name="CustomShape 14"/>
          <p:cNvSpPr/>
          <p:nvPr/>
        </p:nvSpPr>
        <p:spPr>
          <a:xfrm>
            <a:off x="9216000" y="2071800"/>
            <a:ext cx="2256120" cy="1127880"/>
          </a:xfrm>
          <a:prstGeom prst="roundRect">
            <a:avLst>
              <a:gd name="adj" fmla="val 10000"/>
            </a:avLst>
          </a:prstGeom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69480" rIns="36360" tIns="57240" bIns="57240" anchor="ctr"/>
          <a:p>
            <a:pPr algn="ctr">
              <a:lnSpc>
                <a:spcPct val="90000"/>
              </a:lnSpc>
              <a:spcAft>
                <a:spcPts val="666"/>
              </a:spcAft>
            </a:pPr>
            <a:r>
              <a:rPr b="0" lang="es-ES" sz="1900" spc="-1" strike="noStrike">
                <a:solidFill>
                  <a:srgbClr val="ffffff"/>
                </a:solidFill>
                <a:latin typeface="Calibri"/>
              </a:rPr>
              <a:t>Inspección de Trabajo y Seguridad Social</a:t>
            </a:r>
            <a:endParaRPr b="0" lang="es-ES" sz="1900" spc="-1" strike="noStrike">
              <a:latin typeface="Arial"/>
            </a:endParaRPr>
          </a:p>
        </p:txBody>
      </p:sp>
      <p:sp>
        <p:nvSpPr>
          <p:cNvPr id="172" name="CustomShape 15"/>
          <p:cNvSpPr/>
          <p:nvPr/>
        </p:nvSpPr>
        <p:spPr>
          <a:xfrm>
            <a:off x="9441720" y="3200040"/>
            <a:ext cx="225360" cy="845640"/>
          </a:xfrm>
          <a:custGeom>
            <a:avLst/>
            <a:gdLst/>
            <a:ahLst/>
            <a:rect l="l" t="t" r="r" b="b"/>
            <a:pathLst>
              <a:path w="225638" h="846143">
                <a:moveTo>
                  <a:pt x="0" y="0"/>
                </a:moveTo>
                <a:lnTo>
                  <a:pt x="0" y="846143"/>
                </a:lnTo>
                <a:lnTo>
                  <a:pt x="225638" y="846143"/>
                </a:lnTo>
              </a:path>
            </a:pathLst>
          </a:custGeom>
          <a:noFill/>
          <a:ln>
            <a:solidFill>
              <a:schemeClr val="accent6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</p:sp>
      <p:sp>
        <p:nvSpPr>
          <p:cNvPr id="173" name="CustomShape 16"/>
          <p:cNvSpPr/>
          <p:nvPr/>
        </p:nvSpPr>
        <p:spPr>
          <a:xfrm>
            <a:off x="9667440" y="3481920"/>
            <a:ext cx="1804680" cy="11278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chemeClr val="accent5">
                <a:hueOff val="-7353344"/>
                <a:satOff val="-10228"/>
                <a:lumOff val="-3922"/>
                <a:alphaOff val="0"/>
              </a:schemeClr>
            </a:solidFill>
          </a:ln>
        </p:spPr>
        <p:style>
          <a:lnRef idx="2"/>
          <a:fillRef idx="0"/>
          <a:effectRef idx="0"/>
          <a:fontRef idx="minor"/>
        </p:style>
        <p:txBody>
          <a:bodyPr lIns="56160" rIns="23040" tIns="48240" bIns="48240" anchor="ctr"/>
          <a:p>
            <a:pPr algn="ctr">
              <a:lnSpc>
                <a:spcPct val="90000"/>
              </a:lnSpc>
              <a:spcAft>
                <a:spcPts val="420"/>
              </a:spcAft>
            </a:pPr>
            <a:r>
              <a:rPr b="0" lang="es-ES" sz="1200" spc="-1" strike="noStrike">
                <a:solidFill>
                  <a:srgbClr val="000000"/>
                </a:solidFill>
                <a:latin typeface="Calibri"/>
              </a:rPr>
              <a:t>Tiene la función de vigilancia y control de la normativa sobre prevención de riesgos laborales.</a:t>
            </a:r>
            <a:endParaRPr b="0" lang="es-ES" sz="1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LibreOffice/5.4.1.2$Windows_X86_64 LibreOffice_project/ea7cb86e6eeb2bf3a5af73a8f7777ac570321527</Application>
  <Words>618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2017-05-25T10:25:56Z</dcterms:created>
  <dc:creator>Castano, Jorge</dc:creator>
  <dc:description/>
  <dc:language>es-ES</dc:language>
  <cp:lastModifiedBy>Castano, Jorge</cp:lastModifiedBy>
  <dcterms:modified xsi:type="dcterms:W3CDTF">2017-05-25T10:38:25Z</dcterms:modified>
  <cp:revision>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Panorámica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