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6" r:id="rId4"/>
    <p:sldId id="277" r:id="rId5"/>
    <p:sldId id="283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88" r:id="rId14"/>
    <p:sldId id="289" r:id="rId15"/>
    <p:sldId id="292" r:id="rId16"/>
    <p:sldId id="290" r:id="rId17"/>
    <p:sldId id="286" r:id="rId18"/>
    <p:sldId id="287" r:id="rId19"/>
    <p:sldId id="275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0" autoAdjust="0"/>
    <p:restoredTop sz="80886" autoAdjust="0"/>
  </p:normalViewPr>
  <p:slideViewPr>
    <p:cSldViewPr>
      <p:cViewPr varScale="1">
        <p:scale>
          <a:sx n="76" d="100"/>
          <a:sy n="76" d="100"/>
        </p:scale>
        <p:origin x="9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8DF682-1945-4371-B17E-10B3C795F185}" type="datetimeFigureOut">
              <a:rPr lang="zh-CN" altLang="en-US"/>
              <a:pPr>
                <a:defRPr/>
              </a:pPr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73A4BC-4AB6-4BF5-9865-9A4951999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9175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65122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9156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8940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5967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0448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6510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53223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B2C9BA-DB64-4EEB-A171-5C347266E66D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485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135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3286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1562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898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1946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（1）Application：应用</a:t>
            </a:r>
          </a:p>
          <a:p>
            <a:pPr eaLnBrk="1" hangingPunct="1"/>
            <a:r>
              <a:rPr lang="en-US" altLang="zh-CN" dirty="0" smtClean="0"/>
              <a:t>（2）Persistent </a:t>
            </a:r>
            <a:r>
              <a:rPr lang="en-US" altLang="zh-CN" dirty="0" err="1" smtClean="0"/>
              <a:t>Object：持久化对象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（3）hibernate.properties：Hibernate属性文件/</a:t>
            </a:r>
            <a:r>
              <a:rPr lang="en-US" altLang="zh-CN" dirty="0" err="1" smtClean="0"/>
              <a:t>Hibernate配置文件</a:t>
            </a:r>
            <a:r>
              <a:rPr lang="en-US" altLang="zh-CN" dirty="0" smtClean="0"/>
              <a:t> </a:t>
            </a:r>
          </a:p>
          <a:p>
            <a:pPr eaLnBrk="1" hangingPunct="1"/>
            <a:r>
              <a:rPr lang="en-US" altLang="zh-CN" dirty="0" smtClean="0"/>
              <a:t>（4）XML </a:t>
            </a:r>
            <a:r>
              <a:rPr lang="en-US" altLang="zh-CN" dirty="0" err="1" smtClean="0"/>
              <a:t>Mapping：Hibernate映射文件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（5）Database：数据库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1625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创建</a:t>
            </a:r>
            <a:r>
              <a:rPr lang="en-US" altLang="zh-CN" dirty="0" smtClean="0"/>
              <a:t>hibernate.cfg.xml hibernate.cfg.xml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创建 </a:t>
            </a:r>
            <a:r>
              <a:rPr lang="en-US" altLang="zh-CN" dirty="0" smtClean="0"/>
              <a:t>Configuration </a:t>
            </a:r>
            <a:r>
              <a:rPr lang="en-US" altLang="zh-CN" dirty="0" err="1" smtClean="0"/>
              <a:t>Configuration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对象，读取并解析 对象，读取并解析 </a:t>
            </a:r>
            <a:r>
              <a:rPr lang="en-US" altLang="zh-CN" dirty="0" smtClean="0"/>
              <a:t>hibernate.cfg.xml hibernate.cfg.xml </a:t>
            </a:r>
            <a:r>
              <a:rPr lang="zh-CN" altLang="en-US" dirty="0" smtClean="0"/>
              <a:t>文件 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创建 </a:t>
            </a:r>
            <a:r>
              <a:rPr lang="en-US" altLang="zh-CN" dirty="0" err="1" smtClean="0"/>
              <a:t>SessionFactory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SessionFactory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 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读取并解析数据库表的映射信息 读取并解析数据库表的映射信息 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获得 </a:t>
            </a:r>
            <a:r>
              <a:rPr lang="en-US" altLang="zh-CN" dirty="0" smtClean="0"/>
              <a:t>Session </a:t>
            </a:r>
            <a:r>
              <a:rPr lang="en-US" altLang="zh-CN" dirty="0" err="1" smtClean="0"/>
              <a:t>Session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 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持久化操作 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       获得 </a:t>
            </a:r>
            <a:r>
              <a:rPr lang="en-US" altLang="zh-CN" dirty="0" smtClean="0"/>
              <a:t>Transaction </a:t>
            </a:r>
            <a:r>
              <a:rPr lang="en-US" altLang="zh-CN" dirty="0" err="1" smtClean="0"/>
              <a:t>Transaction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       </a:t>
            </a:r>
            <a:r>
              <a:rPr lang="zh-CN" altLang="en-US" dirty="0" smtClean="0"/>
              <a:t>操作数据库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       </a:t>
            </a:r>
            <a:r>
              <a:rPr lang="zh-CN" altLang="en-US" dirty="0" smtClean="0"/>
              <a:t>提交数据库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关闭 </a:t>
            </a:r>
            <a:r>
              <a:rPr lang="en-US" altLang="zh-CN" dirty="0" smtClean="0"/>
              <a:t>Session </a:t>
            </a:r>
            <a:r>
              <a:rPr lang="en-US" altLang="zh-CN" dirty="0" err="1" smtClean="0"/>
              <a:t>Session</a:t>
            </a:r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167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DF9C0C-A164-481C-8BC5-A8C8C22E8F3F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797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28AD9-8D49-442F-B0B0-89531BFA1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02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8BF14-83B3-4A50-B6AB-82886BA50E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9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981075"/>
            <a:ext cx="2058988" cy="5145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6029325" cy="514508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AC172-0F72-4BC5-BD62-C0BC09932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5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53E1A-9A86-42DA-9E1D-88EE7F1DC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4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8235A-D909-4C9D-BE3F-E153EE388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4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5B213-7D34-4014-AD65-411718E1A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3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445A-6706-4784-BF59-736E13200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75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AB6EA-0084-4A04-856D-622C532D3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6D5B2-3F01-4CF5-9CE5-13CCD954F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5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775D-ADC5-4F99-93AC-CFAA75A55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5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EE063-A2F3-4EA6-8754-B1E51FEAA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16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810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F18FA1F-6CFA-4421-AA27-C8E3AB5A7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://sourceforge.net/projects/hibernate/files/hibernate-orm/5.0.7.Final/hibernate-release-5.0.7.Final.zip/downloa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50e0a7a28b5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hadues/article/details/7918879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nhaiyun_ytdx/article/details/5494671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852936"/>
            <a:ext cx="7772400" cy="722313"/>
          </a:xfrm>
        </p:spPr>
        <p:txBody>
          <a:bodyPr anchor="ctr"/>
          <a:lstStyle/>
          <a:p>
            <a:pPr eaLnBrk="1" hangingPunct="1"/>
            <a:r>
              <a:rPr lang="en-US" altLang="zh-CN" sz="4000" dirty="0" smtClean="0"/>
              <a:t>Hibernate</a:t>
            </a:r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400" dirty="0" smtClean="0"/>
              <a:t>小结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24075"/>
            <a:ext cx="8229600" cy="3849688"/>
          </a:xfrm>
        </p:spPr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zh-CN" altLang="en-US" sz="2800" kern="0" dirty="0">
                <a:solidFill>
                  <a:srgbClr val="000000"/>
                </a:solidFill>
                <a:ea typeface="宋体"/>
              </a:rPr>
              <a:t>是一个主流的持久化框架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在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JDBC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基础上进行分装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只需要少量代码就可以完成持久化工作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kern="0" dirty="0">
              <a:solidFill>
                <a:srgbClr val="000000"/>
              </a:solidFill>
              <a:ea typeface="宋体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800" kern="0" dirty="0">
                <a:solidFill>
                  <a:srgbClr val="000000"/>
                </a:solidFill>
                <a:ea typeface="宋体"/>
              </a:rPr>
              <a:t>是一个优秀的</a:t>
            </a:r>
            <a:r>
              <a:rPr lang="en-US" altLang="zh-CN" sz="2800" kern="0" dirty="0">
                <a:solidFill>
                  <a:srgbClr val="000000"/>
                </a:solidFill>
                <a:ea typeface="宋体"/>
              </a:rPr>
              <a:t>ORM</a:t>
            </a:r>
            <a:r>
              <a:rPr lang="zh-CN" altLang="en-US" sz="2800" kern="0" dirty="0">
                <a:solidFill>
                  <a:srgbClr val="000000"/>
                </a:solidFill>
                <a:ea typeface="宋体"/>
              </a:rPr>
              <a:t>（对象</a:t>
            </a:r>
            <a:r>
              <a:rPr lang="en-US" altLang="zh-CN" sz="2800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sz="2800" kern="0" dirty="0">
                <a:solidFill>
                  <a:srgbClr val="000000"/>
                </a:solidFill>
                <a:ea typeface="宋体"/>
              </a:rPr>
              <a:t>关系映射）机制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通过映射文件保存映射信息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在业务层以面向对象的方式编程，不用考虑数据保存形式</a:t>
            </a:r>
          </a:p>
        </p:txBody>
      </p:sp>
    </p:spTree>
    <p:extLst>
      <p:ext uri="{BB962C8B-B14F-4D97-AF65-F5344CB8AC3E}">
        <p14:creationId xmlns:p14="http://schemas.microsoft.com/office/powerpoint/2010/main" val="20315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使用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24075"/>
            <a:ext cx="8229600" cy="3849688"/>
          </a:xfrm>
        </p:spPr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zh-CN" altLang="en-US" sz="2800" kern="0" dirty="0" smtClean="0">
                <a:solidFill>
                  <a:srgbClr val="000000"/>
                </a:solidFill>
                <a:ea typeface="宋体"/>
              </a:rPr>
              <a:t>下载相应的</a:t>
            </a:r>
            <a:r>
              <a:rPr lang="en-US" altLang="zh-CN" sz="2800" kern="0" dirty="0" smtClean="0">
                <a:solidFill>
                  <a:srgbClr val="000000"/>
                </a:solidFill>
                <a:ea typeface="宋体"/>
              </a:rPr>
              <a:t>jar</a:t>
            </a:r>
            <a:r>
              <a:rPr lang="zh-CN" altLang="en-US" sz="2800" kern="0" dirty="0" smtClean="0">
                <a:solidFill>
                  <a:srgbClr val="000000"/>
                </a:solidFill>
                <a:ea typeface="宋体"/>
              </a:rPr>
              <a:t>包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3194D0"/>
                </a:solidFill>
                <a:latin typeface="-apple-system"/>
                <a:hlinkClick r:id="rId3"/>
              </a:rPr>
              <a:t>http://sourceforge.net/projects/hibernate/files/hibernate-orm/5.0.7.Final/hibernate-release-5.0.7.Final.zip/download</a:t>
            </a:r>
            <a:endParaRPr lang="zh-CN" altLang="en-US" sz="2400" kern="0" dirty="0" smtClean="0">
              <a:solidFill>
                <a:srgbClr val="000000"/>
              </a:solidFill>
              <a:ea typeface="宋体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800" kern="0" dirty="0" smtClean="0">
                <a:solidFill>
                  <a:srgbClr val="000000"/>
                </a:solidFill>
                <a:ea typeface="宋体"/>
              </a:rPr>
              <a:t>创建项目，导入</a:t>
            </a:r>
            <a:r>
              <a:rPr lang="en-US" altLang="zh-CN" sz="2800" kern="0" dirty="0" smtClean="0">
                <a:solidFill>
                  <a:srgbClr val="000000"/>
                </a:solidFill>
                <a:ea typeface="宋体"/>
              </a:rPr>
              <a:t>jar</a:t>
            </a:r>
            <a:r>
              <a:rPr lang="zh-CN" altLang="en-US" sz="2800" kern="0" dirty="0" smtClean="0">
                <a:solidFill>
                  <a:srgbClr val="000000"/>
                </a:solidFill>
                <a:ea typeface="宋体"/>
              </a:rPr>
              <a:t>包</a:t>
            </a:r>
            <a:endParaRPr lang="zh-CN" altLang="en-US" sz="2800" kern="0" dirty="0">
              <a:solidFill>
                <a:srgbClr val="000000"/>
              </a:solidFill>
              <a:ea typeface="宋体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通过映射文件保存映射信息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在业务层以面向对象的方式编程，不用考虑数据保存形式</a:t>
            </a:r>
          </a:p>
        </p:txBody>
      </p:sp>
    </p:spTree>
    <p:extLst>
      <p:ext uri="{BB962C8B-B14F-4D97-AF65-F5344CB8AC3E}">
        <p14:creationId xmlns:p14="http://schemas.microsoft.com/office/powerpoint/2010/main" val="14716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使用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hlinkClick r:id="rId3"/>
              </a:rPr>
              <a:t>https://</a:t>
            </a:r>
            <a:r>
              <a:rPr lang="en-US" altLang="zh-CN" sz="2800" dirty="0" smtClean="0">
                <a:hlinkClick r:id="rId3"/>
              </a:rPr>
              <a:t>www.jianshu.com/p/50e0a7a28b53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可能遇到的问题：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>
                <a:hlinkClick r:id="rId4"/>
              </a:rPr>
              <a:t>https://</a:t>
            </a:r>
            <a:r>
              <a:rPr lang="en-US" altLang="zh-CN" sz="2800" dirty="0" smtClean="0">
                <a:hlinkClick r:id="rId4"/>
              </a:rPr>
              <a:t>blog.csdn.net/hadues/article/details/79188793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4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使用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13" y="1196752"/>
            <a:ext cx="3352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使用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5186"/>
          <a:stretch/>
        </p:blipFill>
        <p:spPr>
          <a:xfrm>
            <a:off x="57067" y="1988840"/>
            <a:ext cx="9063145" cy="40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使用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54984"/>
            <a:ext cx="9036496" cy="404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使用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518543"/>
            <a:ext cx="38766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400" dirty="0" smtClean="0"/>
              <a:t>Hibernate</a:t>
            </a:r>
            <a:r>
              <a:rPr lang="zh-CN" altLang="en-US" sz="2400" dirty="0"/>
              <a:t>增删查</a:t>
            </a:r>
            <a:r>
              <a:rPr lang="zh-CN" altLang="en-US" sz="2400" dirty="0" smtClean="0"/>
              <a:t>改操作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16993" y="2348880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blog.csdn.net/linhaiyun_ytdx/article/details/54946714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5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400" dirty="0" smtClean="0"/>
              <a:t>实验任务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68313" y="2996952"/>
            <a:ext cx="5616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、完成</a:t>
            </a:r>
            <a:r>
              <a:rPr lang="en-US" altLang="zh-CN" sz="2800" dirty="0" smtClean="0"/>
              <a:t>Hibernate</a:t>
            </a:r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、了解熟悉整个流程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、对</a:t>
            </a:r>
            <a:r>
              <a:rPr lang="en-US" altLang="zh-CN" sz="2800" dirty="0" err="1" smtClean="0"/>
              <a:t>spj</a:t>
            </a:r>
            <a:r>
              <a:rPr lang="zh-CN" altLang="en-US" sz="2800" dirty="0" smtClean="0"/>
              <a:t>数据进行增删查改操作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31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7200" dirty="0" smtClean="0"/>
              <a:t>THANKS</a:t>
            </a:r>
            <a:endParaRPr lang="zh-CN" alt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1668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400" dirty="0" smtClean="0"/>
              <a:t>目录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、什么是</a:t>
            </a:r>
            <a:r>
              <a:rPr lang="en-US" altLang="zh-CN" sz="2400" dirty="0" smtClean="0"/>
              <a:t>Hibernate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、为什么要使用</a:t>
            </a:r>
            <a:r>
              <a:rPr lang="en-US" altLang="zh-CN" sz="2400" dirty="0" smtClean="0"/>
              <a:t>Hibernate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体系结构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工作流程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使用</a:t>
            </a:r>
            <a:endParaRPr lang="en-US" altLang="zh-CN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Hibernate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400" dirty="0"/>
              <a:t>Hibernate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持久层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、数据持久化（瞬时状态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持久状态）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Hibernate </a:t>
            </a:r>
            <a:r>
              <a:rPr lang="en-US" altLang="zh-CN" sz="2400" dirty="0" err="1"/>
              <a:t>Hibernate</a:t>
            </a:r>
            <a:r>
              <a:rPr lang="zh-CN" altLang="en-US" sz="2400" dirty="0"/>
              <a:t>是基于</a:t>
            </a:r>
            <a:r>
              <a:rPr lang="en-US" altLang="zh-CN" sz="2400" dirty="0"/>
              <a:t>Java</a:t>
            </a:r>
            <a:r>
              <a:rPr lang="zh-CN" altLang="en-US" sz="2400" dirty="0"/>
              <a:t>的开放源代码的持久化中间 的开放源代码的持久化中间 件，它对</a:t>
            </a:r>
            <a:r>
              <a:rPr lang="en-US" altLang="zh-CN" sz="2400" dirty="0"/>
              <a:t>JDBC</a:t>
            </a:r>
            <a:r>
              <a:rPr lang="zh-CN" altLang="en-US" sz="2400" dirty="0"/>
              <a:t>做了轻量级的封装，开发人员可以方 做了轻量级的封装，开发人员可以方 便的通过</a:t>
            </a:r>
            <a:r>
              <a:rPr lang="en-US" altLang="zh-CN" sz="2400" dirty="0"/>
              <a:t>Hibernate </a:t>
            </a:r>
            <a:r>
              <a:rPr lang="en-US" altLang="zh-CN" sz="2400" dirty="0" err="1"/>
              <a:t>Hibernate</a:t>
            </a:r>
            <a:r>
              <a:rPr lang="zh-CN" altLang="en-US" sz="2400" dirty="0"/>
              <a:t>提供</a:t>
            </a:r>
            <a:r>
              <a:rPr lang="en-US" altLang="zh-CN" sz="2400" dirty="0"/>
              <a:t>API</a:t>
            </a:r>
            <a:r>
              <a:rPr lang="zh-CN" altLang="en-US" sz="2400" dirty="0"/>
              <a:t>进行数据库操作 进行数据库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Hibernate </a:t>
            </a:r>
            <a:r>
              <a:rPr lang="en-US" altLang="zh-CN" sz="2400" dirty="0" err="1"/>
              <a:t>Hibernate</a:t>
            </a:r>
            <a:r>
              <a:rPr lang="zh-CN" altLang="en-US" sz="2400" dirty="0"/>
              <a:t>的主要作用是</a:t>
            </a:r>
            <a:r>
              <a:rPr lang="en-US" altLang="zh-CN" sz="2400" dirty="0"/>
              <a:t>O/R Mapping O/R Mapping</a:t>
            </a:r>
            <a:r>
              <a:rPr lang="zh-CN" altLang="en-US" sz="2400" dirty="0"/>
              <a:t>（</a:t>
            </a:r>
            <a:r>
              <a:rPr lang="en-US" altLang="zh-CN" sz="2400" dirty="0"/>
              <a:t>ORM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2784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ORM</a:t>
            </a:r>
            <a:endParaRPr lang="zh-CN" alt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63661" y="2268161"/>
            <a:ext cx="8638903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ORM映射：Object Relational Mapping</a:t>
            </a:r>
          </a:p>
          <a:p>
            <a:pPr marL="400050" lvl="1" indent="0">
              <a:lnSpc>
                <a:spcPct val="200000"/>
              </a:lnSpc>
              <a:spcBef>
                <a:spcPct val="0"/>
              </a:spcBef>
              <a:buFontTx/>
              <a:buChar char="•"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O：面向对象领域的 Object（JavaBean 对象） </a:t>
            </a:r>
          </a:p>
          <a:p>
            <a:pPr marL="400050" lvl="1" indent="0">
              <a:lnSpc>
                <a:spcPct val="200000"/>
              </a:lnSpc>
              <a:spcBef>
                <a:spcPct val="0"/>
              </a:spcBef>
              <a:buFontTx/>
              <a:buChar char="•"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R：关系数据库领域的 Relational（表的结构） </a:t>
            </a:r>
          </a:p>
          <a:p>
            <a:pPr marL="400050" lvl="1" indent="0">
              <a:lnSpc>
                <a:spcPct val="200000"/>
              </a:lnSpc>
              <a:spcBef>
                <a:spcPct val="0"/>
              </a:spcBef>
              <a:buFontTx/>
              <a:buChar char="•"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M：映射 Mapping（XML 的配置文件）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简单一句话：Hibernate 使程序员通过操作对象的方式来操作数据库表记录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ORM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560" y="1772816"/>
            <a:ext cx="12405032" cy="70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400" dirty="0" smtClean="0"/>
              <a:t>JDBC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的比较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24075"/>
            <a:ext cx="8229600" cy="3849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dirty="0"/>
              <a:t>  </a:t>
            </a:r>
            <a:r>
              <a:rPr lang="zh-CN" altLang="en-US" sz="1800" dirty="0"/>
              <a:t>相同点：</a:t>
            </a:r>
          </a:p>
          <a:p>
            <a:pPr eaLnBrk="1" hangingPunct="1"/>
            <a:r>
              <a:rPr lang="zh-CN" altLang="en-US" sz="1800" dirty="0"/>
              <a:t>两者都是</a:t>
            </a:r>
            <a:r>
              <a:rPr lang="en-US" altLang="zh-CN" sz="1800" dirty="0"/>
              <a:t>JAVA</a:t>
            </a:r>
            <a:r>
              <a:rPr lang="zh-CN" altLang="en-US" sz="1800" dirty="0"/>
              <a:t>的数据库操作中间件。</a:t>
            </a:r>
          </a:p>
          <a:p>
            <a:pPr eaLnBrk="1" hangingPunct="1"/>
            <a:r>
              <a:rPr lang="zh-CN" altLang="en-US" sz="1800" dirty="0"/>
              <a:t>两者对于数据库进行直接操作的对象都不是线程安全的，都需要及时关闭。</a:t>
            </a:r>
          </a:p>
          <a:p>
            <a:pPr eaLnBrk="1" hangingPunct="1"/>
            <a:r>
              <a:rPr lang="zh-CN" altLang="en-US" sz="1800" dirty="0" smtClean="0"/>
              <a:t>两者都可以对数据库的更新操作进行显式的事务处理。</a:t>
            </a:r>
          </a:p>
          <a:p>
            <a:pPr eaLnBrk="1" hangingPunct="1">
              <a:buFontTx/>
              <a:buNone/>
            </a:pPr>
            <a:r>
              <a:rPr lang="zh-CN" altLang="en-US" sz="1800" dirty="0" smtClean="0"/>
              <a:t>不同点</a:t>
            </a:r>
            <a:r>
              <a:rPr lang="zh-CN" altLang="en-US" sz="1800" dirty="0"/>
              <a:t>：</a:t>
            </a:r>
          </a:p>
          <a:p>
            <a:pPr eaLnBrk="1" hangingPunct="1"/>
            <a:r>
              <a:rPr lang="zh-CN" altLang="en-US" sz="1800" dirty="0"/>
              <a:t>使用的</a:t>
            </a:r>
            <a:r>
              <a:rPr lang="en-US" altLang="zh-CN" sz="1800" dirty="0"/>
              <a:t>SQL</a:t>
            </a:r>
            <a:r>
              <a:rPr lang="zh-CN" altLang="en-US" sz="1800" dirty="0"/>
              <a:t>语言不同：</a:t>
            </a:r>
            <a:r>
              <a:rPr lang="en-US" altLang="zh-CN" sz="1800" b="1" dirty="0"/>
              <a:t>JDBC</a:t>
            </a:r>
            <a:r>
              <a:rPr lang="zh-CN" altLang="en-US" sz="1800" dirty="0"/>
              <a:t>使用的是基于关系型数据库的标准</a:t>
            </a:r>
            <a:r>
              <a:rPr lang="en-US" altLang="zh-CN" sz="1800" dirty="0"/>
              <a:t>SQL</a:t>
            </a:r>
            <a:r>
              <a:rPr lang="zh-CN" altLang="en-US" sz="1800" dirty="0"/>
              <a:t>语言，</a:t>
            </a:r>
            <a:r>
              <a:rPr lang="en-US" altLang="zh-CN" sz="1800" b="1" dirty="0"/>
              <a:t>Hibernate</a:t>
            </a:r>
            <a:r>
              <a:rPr lang="zh-CN" altLang="en-US" sz="1800" dirty="0"/>
              <a:t>使用的是</a:t>
            </a:r>
            <a:r>
              <a:rPr lang="en-US" altLang="zh-CN" sz="1800" dirty="0"/>
              <a:t>HQL(</a:t>
            </a:r>
            <a:r>
              <a:rPr lang="en-US" altLang="zh-CN" sz="1800" b="1" dirty="0"/>
              <a:t>Hibernate</a:t>
            </a:r>
            <a:r>
              <a:rPr lang="zh-CN" altLang="en-US" sz="1800" dirty="0"/>
              <a:t> </a:t>
            </a:r>
            <a:r>
              <a:rPr lang="en-US" altLang="zh-CN" sz="1800" dirty="0"/>
              <a:t>query language)</a:t>
            </a:r>
            <a:r>
              <a:rPr lang="zh-CN" altLang="en-US" sz="1800" dirty="0"/>
              <a:t>语言</a:t>
            </a:r>
          </a:p>
          <a:p>
            <a:pPr eaLnBrk="1" hangingPunct="1"/>
            <a:r>
              <a:rPr lang="zh-CN" altLang="en-US" sz="1800" dirty="0"/>
              <a:t>操作的对象不同：</a:t>
            </a:r>
            <a:r>
              <a:rPr lang="en-US" altLang="zh-CN" sz="1800" b="1" dirty="0"/>
              <a:t>JDBC</a:t>
            </a:r>
            <a:r>
              <a:rPr lang="zh-CN" altLang="en-US" sz="1800" dirty="0"/>
              <a:t>操作的是数据，将数据通过</a:t>
            </a:r>
            <a:r>
              <a:rPr lang="en-US" altLang="zh-CN" sz="1800" dirty="0"/>
              <a:t>SQL</a:t>
            </a:r>
            <a:r>
              <a:rPr lang="zh-CN" altLang="en-US" sz="1800" dirty="0"/>
              <a:t>语句直接传送到数据库中执行，</a:t>
            </a:r>
            <a:r>
              <a:rPr lang="en-US" altLang="zh-CN" sz="1800" b="1" dirty="0"/>
              <a:t>Hibernate</a:t>
            </a:r>
            <a:r>
              <a:rPr lang="zh-CN" altLang="en-US" sz="1800" dirty="0"/>
              <a:t>操作的是持久化对象，由底层持久化对象的数据更新到数据库中。</a:t>
            </a:r>
          </a:p>
          <a:p>
            <a:pPr eaLnBrk="1" hangingPunct="1"/>
            <a:r>
              <a:rPr lang="zh-CN" altLang="en-US" sz="1800" dirty="0"/>
              <a:t>数据状态不同：</a:t>
            </a:r>
            <a:r>
              <a:rPr lang="en-US" altLang="zh-CN" sz="1800" b="1" dirty="0"/>
              <a:t>JDBC</a:t>
            </a:r>
            <a:r>
              <a:rPr lang="zh-CN" altLang="en-US" sz="1800" dirty="0"/>
              <a:t>操作的数据是“瞬时”的，变量的值无法与数据库中的值保持一致，而</a:t>
            </a:r>
            <a:r>
              <a:rPr lang="en-US" altLang="zh-CN" sz="1800" b="1" dirty="0"/>
              <a:t>Hibernate</a:t>
            </a:r>
            <a:r>
              <a:rPr lang="zh-CN" altLang="en-US" sz="1800" dirty="0"/>
              <a:t>操作的数据是可持久的，即持久化对象的数据属性的值是可以跟数据库中的值保持一致的。</a:t>
            </a:r>
          </a:p>
          <a:p>
            <a:pPr eaLnBrk="1" hangingPunct="1">
              <a:buFontTx/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63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400" dirty="0" smtClean="0"/>
              <a:t>小结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24075"/>
            <a:ext cx="8229600" cy="3849688"/>
          </a:xfrm>
        </p:spPr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zh-CN" altLang="en-US" sz="2800" kern="0" dirty="0">
                <a:solidFill>
                  <a:srgbClr val="000000"/>
                </a:solidFill>
                <a:ea typeface="宋体"/>
              </a:rPr>
              <a:t>是一个主流的持久化框架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在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JDBC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基础上进行分装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只需要少量代码就可以完成持久化工作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kern="0" dirty="0">
              <a:solidFill>
                <a:srgbClr val="000000"/>
              </a:solidFill>
              <a:ea typeface="宋体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800" kern="0" dirty="0">
                <a:solidFill>
                  <a:srgbClr val="000000"/>
                </a:solidFill>
                <a:ea typeface="宋体"/>
              </a:rPr>
              <a:t>是一个优秀的</a:t>
            </a:r>
            <a:r>
              <a:rPr lang="en-US" altLang="zh-CN" sz="2800" kern="0" dirty="0">
                <a:solidFill>
                  <a:srgbClr val="000000"/>
                </a:solidFill>
                <a:ea typeface="宋体"/>
              </a:rPr>
              <a:t>ORM</a:t>
            </a:r>
            <a:r>
              <a:rPr lang="zh-CN" altLang="en-US" sz="2800" kern="0" dirty="0">
                <a:solidFill>
                  <a:srgbClr val="000000"/>
                </a:solidFill>
                <a:ea typeface="宋体"/>
              </a:rPr>
              <a:t>（对象</a:t>
            </a:r>
            <a:r>
              <a:rPr lang="en-US" altLang="zh-CN" sz="2800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sz="2800" kern="0" dirty="0">
                <a:solidFill>
                  <a:srgbClr val="000000"/>
                </a:solidFill>
                <a:ea typeface="宋体"/>
              </a:rPr>
              <a:t>关系映射）机制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通过映射文件保存映射信息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在业务层以面向对象的方式编程，不用考虑数据保存形式</a:t>
            </a:r>
          </a:p>
        </p:txBody>
      </p:sp>
    </p:spTree>
    <p:extLst>
      <p:ext uri="{BB962C8B-B14F-4D97-AF65-F5344CB8AC3E}">
        <p14:creationId xmlns:p14="http://schemas.microsoft.com/office/powerpoint/2010/main" val="12882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980728"/>
            <a:ext cx="5968504" cy="532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个步骤</a:t>
            </a:r>
            <a:endParaRPr lang="zh-CN" altLang="en-US" dirty="0" smtClean="0"/>
          </a:p>
        </p:txBody>
      </p:sp>
      <p:grpSp>
        <p:nvGrpSpPr>
          <p:cNvPr id="5" name="Diagram 6"/>
          <p:cNvGrpSpPr>
            <a:grpSpLocks noChangeAspect="1"/>
          </p:cNvGrpSpPr>
          <p:nvPr/>
        </p:nvGrpSpPr>
        <p:grpSpPr bwMode="auto">
          <a:xfrm>
            <a:off x="468313" y="2124075"/>
            <a:ext cx="8229600" cy="3916363"/>
            <a:chOff x="1073" y="1003"/>
            <a:chExt cx="3951" cy="2458"/>
          </a:xfrm>
        </p:grpSpPr>
        <p:sp>
          <p:nvSpPr>
            <p:cNvPr id="7" name="_s1046"/>
            <p:cNvSpPr>
              <a:spLocks noChangeArrowheads="1" noTextEdit="1"/>
            </p:cNvSpPr>
            <p:nvPr/>
          </p:nvSpPr>
          <p:spPr bwMode="auto">
            <a:xfrm>
              <a:off x="2660" y="1150"/>
              <a:ext cx="779" cy="779"/>
            </a:xfrm>
            <a:custGeom>
              <a:avLst/>
              <a:gdLst>
                <a:gd name="G0" fmla="+- -5636096 0 0"/>
                <a:gd name="G1" fmla="+- -6881280 0 0"/>
                <a:gd name="G2" fmla="+- -5636096 0 -6881280"/>
                <a:gd name="G3" fmla="+- 10800 0 0"/>
                <a:gd name="G4" fmla="+- 0 0 -5636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6881280"/>
                <a:gd name="G10" fmla="+- 7200 0 2700"/>
                <a:gd name="G11" fmla="cos G10 -5636096"/>
                <a:gd name="G12" fmla="sin G10 -5636096"/>
                <a:gd name="G13" fmla="cos 13500 -5636096"/>
                <a:gd name="G14" fmla="sin 13500 -5636096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636096"/>
                <a:gd name="G22" fmla="sin G20 -5636096"/>
                <a:gd name="G23" fmla="+- G21 10800 0"/>
                <a:gd name="G24" fmla="+- G12 G23 G22"/>
                <a:gd name="G25" fmla="+- G22 G23 G11"/>
                <a:gd name="G26" fmla="cos 10800 -5636096"/>
                <a:gd name="G27" fmla="sin 10800 -5636096"/>
                <a:gd name="G28" fmla="cos 7200 -5636096"/>
                <a:gd name="G29" fmla="sin 7200 -5636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881280"/>
                <a:gd name="G36" fmla="sin G34 -6881280"/>
                <a:gd name="G37" fmla="+/ -6881280 -5636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764 w 21600"/>
                <a:gd name="T5" fmla="*/ 49 h 21600"/>
                <a:gd name="T6" fmla="*/ 8470 w 21600"/>
                <a:gd name="T7" fmla="*/ 2106 h 21600"/>
                <a:gd name="T8" fmla="*/ 10109 w 21600"/>
                <a:gd name="T9" fmla="*/ 3633 h 21600"/>
                <a:gd name="T10" fmla="*/ 11741 w 21600"/>
                <a:gd name="T11" fmla="*/ -2668 h 21600"/>
                <a:gd name="T12" fmla="*/ 15916 w 21600"/>
                <a:gd name="T13" fmla="*/ 2135 h 21600"/>
                <a:gd name="T14" fmla="*/ 11113 w 21600"/>
                <a:gd name="T15" fmla="*/ 631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302" y="3617"/>
                  </a:moveTo>
                  <a:cubicBezTo>
                    <a:pt x="11135" y="3605"/>
                    <a:pt x="10967" y="3600"/>
                    <a:pt x="10800" y="3600"/>
                  </a:cubicBezTo>
                  <a:cubicBezTo>
                    <a:pt x="10170" y="3600"/>
                    <a:pt x="9544" y="3682"/>
                    <a:pt x="8936" y="3845"/>
                  </a:cubicBezTo>
                  <a:lnTo>
                    <a:pt x="8004" y="368"/>
                  </a:lnTo>
                  <a:cubicBezTo>
                    <a:pt x="8916" y="123"/>
                    <a:pt x="9856" y="0"/>
                    <a:pt x="10800" y="0"/>
                  </a:cubicBezTo>
                  <a:cubicBezTo>
                    <a:pt x="11051" y="0"/>
                    <a:pt x="11302" y="8"/>
                    <a:pt x="11553" y="26"/>
                  </a:cubicBezTo>
                  <a:lnTo>
                    <a:pt x="11741" y="-2668"/>
                  </a:lnTo>
                  <a:lnTo>
                    <a:pt x="15916" y="2135"/>
                  </a:lnTo>
                  <a:lnTo>
                    <a:pt x="11113" y="6310"/>
                  </a:lnTo>
                  <a:lnTo>
                    <a:pt x="11302" y="361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66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5F0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_s1047"/>
            <p:cNvSpPr>
              <a:spLocks noChangeArrowheads="1" noTextEdit="1"/>
            </p:cNvSpPr>
            <p:nvPr/>
          </p:nvSpPr>
          <p:spPr bwMode="auto">
            <a:xfrm rot="2700000">
              <a:off x="3149" y="1353"/>
              <a:ext cx="779" cy="779"/>
            </a:xfrm>
            <a:custGeom>
              <a:avLst/>
              <a:gdLst>
                <a:gd name="G0" fmla="+- -5636096 0 0"/>
                <a:gd name="G1" fmla="+- -6881280 0 0"/>
                <a:gd name="G2" fmla="+- -5636096 0 -6881280"/>
                <a:gd name="G3" fmla="+- 10800 0 0"/>
                <a:gd name="G4" fmla="+- 0 0 -5636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6881280"/>
                <a:gd name="G10" fmla="+- 7200 0 2700"/>
                <a:gd name="G11" fmla="cos G10 -5636096"/>
                <a:gd name="G12" fmla="sin G10 -5636096"/>
                <a:gd name="G13" fmla="cos 13500 -5636096"/>
                <a:gd name="G14" fmla="sin 13500 -5636096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636096"/>
                <a:gd name="G22" fmla="sin G20 -5636096"/>
                <a:gd name="G23" fmla="+- G21 10800 0"/>
                <a:gd name="G24" fmla="+- G12 G23 G22"/>
                <a:gd name="G25" fmla="+- G22 G23 G11"/>
                <a:gd name="G26" fmla="cos 10800 -5636096"/>
                <a:gd name="G27" fmla="sin 10800 -5636096"/>
                <a:gd name="G28" fmla="cos 7200 -5636096"/>
                <a:gd name="G29" fmla="sin 7200 -5636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881280"/>
                <a:gd name="G36" fmla="sin G34 -6881280"/>
                <a:gd name="G37" fmla="+/ -6881280 -5636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764 w 21600"/>
                <a:gd name="T5" fmla="*/ 49 h 21600"/>
                <a:gd name="T6" fmla="*/ 8470 w 21600"/>
                <a:gd name="T7" fmla="*/ 2106 h 21600"/>
                <a:gd name="T8" fmla="*/ 10109 w 21600"/>
                <a:gd name="T9" fmla="*/ 3633 h 21600"/>
                <a:gd name="T10" fmla="*/ 11741 w 21600"/>
                <a:gd name="T11" fmla="*/ -2668 h 21600"/>
                <a:gd name="T12" fmla="*/ 15916 w 21600"/>
                <a:gd name="T13" fmla="*/ 2135 h 21600"/>
                <a:gd name="T14" fmla="*/ 11113 w 21600"/>
                <a:gd name="T15" fmla="*/ 631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302" y="3617"/>
                  </a:moveTo>
                  <a:cubicBezTo>
                    <a:pt x="11135" y="3605"/>
                    <a:pt x="10967" y="3600"/>
                    <a:pt x="10800" y="3600"/>
                  </a:cubicBezTo>
                  <a:cubicBezTo>
                    <a:pt x="10170" y="3600"/>
                    <a:pt x="9544" y="3682"/>
                    <a:pt x="8936" y="3845"/>
                  </a:cubicBezTo>
                  <a:lnTo>
                    <a:pt x="8004" y="368"/>
                  </a:lnTo>
                  <a:cubicBezTo>
                    <a:pt x="8916" y="123"/>
                    <a:pt x="9856" y="0"/>
                    <a:pt x="10800" y="0"/>
                  </a:cubicBezTo>
                  <a:cubicBezTo>
                    <a:pt x="11051" y="0"/>
                    <a:pt x="11302" y="8"/>
                    <a:pt x="11553" y="26"/>
                  </a:cubicBezTo>
                  <a:lnTo>
                    <a:pt x="11741" y="-2668"/>
                  </a:lnTo>
                  <a:lnTo>
                    <a:pt x="15916" y="2135"/>
                  </a:lnTo>
                  <a:lnTo>
                    <a:pt x="11113" y="6310"/>
                  </a:lnTo>
                  <a:lnTo>
                    <a:pt x="11302" y="3617"/>
                  </a:lnTo>
                  <a:close/>
                </a:path>
              </a:pathLst>
            </a:custGeom>
            <a:gradFill rotWithShape="1">
              <a:gsLst>
                <a:gs pos="0">
                  <a:srgbClr val="B563CF"/>
                </a:gs>
                <a:gs pos="100000">
                  <a:srgbClr val="B563C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_s1048"/>
            <p:cNvSpPr>
              <a:spLocks noChangeArrowheads="1" noTextEdit="1"/>
            </p:cNvSpPr>
            <p:nvPr/>
          </p:nvSpPr>
          <p:spPr bwMode="auto">
            <a:xfrm rot="5400000">
              <a:off x="3352" y="1842"/>
              <a:ext cx="779" cy="779"/>
            </a:xfrm>
            <a:custGeom>
              <a:avLst/>
              <a:gdLst>
                <a:gd name="G0" fmla="+- -5636096 0 0"/>
                <a:gd name="G1" fmla="+- -6881280 0 0"/>
                <a:gd name="G2" fmla="+- -5636096 0 -6881280"/>
                <a:gd name="G3" fmla="+- 10800 0 0"/>
                <a:gd name="G4" fmla="+- 0 0 -5636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6881280"/>
                <a:gd name="G10" fmla="+- 7200 0 2700"/>
                <a:gd name="G11" fmla="cos G10 -5636096"/>
                <a:gd name="G12" fmla="sin G10 -5636096"/>
                <a:gd name="G13" fmla="cos 13500 -5636096"/>
                <a:gd name="G14" fmla="sin 13500 -5636096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636096"/>
                <a:gd name="G22" fmla="sin G20 -5636096"/>
                <a:gd name="G23" fmla="+- G21 10800 0"/>
                <a:gd name="G24" fmla="+- G12 G23 G22"/>
                <a:gd name="G25" fmla="+- G22 G23 G11"/>
                <a:gd name="G26" fmla="cos 10800 -5636096"/>
                <a:gd name="G27" fmla="sin 10800 -5636096"/>
                <a:gd name="G28" fmla="cos 7200 -5636096"/>
                <a:gd name="G29" fmla="sin 7200 -5636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881280"/>
                <a:gd name="G36" fmla="sin G34 -6881280"/>
                <a:gd name="G37" fmla="+/ -6881280 -5636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764 w 21600"/>
                <a:gd name="T5" fmla="*/ 49 h 21600"/>
                <a:gd name="T6" fmla="*/ 8470 w 21600"/>
                <a:gd name="T7" fmla="*/ 2106 h 21600"/>
                <a:gd name="T8" fmla="*/ 10109 w 21600"/>
                <a:gd name="T9" fmla="*/ 3633 h 21600"/>
                <a:gd name="T10" fmla="*/ 11741 w 21600"/>
                <a:gd name="T11" fmla="*/ -2668 h 21600"/>
                <a:gd name="T12" fmla="*/ 15916 w 21600"/>
                <a:gd name="T13" fmla="*/ 2135 h 21600"/>
                <a:gd name="T14" fmla="*/ 11113 w 21600"/>
                <a:gd name="T15" fmla="*/ 631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302" y="3617"/>
                  </a:moveTo>
                  <a:cubicBezTo>
                    <a:pt x="11135" y="3605"/>
                    <a:pt x="10967" y="3600"/>
                    <a:pt x="10800" y="3600"/>
                  </a:cubicBezTo>
                  <a:cubicBezTo>
                    <a:pt x="10170" y="3600"/>
                    <a:pt x="9544" y="3682"/>
                    <a:pt x="8936" y="3845"/>
                  </a:cubicBezTo>
                  <a:lnTo>
                    <a:pt x="8004" y="368"/>
                  </a:lnTo>
                  <a:cubicBezTo>
                    <a:pt x="8916" y="123"/>
                    <a:pt x="9856" y="0"/>
                    <a:pt x="10800" y="0"/>
                  </a:cubicBezTo>
                  <a:cubicBezTo>
                    <a:pt x="11051" y="0"/>
                    <a:pt x="11302" y="8"/>
                    <a:pt x="11553" y="26"/>
                  </a:cubicBezTo>
                  <a:lnTo>
                    <a:pt x="11741" y="-2668"/>
                  </a:lnTo>
                  <a:lnTo>
                    <a:pt x="15916" y="2135"/>
                  </a:lnTo>
                  <a:lnTo>
                    <a:pt x="11113" y="6310"/>
                  </a:lnTo>
                  <a:lnTo>
                    <a:pt x="11302" y="3617"/>
                  </a:lnTo>
                  <a:close/>
                </a:path>
              </a:pathLst>
            </a:custGeom>
            <a:gradFill rotWithShape="1">
              <a:gsLst>
                <a:gs pos="0">
                  <a:srgbClr val="B563CF"/>
                </a:gs>
                <a:gs pos="100000">
                  <a:srgbClr val="B563C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_s1049"/>
            <p:cNvSpPr>
              <a:spLocks noChangeArrowheads="1" noTextEdit="1"/>
            </p:cNvSpPr>
            <p:nvPr/>
          </p:nvSpPr>
          <p:spPr bwMode="auto">
            <a:xfrm rot="8100000">
              <a:off x="3150" y="2331"/>
              <a:ext cx="779" cy="779"/>
            </a:xfrm>
            <a:custGeom>
              <a:avLst/>
              <a:gdLst>
                <a:gd name="G0" fmla="+- -5636096 0 0"/>
                <a:gd name="G1" fmla="+- -6881280 0 0"/>
                <a:gd name="G2" fmla="+- -5636096 0 -6881280"/>
                <a:gd name="G3" fmla="+- 10800 0 0"/>
                <a:gd name="G4" fmla="+- 0 0 -5636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6881280"/>
                <a:gd name="G10" fmla="+- 7200 0 2700"/>
                <a:gd name="G11" fmla="cos G10 -5636096"/>
                <a:gd name="G12" fmla="sin G10 -5636096"/>
                <a:gd name="G13" fmla="cos 13500 -5636096"/>
                <a:gd name="G14" fmla="sin 13500 -5636096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636096"/>
                <a:gd name="G22" fmla="sin G20 -5636096"/>
                <a:gd name="G23" fmla="+- G21 10800 0"/>
                <a:gd name="G24" fmla="+- G12 G23 G22"/>
                <a:gd name="G25" fmla="+- G22 G23 G11"/>
                <a:gd name="G26" fmla="cos 10800 -5636096"/>
                <a:gd name="G27" fmla="sin 10800 -5636096"/>
                <a:gd name="G28" fmla="cos 7200 -5636096"/>
                <a:gd name="G29" fmla="sin 7200 -5636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881280"/>
                <a:gd name="G36" fmla="sin G34 -6881280"/>
                <a:gd name="G37" fmla="+/ -6881280 -5636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764 w 21600"/>
                <a:gd name="T5" fmla="*/ 49 h 21600"/>
                <a:gd name="T6" fmla="*/ 8470 w 21600"/>
                <a:gd name="T7" fmla="*/ 2106 h 21600"/>
                <a:gd name="T8" fmla="*/ 10109 w 21600"/>
                <a:gd name="T9" fmla="*/ 3633 h 21600"/>
                <a:gd name="T10" fmla="*/ 11741 w 21600"/>
                <a:gd name="T11" fmla="*/ -2668 h 21600"/>
                <a:gd name="T12" fmla="*/ 15916 w 21600"/>
                <a:gd name="T13" fmla="*/ 2135 h 21600"/>
                <a:gd name="T14" fmla="*/ 11113 w 21600"/>
                <a:gd name="T15" fmla="*/ 631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302" y="3617"/>
                  </a:moveTo>
                  <a:cubicBezTo>
                    <a:pt x="11135" y="3605"/>
                    <a:pt x="10967" y="3600"/>
                    <a:pt x="10800" y="3600"/>
                  </a:cubicBezTo>
                  <a:cubicBezTo>
                    <a:pt x="10170" y="3600"/>
                    <a:pt x="9544" y="3682"/>
                    <a:pt x="8936" y="3845"/>
                  </a:cubicBezTo>
                  <a:lnTo>
                    <a:pt x="8004" y="368"/>
                  </a:lnTo>
                  <a:cubicBezTo>
                    <a:pt x="8916" y="123"/>
                    <a:pt x="9856" y="0"/>
                    <a:pt x="10800" y="0"/>
                  </a:cubicBezTo>
                  <a:cubicBezTo>
                    <a:pt x="11051" y="0"/>
                    <a:pt x="11302" y="8"/>
                    <a:pt x="11553" y="26"/>
                  </a:cubicBezTo>
                  <a:lnTo>
                    <a:pt x="11741" y="-2668"/>
                  </a:lnTo>
                  <a:lnTo>
                    <a:pt x="15916" y="2135"/>
                  </a:lnTo>
                  <a:lnTo>
                    <a:pt x="11113" y="6310"/>
                  </a:lnTo>
                  <a:lnTo>
                    <a:pt x="11302" y="3617"/>
                  </a:lnTo>
                  <a:close/>
                </a:path>
              </a:pathLst>
            </a:custGeom>
            <a:gradFill rotWithShape="1">
              <a:gsLst>
                <a:gs pos="0">
                  <a:srgbClr val="B563CF"/>
                </a:gs>
                <a:gs pos="100000">
                  <a:srgbClr val="B563C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_s1050"/>
            <p:cNvSpPr>
              <a:spLocks noChangeArrowheads="1" noTextEdit="1"/>
            </p:cNvSpPr>
            <p:nvPr/>
          </p:nvSpPr>
          <p:spPr bwMode="auto">
            <a:xfrm rot="10800000">
              <a:off x="2661" y="2534"/>
              <a:ext cx="779" cy="779"/>
            </a:xfrm>
            <a:custGeom>
              <a:avLst/>
              <a:gdLst>
                <a:gd name="G0" fmla="+- -5636096 0 0"/>
                <a:gd name="G1" fmla="+- -6881280 0 0"/>
                <a:gd name="G2" fmla="+- -5636096 0 -6881280"/>
                <a:gd name="G3" fmla="+- 10800 0 0"/>
                <a:gd name="G4" fmla="+- 0 0 -5636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6881280"/>
                <a:gd name="G10" fmla="+- 7200 0 2700"/>
                <a:gd name="G11" fmla="cos G10 -5636096"/>
                <a:gd name="G12" fmla="sin G10 -5636096"/>
                <a:gd name="G13" fmla="cos 13500 -5636096"/>
                <a:gd name="G14" fmla="sin 13500 -5636096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636096"/>
                <a:gd name="G22" fmla="sin G20 -5636096"/>
                <a:gd name="G23" fmla="+- G21 10800 0"/>
                <a:gd name="G24" fmla="+- G12 G23 G22"/>
                <a:gd name="G25" fmla="+- G22 G23 G11"/>
                <a:gd name="G26" fmla="cos 10800 -5636096"/>
                <a:gd name="G27" fmla="sin 10800 -5636096"/>
                <a:gd name="G28" fmla="cos 7200 -5636096"/>
                <a:gd name="G29" fmla="sin 7200 -5636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881280"/>
                <a:gd name="G36" fmla="sin G34 -6881280"/>
                <a:gd name="G37" fmla="+/ -6881280 -5636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764 w 21600"/>
                <a:gd name="T5" fmla="*/ 49 h 21600"/>
                <a:gd name="T6" fmla="*/ 8470 w 21600"/>
                <a:gd name="T7" fmla="*/ 2106 h 21600"/>
                <a:gd name="T8" fmla="*/ 10109 w 21600"/>
                <a:gd name="T9" fmla="*/ 3633 h 21600"/>
                <a:gd name="T10" fmla="*/ 11741 w 21600"/>
                <a:gd name="T11" fmla="*/ -2668 h 21600"/>
                <a:gd name="T12" fmla="*/ 15916 w 21600"/>
                <a:gd name="T13" fmla="*/ 2135 h 21600"/>
                <a:gd name="T14" fmla="*/ 11113 w 21600"/>
                <a:gd name="T15" fmla="*/ 631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302" y="3617"/>
                  </a:moveTo>
                  <a:cubicBezTo>
                    <a:pt x="11135" y="3605"/>
                    <a:pt x="10967" y="3600"/>
                    <a:pt x="10800" y="3600"/>
                  </a:cubicBezTo>
                  <a:cubicBezTo>
                    <a:pt x="10170" y="3600"/>
                    <a:pt x="9544" y="3682"/>
                    <a:pt x="8936" y="3845"/>
                  </a:cubicBezTo>
                  <a:lnTo>
                    <a:pt x="8004" y="368"/>
                  </a:lnTo>
                  <a:cubicBezTo>
                    <a:pt x="8916" y="123"/>
                    <a:pt x="9856" y="0"/>
                    <a:pt x="10800" y="0"/>
                  </a:cubicBezTo>
                  <a:cubicBezTo>
                    <a:pt x="11051" y="0"/>
                    <a:pt x="11302" y="8"/>
                    <a:pt x="11553" y="26"/>
                  </a:cubicBezTo>
                  <a:lnTo>
                    <a:pt x="11741" y="-2668"/>
                  </a:lnTo>
                  <a:lnTo>
                    <a:pt x="15916" y="2135"/>
                  </a:lnTo>
                  <a:lnTo>
                    <a:pt x="11113" y="6310"/>
                  </a:lnTo>
                  <a:lnTo>
                    <a:pt x="11302" y="3617"/>
                  </a:lnTo>
                  <a:close/>
                </a:path>
              </a:pathLst>
            </a:custGeom>
            <a:gradFill rotWithShape="1">
              <a:gsLst>
                <a:gs pos="0">
                  <a:srgbClr val="B563CF"/>
                </a:gs>
                <a:gs pos="100000">
                  <a:srgbClr val="B563C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_s1051"/>
            <p:cNvSpPr>
              <a:spLocks noChangeArrowheads="1" noTextEdit="1"/>
            </p:cNvSpPr>
            <p:nvPr/>
          </p:nvSpPr>
          <p:spPr bwMode="auto">
            <a:xfrm rot="13500000">
              <a:off x="2172" y="2332"/>
              <a:ext cx="779" cy="779"/>
            </a:xfrm>
            <a:custGeom>
              <a:avLst/>
              <a:gdLst>
                <a:gd name="G0" fmla="+- -5636096 0 0"/>
                <a:gd name="G1" fmla="+- -6881280 0 0"/>
                <a:gd name="G2" fmla="+- -5636096 0 -6881280"/>
                <a:gd name="G3" fmla="+- 10800 0 0"/>
                <a:gd name="G4" fmla="+- 0 0 -5636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6881280"/>
                <a:gd name="G10" fmla="+- 7200 0 2700"/>
                <a:gd name="G11" fmla="cos G10 -5636096"/>
                <a:gd name="G12" fmla="sin G10 -5636096"/>
                <a:gd name="G13" fmla="cos 13500 -5636096"/>
                <a:gd name="G14" fmla="sin 13500 -5636096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636096"/>
                <a:gd name="G22" fmla="sin G20 -5636096"/>
                <a:gd name="G23" fmla="+- G21 10800 0"/>
                <a:gd name="G24" fmla="+- G12 G23 G22"/>
                <a:gd name="G25" fmla="+- G22 G23 G11"/>
                <a:gd name="G26" fmla="cos 10800 -5636096"/>
                <a:gd name="G27" fmla="sin 10800 -5636096"/>
                <a:gd name="G28" fmla="cos 7200 -5636096"/>
                <a:gd name="G29" fmla="sin 7200 -5636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881280"/>
                <a:gd name="G36" fmla="sin G34 -6881280"/>
                <a:gd name="G37" fmla="+/ -6881280 -5636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764 w 21600"/>
                <a:gd name="T5" fmla="*/ 49 h 21600"/>
                <a:gd name="T6" fmla="*/ 8470 w 21600"/>
                <a:gd name="T7" fmla="*/ 2106 h 21600"/>
                <a:gd name="T8" fmla="*/ 10109 w 21600"/>
                <a:gd name="T9" fmla="*/ 3633 h 21600"/>
                <a:gd name="T10" fmla="*/ 11741 w 21600"/>
                <a:gd name="T11" fmla="*/ -2668 h 21600"/>
                <a:gd name="T12" fmla="*/ 15916 w 21600"/>
                <a:gd name="T13" fmla="*/ 2135 h 21600"/>
                <a:gd name="T14" fmla="*/ 11113 w 21600"/>
                <a:gd name="T15" fmla="*/ 631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302" y="3617"/>
                  </a:moveTo>
                  <a:cubicBezTo>
                    <a:pt x="11135" y="3605"/>
                    <a:pt x="10967" y="3600"/>
                    <a:pt x="10800" y="3600"/>
                  </a:cubicBezTo>
                  <a:cubicBezTo>
                    <a:pt x="10170" y="3600"/>
                    <a:pt x="9544" y="3682"/>
                    <a:pt x="8936" y="3845"/>
                  </a:cubicBezTo>
                  <a:lnTo>
                    <a:pt x="8004" y="368"/>
                  </a:lnTo>
                  <a:cubicBezTo>
                    <a:pt x="8916" y="123"/>
                    <a:pt x="9856" y="0"/>
                    <a:pt x="10800" y="0"/>
                  </a:cubicBezTo>
                  <a:cubicBezTo>
                    <a:pt x="11051" y="0"/>
                    <a:pt x="11302" y="8"/>
                    <a:pt x="11553" y="26"/>
                  </a:cubicBezTo>
                  <a:lnTo>
                    <a:pt x="11741" y="-2668"/>
                  </a:lnTo>
                  <a:lnTo>
                    <a:pt x="15916" y="2135"/>
                  </a:lnTo>
                  <a:lnTo>
                    <a:pt x="11113" y="6310"/>
                  </a:lnTo>
                  <a:lnTo>
                    <a:pt x="11302" y="3617"/>
                  </a:lnTo>
                  <a:close/>
                </a:path>
              </a:pathLst>
            </a:custGeom>
            <a:gradFill rotWithShape="1">
              <a:gsLst>
                <a:gs pos="0">
                  <a:srgbClr val="B563CF"/>
                </a:gs>
                <a:gs pos="100000">
                  <a:srgbClr val="B563C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_s1052"/>
            <p:cNvSpPr>
              <a:spLocks noChangeArrowheads="1" noTextEdit="1"/>
            </p:cNvSpPr>
            <p:nvPr/>
          </p:nvSpPr>
          <p:spPr bwMode="auto">
            <a:xfrm rot="16200000">
              <a:off x="1969" y="1843"/>
              <a:ext cx="779" cy="779"/>
            </a:xfrm>
            <a:custGeom>
              <a:avLst/>
              <a:gdLst>
                <a:gd name="G0" fmla="+- -5636096 0 0"/>
                <a:gd name="G1" fmla="+- -6881280 0 0"/>
                <a:gd name="G2" fmla="+- -5636096 0 -6881280"/>
                <a:gd name="G3" fmla="+- 10800 0 0"/>
                <a:gd name="G4" fmla="+- 0 0 -5636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6881280"/>
                <a:gd name="G10" fmla="+- 7200 0 2700"/>
                <a:gd name="G11" fmla="cos G10 -5636096"/>
                <a:gd name="G12" fmla="sin G10 -5636096"/>
                <a:gd name="G13" fmla="cos 13500 -5636096"/>
                <a:gd name="G14" fmla="sin 13500 -5636096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636096"/>
                <a:gd name="G22" fmla="sin G20 -5636096"/>
                <a:gd name="G23" fmla="+- G21 10800 0"/>
                <a:gd name="G24" fmla="+- G12 G23 G22"/>
                <a:gd name="G25" fmla="+- G22 G23 G11"/>
                <a:gd name="G26" fmla="cos 10800 -5636096"/>
                <a:gd name="G27" fmla="sin 10800 -5636096"/>
                <a:gd name="G28" fmla="cos 7200 -5636096"/>
                <a:gd name="G29" fmla="sin 7200 -5636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881280"/>
                <a:gd name="G36" fmla="sin G34 -6881280"/>
                <a:gd name="G37" fmla="+/ -6881280 -5636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764 w 21600"/>
                <a:gd name="T5" fmla="*/ 49 h 21600"/>
                <a:gd name="T6" fmla="*/ 8470 w 21600"/>
                <a:gd name="T7" fmla="*/ 2106 h 21600"/>
                <a:gd name="T8" fmla="*/ 10109 w 21600"/>
                <a:gd name="T9" fmla="*/ 3633 h 21600"/>
                <a:gd name="T10" fmla="*/ 11741 w 21600"/>
                <a:gd name="T11" fmla="*/ -2668 h 21600"/>
                <a:gd name="T12" fmla="*/ 15916 w 21600"/>
                <a:gd name="T13" fmla="*/ 2135 h 21600"/>
                <a:gd name="T14" fmla="*/ 11113 w 21600"/>
                <a:gd name="T15" fmla="*/ 631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302" y="3617"/>
                  </a:moveTo>
                  <a:cubicBezTo>
                    <a:pt x="11135" y="3605"/>
                    <a:pt x="10967" y="3600"/>
                    <a:pt x="10800" y="3600"/>
                  </a:cubicBezTo>
                  <a:cubicBezTo>
                    <a:pt x="10170" y="3600"/>
                    <a:pt x="9544" y="3682"/>
                    <a:pt x="8936" y="3845"/>
                  </a:cubicBezTo>
                  <a:lnTo>
                    <a:pt x="8004" y="368"/>
                  </a:lnTo>
                  <a:cubicBezTo>
                    <a:pt x="8916" y="123"/>
                    <a:pt x="9856" y="0"/>
                    <a:pt x="10800" y="0"/>
                  </a:cubicBezTo>
                  <a:cubicBezTo>
                    <a:pt x="11051" y="0"/>
                    <a:pt x="11302" y="8"/>
                    <a:pt x="11553" y="26"/>
                  </a:cubicBezTo>
                  <a:lnTo>
                    <a:pt x="11741" y="-2668"/>
                  </a:lnTo>
                  <a:lnTo>
                    <a:pt x="15916" y="2135"/>
                  </a:lnTo>
                  <a:lnTo>
                    <a:pt x="11113" y="6310"/>
                  </a:lnTo>
                  <a:lnTo>
                    <a:pt x="11302" y="3617"/>
                  </a:lnTo>
                  <a:close/>
                </a:path>
              </a:pathLst>
            </a:custGeom>
            <a:gradFill rotWithShape="1">
              <a:gsLst>
                <a:gs pos="0">
                  <a:srgbClr val="B563CF"/>
                </a:gs>
                <a:gs pos="100000">
                  <a:srgbClr val="B563C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_s1053"/>
            <p:cNvSpPr>
              <a:spLocks noChangeArrowheads="1" noTextEdit="1"/>
            </p:cNvSpPr>
            <p:nvPr/>
          </p:nvSpPr>
          <p:spPr bwMode="auto">
            <a:xfrm rot="18900000">
              <a:off x="2171" y="1354"/>
              <a:ext cx="779" cy="779"/>
            </a:xfrm>
            <a:custGeom>
              <a:avLst/>
              <a:gdLst>
                <a:gd name="G0" fmla="+- -5636096 0 0"/>
                <a:gd name="G1" fmla="+- -6881280 0 0"/>
                <a:gd name="G2" fmla="+- -5636096 0 -6881280"/>
                <a:gd name="G3" fmla="+- 10800 0 0"/>
                <a:gd name="G4" fmla="+- 0 0 -5636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6881280"/>
                <a:gd name="G10" fmla="+- 7200 0 2700"/>
                <a:gd name="G11" fmla="cos G10 -5636096"/>
                <a:gd name="G12" fmla="sin G10 -5636096"/>
                <a:gd name="G13" fmla="cos 13500 -5636096"/>
                <a:gd name="G14" fmla="sin 13500 -5636096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636096"/>
                <a:gd name="G22" fmla="sin G20 -5636096"/>
                <a:gd name="G23" fmla="+- G21 10800 0"/>
                <a:gd name="G24" fmla="+- G12 G23 G22"/>
                <a:gd name="G25" fmla="+- G22 G23 G11"/>
                <a:gd name="G26" fmla="cos 10800 -5636096"/>
                <a:gd name="G27" fmla="sin 10800 -5636096"/>
                <a:gd name="G28" fmla="cos 7200 -5636096"/>
                <a:gd name="G29" fmla="sin 7200 -5636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881280"/>
                <a:gd name="G36" fmla="sin G34 -6881280"/>
                <a:gd name="G37" fmla="+/ -6881280 -5636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764 w 21600"/>
                <a:gd name="T5" fmla="*/ 49 h 21600"/>
                <a:gd name="T6" fmla="*/ 8470 w 21600"/>
                <a:gd name="T7" fmla="*/ 2106 h 21600"/>
                <a:gd name="T8" fmla="*/ 10109 w 21600"/>
                <a:gd name="T9" fmla="*/ 3633 h 21600"/>
                <a:gd name="T10" fmla="*/ 11741 w 21600"/>
                <a:gd name="T11" fmla="*/ -2668 h 21600"/>
                <a:gd name="T12" fmla="*/ 15916 w 21600"/>
                <a:gd name="T13" fmla="*/ 2135 h 21600"/>
                <a:gd name="T14" fmla="*/ 11113 w 21600"/>
                <a:gd name="T15" fmla="*/ 631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302" y="3617"/>
                  </a:moveTo>
                  <a:cubicBezTo>
                    <a:pt x="11135" y="3605"/>
                    <a:pt x="10967" y="3600"/>
                    <a:pt x="10800" y="3600"/>
                  </a:cubicBezTo>
                  <a:cubicBezTo>
                    <a:pt x="10170" y="3600"/>
                    <a:pt x="9544" y="3682"/>
                    <a:pt x="8936" y="3845"/>
                  </a:cubicBezTo>
                  <a:lnTo>
                    <a:pt x="8004" y="368"/>
                  </a:lnTo>
                  <a:cubicBezTo>
                    <a:pt x="8916" y="123"/>
                    <a:pt x="9856" y="0"/>
                    <a:pt x="10800" y="0"/>
                  </a:cubicBezTo>
                  <a:cubicBezTo>
                    <a:pt x="11051" y="0"/>
                    <a:pt x="11302" y="8"/>
                    <a:pt x="11553" y="26"/>
                  </a:cubicBezTo>
                  <a:lnTo>
                    <a:pt x="11741" y="-2668"/>
                  </a:lnTo>
                  <a:lnTo>
                    <a:pt x="15916" y="2135"/>
                  </a:lnTo>
                  <a:lnTo>
                    <a:pt x="11113" y="6310"/>
                  </a:lnTo>
                  <a:lnTo>
                    <a:pt x="11302" y="361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8C0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D87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_s1054"/>
            <p:cNvSpPr>
              <a:spLocks noChangeArrowheads="1"/>
            </p:cNvSpPr>
            <p:nvPr/>
          </p:nvSpPr>
          <p:spPr bwMode="auto">
            <a:xfrm>
              <a:off x="1946" y="167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r>
                <a:rPr kumimoji="0" lang="zh-CN" altLang="en-US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关闭</a:t>
              </a:r>
              <a:r>
                <a:rPr kumimoji="0" lang="en-US" altLang="zh-CN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Session</a:t>
              </a:r>
            </a:p>
          </p:txBody>
        </p:sp>
        <p:sp>
          <p:nvSpPr>
            <p:cNvPr id="16" name="_s1055"/>
            <p:cNvSpPr>
              <a:spLocks noChangeArrowheads="1"/>
            </p:cNvSpPr>
            <p:nvPr/>
          </p:nvSpPr>
          <p:spPr bwMode="auto">
            <a:xfrm>
              <a:off x="1946" y="2449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r>
                <a:rPr kumimoji="0" lang="zh-CN" altLang="en-US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提交事务 </a:t>
              </a:r>
            </a:p>
          </p:txBody>
        </p:sp>
        <p:sp>
          <p:nvSpPr>
            <p:cNvPr id="17" name="_s1056"/>
            <p:cNvSpPr>
              <a:spLocks noChangeArrowheads="1"/>
            </p:cNvSpPr>
            <p:nvPr/>
          </p:nvSpPr>
          <p:spPr bwMode="auto">
            <a:xfrm>
              <a:off x="2494" y="2997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持久化操作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kumimoji="0" lang="en-US" altLang="zh-CN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save/update/delete/find</a:t>
              </a:r>
            </a:p>
          </p:txBody>
        </p:sp>
        <p:sp>
          <p:nvSpPr>
            <p:cNvPr id="18" name="_s1057"/>
            <p:cNvSpPr>
              <a:spLocks noChangeArrowheads="1"/>
            </p:cNvSpPr>
            <p:nvPr/>
          </p:nvSpPr>
          <p:spPr bwMode="auto">
            <a:xfrm>
              <a:off x="3269" y="2997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开始一个事务</a:t>
              </a:r>
            </a:p>
          </p:txBody>
        </p:sp>
        <p:sp>
          <p:nvSpPr>
            <p:cNvPr id="19" name="_s1058"/>
            <p:cNvSpPr>
              <a:spLocks noChangeArrowheads="1"/>
            </p:cNvSpPr>
            <p:nvPr/>
          </p:nvSpPr>
          <p:spPr bwMode="auto">
            <a:xfrm>
              <a:off x="3817" y="2449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打开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Session</a:t>
              </a:r>
            </a:p>
          </p:txBody>
        </p:sp>
        <p:sp>
          <p:nvSpPr>
            <p:cNvPr id="20" name="_s1059"/>
            <p:cNvSpPr>
              <a:spLocks noChangeArrowheads="1"/>
            </p:cNvSpPr>
            <p:nvPr/>
          </p:nvSpPr>
          <p:spPr bwMode="auto">
            <a:xfrm>
              <a:off x="3268" y="1127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kumimoji="0" lang="zh-CN" altLang="en-US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Configuration</a:t>
              </a:r>
            </a:p>
          </p:txBody>
        </p:sp>
        <p:sp>
          <p:nvSpPr>
            <p:cNvPr id="21" name="_s1060"/>
            <p:cNvSpPr>
              <a:spLocks noChangeArrowheads="1"/>
            </p:cNvSpPr>
            <p:nvPr/>
          </p:nvSpPr>
          <p:spPr bwMode="auto">
            <a:xfrm>
              <a:off x="3816" y="167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kumimoji="1" lang="zh-CN" altLang="en-US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创建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5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SessionFactory</a:t>
              </a:r>
            </a:p>
          </p:txBody>
        </p:sp>
        <p:sp>
          <p:nvSpPr>
            <p:cNvPr id="22" name="_s1061"/>
            <p:cNvSpPr>
              <a:spLocks noChangeArrowheads="1"/>
            </p:cNvSpPr>
            <p:nvPr/>
          </p:nvSpPr>
          <p:spPr bwMode="auto">
            <a:xfrm>
              <a:off x="2494" y="112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529</Words>
  <Application>Microsoft Office PowerPoint</Application>
  <PresentationFormat>全屏显示(4:3)</PresentationFormat>
  <Paragraphs>119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等线</vt:lpstr>
      <vt:lpstr>黑体</vt:lpstr>
      <vt:lpstr>宋体</vt:lpstr>
      <vt:lpstr>微软雅黑</vt:lpstr>
      <vt:lpstr>Arial</vt:lpstr>
      <vt:lpstr>默认设计模板</vt:lpstr>
      <vt:lpstr>Hibernate</vt:lpstr>
      <vt:lpstr>目录</vt:lpstr>
      <vt:lpstr>什么是Hibernate</vt:lpstr>
      <vt:lpstr>什么是ORM</vt:lpstr>
      <vt:lpstr>什么是ORM</vt:lpstr>
      <vt:lpstr>JDBC与Hibernate的比较</vt:lpstr>
      <vt:lpstr>小结</vt:lpstr>
      <vt:lpstr>PowerPoint 演示文稿</vt:lpstr>
      <vt:lpstr>使用Hibernate的7个步骤</vt:lpstr>
      <vt:lpstr>小结</vt:lpstr>
      <vt:lpstr>Hibernate使用</vt:lpstr>
      <vt:lpstr>Hibernate使用</vt:lpstr>
      <vt:lpstr>Hibernate使用</vt:lpstr>
      <vt:lpstr>Hibernate使用</vt:lpstr>
      <vt:lpstr>Hibernate使用</vt:lpstr>
      <vt:lpstr>Hibernate使用</vt:lpstr>
      <vt:lpstr>Hibernate增删查改操作</vt:lpstr>
      <vt:lpstr>实验任务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华东师范大学生命科学学院</dc:title>
  <dc:creator>liuhuan</dc:creator>
  <cp:lastModifiedBy>Dase</cp:lastModifiedBy>
  <cp:revision>58</cp:revision>
  <dcterms:created xsi:type="dcterms:W3CDTF">2011-06-14T05:49:02Z</dcterms:created>
  <dcterms:modified xsi:type="dcterms:W3CDTF">2018-11-08T14:21:37Z</dcterms:modified>
</cp:coreProperties>
</file>