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9" r:id="rId3"/>
    <p:sldId id="260" r:id="rId4"/>
    <p:sldId id="267" r:id="rId5"/>
    <p:sldId id="274" r:id="rId6"/>
    <p:sldId id="257" r:id="rId7"/>
    <p:sldId id="275" r:id="rId8"/>
    <p:sldId id="262" r:id="rId9"/>
    <p:sldId id="263" r:id="rId10"/>
    <p:sldId id="264" r:id="rId11"/>
    <p:sldId id="273" r:id="rId1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88285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39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9425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374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3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452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0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9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56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90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030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1657350"/>
            <a:ext cx="313921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5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sz="5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DB</a:t>
            </a:r>
            <a:r>
              <a:rPr lang="en-US" sz="5400" spc="-5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zh-CN" altLang="en-US" sz="5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入门</a:t>
            </a:r>
            <a:endParaRPr sz="5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0114" y="585119"/>
            <a:ext cx="5143286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/>
              <a:t>目标：</a:t>
            </a:r>
            <a:r>
              <a:rPr spc="5" dirty="0" err="1"/>
              <a:t>J</a:t>
            </a:r>
            <a:r>
              <a:rPr dirty="0" err="1"/>
              <a:t>DB</a:t>
            </a:r>
            <a:r>
              <a:rPr spc="-5" dirty="0" err="1"/>
              <a:t>C</a:t>
            </a:r>
            <a:r>
              <a:rPr dirty="0" err="1"/>
              <a:t>的</a:t>
            </a:r>
            <a:r>
              <a:rPr spc="-5" dirty="0" err="1"/>
              <a:t>C</a:t>
            </a:r>
            <a:r>
              <a:rPr spc="5" dirty="0" err="1"/>
              <a:t>R</a:t>
            </a:r>
            <a:r>
              <a:rPr spc="-5" dirty="0" err="1"/>
              <a:t>U</a:t>
            </a:r>
            <a:r>
              <a:rPr dirty="0" err="1"/>
              <a:t>D操作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9809" y="1441974"/>
            <a:ext cx="2673350" cy="2275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957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2000" b="1" dirty="0">
                <a:solidFill>
                  <a:srgbClr val="212121"/>
                </a:solidFill>
                <a:latin typeface="Microsoft YaHei"/>
                <a:cs typeface="Microsoft YaHei"/>
              </a:rPr>
              <a:t>向数据库中保存记录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12121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69570" indent="-342900">
              <a:lnSpc>
                <a:spcPct val="100000"/>
              </a:lnSpc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2000" b="1" dirty="0">
                <a:solidFill>
                  <a:srgbClr val="212121"/>
                </a:solidFill>
                <a:latin typeface="Microsoft YaHei"/>
                <a:cs typeface="Microsoft YaHei"/>
              </a:rPr>
              <a:t>修改数据库中的记录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buClr>
                <a:srgbClr val="212121"/>
              </a:buClr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212121"/>
                </a:solidFill>
                <a:latin typeface="Microsoft YaHei"/>
                <a:cs typeface="Microsoft YaHei"/>
              </a:rPr>
              <a:t>删除数据库中的记录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buClr>
                <a:srgbClr val="212121"/>
              </a:buClr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212121"/>
                </a:solidFill>
                <a:latin typeface="Microsoft YaHei"/>
                <a:cs typeface="Microsoft YaHei"/>
              </a:rPr>
              <a:t>查询数据库中的记录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410" y="2097286"/>
            <a:ext cx="1549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上机练习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8594" y="387318"/>
            <a:ext cx="2378806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J</a:t>
            </a:r>
            <a:r>
              <a:rPr dirty="0"/>
              <a:t>DB</a:t>
            </a:r>
            <a:r>
              <a:rPr spc="-5" dirty="0"/>
              <a:t>C</a:t>
            </a:r>
            <a:r>
              <a:rPr dirty="0"/>
              <a:t>的概述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099" y="1581417"/>
            <a:ext cx="7717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212121"/>
                </a:solidFill>
                <a:latin typeface="Microsoft YaHei"/>
                <a:cs typeface="Microsoft YaHei"/>
              </a:rPr>
              <a:t>JDBC的全称为：</a:t>
            </a:r>
            <a:r>
              <a:rPr sz="2000" b="1" spc="-165" dirty="0">
                <a:solidFill>
                  <a:srgbClr val="212121"/>
                </a:solidFill>
                <a:latin typeface="Microsoft YaHei"/>
                <a:cs typeface="Microsoft YaHei"/>
              </a:rPr>
              <a:t> </a:t>
            </a:r>
            <a:r>
              <a:rPr sz="2000" b="1" spc="-15" dirty="0">
                <a:solidFill>
                  <a:srgbClr val="212121"/>
                </a:solidFill>
                <a:latin typeface="Calibri"/>
                <a:cs typeface="Calibri"/>
              </a:rPr>
              <a:t>Java</a:t>
            </a:r>
            <a:r>
              <a:rPr sz="2000" b="1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Calibri"/>
                <a:cs typeface="Calibri"/>
              </a:rPr>
              <a:t>DataBase</a:t>
            </a:r>
            <a:r>
              <a:rPr sz="2000" b="1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Microsoft YaHei"/>
                <a:cs typeface="Microsoft YaHei"/>
              </a:rPr>
              <a:t>Connectivity（java</a:t>
            </a:r>
            <a:r>
              <a:rPr sz="2000" b="1" dirty="0">
                <a:solidFill>
                  <a:srgbClr val="212121"/>
                </a:solidFill>
                <a:latin typeface="Microsoft YaHei"/>
                <a:cs typeface="Microsoft YaHei"/>
              </a:rPr>
              <a:t>数据库连接）。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8240" y="4069138"/>
            <a:ext cx="1432560" cy="609600"/>
          </a:xfrm>
          <a:custGeom>
            <a:avLst/>
            <a:gdLst/>
            <a:ahLst/>
            <a:cxnLst/>
            <a:rect l="l" t="t" r="r" b="b"/>
            <a:pathLst>
              <a:path w="1432560" h="609600">
                <a:moveTo>
                  <a:pt x="716191" y="0"/>
                </a:moveTo>
                <a:lnTo>
                  <a:pt x="638154" y="596"/>
                </a:lnTo>
                <a:lnTo>
                  <a:pt x="562551" y="2343"/>
                </a:lnTo>
                <a:lnTo>
                  <a:pt x="489819" y="5179"/>
                </a:lnTo>
                <a:lnTo>
                  <a:pt x="420395" y="9043"/>
                </a:lnTo>
                <a:lnTo>
                  <a:pt x="354715" y="13872"/>
                </a:lnTo>
                <a:lnTo>
                  <a:pt x="293217" y="19603"/>
                </a:lnTo>
                <a:lnTo>
                  <a:pt x="236338" y="26176"/>
                </a:lnTo>
                <a:lnTo>
                  <a:pt x="184514" y="33528"/>
                </a:lnTo>
                <a:lnTo>
                  <a:pt x="138183" y="41597"/>
                </a:lnTo>
                <a:lnTo>
                  <a:pt x="97781" y="50322"/>
                </a:lnTo>
                <a:lnTo>
                  <a:pt x="36511" y="69487"/>
                </a:lnTo>
                <a:lnTo>
                  <a:pt x="4202" y="90530"/>
                </a:lnTo>
                <a:lnTo>
                  <a:pt x="0" y="101599"/>
                </a:lnTo>
                <a:lnTo>
                  <a:pt x="0" y="507999"/>
                </a:lnTo>
                <a:lnTo>
                  <a:pt x="36511" y="540112"/>
                </a:lnTo>
                <a:lnTo>
                  <a:pt x="97781" y="559277"/>
                </a:lnTo>
                <a:lnTo>
                  <a:pt x="138183" y="568002"/>
                </a:lnTo>
                <a:lnTo>
                  <a:pt x="184514" y="576071"/>
                </a:lnTo>
                <a:lnTo>
                  <a:pt x="236338" y="583423"/>
                </a:lnTo>
                <a:lnTo>
                  <a:pt x="293217" y="589996"/>
                </a:lnTo>
                <a:lnTo>
                  <a:pt x="354715" y="595727"/>
                </a:lnTo>
                <a:lnTo>
                  <a:pt x="420395" y="600556"/>
                </a:lnTo>
                <a:lnTo>
                  <a:pt x="489819" y="604420"/>
                </a:lnTo>
                <a:lnTo>
                  <a:pt x="562551" y="607256"/>
                </a:lnTo>
                <a:lnTo>
                  <a:pt x="638154" y="609003"/>
                </a:lnTo>
                <a:lnTo>
                  <a:pt x="716191" y="609599"/>
                </a:lnTo>
                <a:lnTo>
                  <a:pt x="794230" y="609003"/>
                </a:lnTo>
                <a:lnTo>
                  <a:pt x="869835" y="607256"/>
                </a:lnTo>
                <a:lnTo>
                  <a:pt x="942569" y="604420"/>
                </a:lnTo>
                <a:lnTo>
                  <a:pt x="1011994" y="600556"/>
                </a:lnTo>
                <a:lnTo>
                  <a:pt x="1077675" y="595727"/>
                </a:lnTo>
                <a:lnTo>
                  <a:pt x="1139174" y="589996"/>
                </a:lnTo>
                <a:lnTo>
                  <a:pt x="1196054" y="583423"/>
                </a:lnTo>
                <a:lnTo>
                  <a:pt x="1247878" y="576071"/>
                </a:lnTo>
                <a:lnTo>
                  <a:pt x="1294210" y="568002"/>
                </a:lnTo>
                <a:lnTo>
                  <a:pt x="1334613" y="559277"/>
                </a:lnTo>
                <a:lnTo>
                  <a:pt x="1395882" y="540112"/>
                </a:lnTo>
                <a:lnTo>
                  <a:pt x="1428192" y="519069"/>
                </a:lnTo>
                <a:lnTo>
                  <a:pt x="1432394" y="507999"/>
                </a:lnTo>
                <a:lnTo>
                  <a:pt x="1432394" y="101599"/>
                </a:lnTo>
                <a:lnTo>
                  <a:pt x="1395882" y="69487"/>
                </a:lnTo>
                <a:lnTo>
                  <a:pt x="1334613" y="50322"/>
                </a:lnTo>
                <a:lnTo>
                  <a:pt x="1294210" y="41597"/>
                </a:lnTo>
                <a:lnTo>
                  <a:pt x="1247878" y="33528"/>
                </a:lnTo>
                <a:lnTo>
                  <a:pt x="1196054" y="26176"/>
                </a:lnTo>
                <a:lnTo>
                  <a:pt x="1139174" y="19603"/>
                </a:lnTo>
                <a:lnTo>
                  <a:pt x="1077675" y="13872"/>
                </a:lnTo>
                <a:lnTo>
                  <a:pt x="1011994" y="9043"/>
                </a:lnTo>
                <a:lnTo>
                  <a:pt x="942569" y="5179"/>
                </a:lnTo>
                <a:lnTo>
                  <a:pt x="869835" y="2343"/>
                </a:lnTo>
                <a:lnTo>
                  <a:pt x="794230" y="596"/>
                </a:lnTo>
                <a:lnTo>
                  <a:pt x="71619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240" y="4170738"/>
            <a:ext cx="1432560" cy="101600"/>
          </a:xfrm>
          <a:custGeom>
            <a:avLst/>
            <a:gdLst/>
            <a:ahLst/>
            <a:cxnLst/>
            <a:rect l="l" t="t" r="r" b="b"/>
            <a:pathLst>
              <a:path w="1432560" h="101600">
                <a:moveTo>
                  <a:pt x="1432394" y="0"/>
                </a:moveTo>
                <a:lnTo>
                  <a:pt x="1395882" y="32112"/>
                </a:lnTo>
                <a:lnTo>
                  <a:pt x="1334613" y="51277"/>
                </a:lnTo>
                <a:lnTo>
                  <a:pt x="1294210" y="60002"/>
                </a:lnTo>
                <a:lnTo>
                  <a:pt x="1247878" y="68071"/>
                </a:lnTo>
                <a:lnTo>
                  <a:pt x="1196054" y="75423"/>
                </a:lnTo>
                <a:lnTo>
                  <a:pt x="1139174" y="81996"/>
                </a:lnTo>
                <a:lnTo>
                  <a:pt x="1077675" y="87727"/>
                </a:lnTo>
                <a:lnTo>
                  <a:pt x="1011994" y="92556"/>
                </a:lnTo>
                <a:lnTo>
                  <a:pt x="942569" y="96420"/>
                </a:lnTo>
                <a:lnTo>
                  <a:pt x="869835" y="99256"/>
                </a:lnTo>
                <a:lnTo>
                  <a:pt x="794230" y="101003"/>
                </a:lnTo>
                <a:lnTo>
                  <a:pt x="716191" y="101599"/>
                </a:lnTo>
                <a:lnTo>
                  <a:pt x="638154" y="101003"/>
                </a:lnTo>
                <a:lnTo>
                  <a:pt x="562551" y="99256"/>
                </a:lnTo>
                <a:lnTo>
                  <a:pt x="489819" y="96420"/>
                </a:lnTo>
                <a:lnTo>
                  <a:pt x="420395" y="92556"/>
                </a:lnTo>
                <a:lnTo>
                  <a:pt x="354715" y="87727"/>
                </a:lnTo>
                <a:lnTo>
                  <a:pt x="293217" y="81996"/>
                </a:lnTo>
                <a:lnTo>
                  <a:pt x="236338" y="75423"/>
                </a:lnTo>
                <a:lnTo>
                  <a:pt x="184514" y="68071"/>
                </a:lnTo>
                <a:lnTo>
                  <a:pt x="138183" y="60002"/>
                </a:lnTo>
                <a:lnTo>
                  <a:pt x="97781" y="51277"/>
                </a:lnTo>
                <a:lnTo>
                  <a:pt x="36511" y="32112"/>
                </a:lnTo>
                <a:lnTo>
                  <a:pt x="4202" y="11069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240" y="4069138"/>
            <a:ext cx="1432560" cy="609600"/>
          </a:xfrm>
          <a:custGeom>
            <a:avLst/>
            <a:gdLst/>
            <a:ahLst/>
            <a:cxnLst/>
            <a:rect l="l" t="t" r="r" b="b"/>
            <a:pathLst>
              <a:path w="1432560" h="609600">
                <a:moveTo>
                  <a:pt x="0" y="101599"/>
                </a:moveTo>
                <a:lnTo>
                  <a:pt x="36511" y="69487"/>
                </a:lnTo>
                <a:lnTo>
                  <a:pt x="97781" y="50322"/>
                </a:lnTo>
                <a:lnTo>
                  <a:pt x="138183" y="41597"/>
                </a:lnTo>
                <a:lnTo>
                  <a:pt x="184514" y="33528"/>
                </a:lnTo>
                <a:lnTo>
                  <a:pt x="236338" y="26176"/>
                </a:lnTo>
                <a:lnTo>
                  <a:pt x="293217" y="19603"/>
                </a:lnTo>
                <a:lnTo>
                  <a:pt x="354715" y="13872"/>
                </a:lnTo>
                <a:lnTo>
                  <a:pt x="420395" y="9043"/>
                </a:lnTo>
                <a:lnTo>
                  <a:pt x="489819" y="5179"/>
                </a:lnTo>
                <a:lnTo>
                  <a:pt x="562551" y="2343"/>
                </a:lnTo>
                <a:lnTo>
                  <a:pt x="638154" y="596"/>
                </a:lnTo>
                <a:lnTo>
                  <a:pt x="716191" y="0"/>
                </a:lnTo>
                <a:lnTo>
                  <a:pt x="794230" y="596"/>
                </a:lnTo>
                <a:lnTo>
                  <a:pt x="869835" y="2343"/>
                </a:lnTo>
                <a:lnTo>
                  <a:pt x="942569" y="5179"/>
                </a:lnTo>
                <a:lnTo>
                  <a:pt x="1011994" y="9043"/>
                </a:lnTo>
                <a:lnTo>
                  <a:pt x="1077675" y="13872"/>
                </a:lnTo>
                <a:lnTo>
                  <a:pt x="1139174" y="19603"/>
                </a:lnTo>
                <a:lnTo>
                  <a:pt x="1196054" y="26176"/>
                </a:lnTo>
                <a:lnTo>
                  <a:pt x="1247878" y="33528"/>
                </a:lnTo>
                <a:lnTo>
                  <a:pt x="1294210" y="41597"/>
                </a:lnTo>
                <a:lnTo>
                  <a:pt x="1334613" y="50322"/>
                </a:lnTo>
                <a:lnTo>
                  <a:pt x="1395882" y="69487"/>
                </a:lnTo>
                <a:lnTo>
                  <a:pt x="1428192" y="90530"/>
                </a:lnTo>
                <a:lnTo>
                  <a:pt x="1432394" y="101599"/>
                </a:lnTo>
                <a:lnTo>
                  <a:pt x="1432394" y="507999"/>
                </a:lnTo>
                <a:lnTo>
                  <a:pt x="1395882" y="540112"/>
                </a:lnTo>
                <a:lnTo>
                  <a:pt x="1334613" y="559277"/>
                </a:lnTo>
                <a:lnTo>
                  <a:pt x="1294210" y="568002"/>
                </a:lnTo>
                <a:lnTo>
                  <a:pt x="1247878" y="576071"/>
                </a:lnTo>
                <a:lnTo>
                  <a:pt x="1196054" y="583423"/>
                </a:lnTo>
                <a:lnTo>
                  <a:pt x="1139174" y="589996"/>
                </a:lnTo>
                <a:lnTo>
                  <a:pt x="1077675" y="595727"/>
                </a:lnTo>
                <a:lnTo>
                  <a:pt x="1011994" y="600556"/>
                </a:lnTo>
                <a:lnTo>
                  <a:pt x="942569" y="604420"/>
                </a:lnTo>
                <a:lnTo>
                  <a:pt x="869835" y="607256"/>
                </a:lnTo>
                <a:lnTo>
                  <a:pt x="794230" y="609003"/>
                </a:lnTo>
                <a:lnTo>
                  <a:pt x="716191" y="609599"/>
                </a:lnTo>
                <a:lnTo>
                  <a:pt x="638154" y="609003"/>
                </a:lnTo>
                <a:lnTo>
                  <a:pt x="562551" y="607256"/>
                </a:lnTo>
                <a:lnTo>
                  <a:pt x="489819" y="604420"/>
                </a:lnTo>
                <a:lnTo>
                  <a:pt x="420395" y="600556"/>
                </a:lnTo>
                <a:lnTo>
                  <a:pt x="354715" y="595727"/>
                </a:lnTo>
                <a:lnTo>
                  <a:pt x="293217" y="589996"/>
                </a:lnTo>
                <a:lnTo>
                  <a:pt x="236338" y="583423"/>
                </a:lnTo>
                <a:lnTo>
                  <a:pt x="184514" y="576071"/>
                </a:lnTo>
                <a:lnTo>
                  <a:pt x="138183" y="568002"/>
                </a:lnTo>
                <a:lnTo>
                  <a:pt x="97781" y="559277"/>
                </a:lnTo>
                <a:lnTo>
                  <a:pt x="36511" y="540112"/>
                </a:lnTo>
                <a:lnTo>
                  <a:pt x="4202" y="519069"/>
                </a:lnTo>
                <a:lnTo>
                  <a:pt x="0" y="507999"/>
                </a:lnTo>
                <a:lnTo>
                  <a:pt x="0" y="101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0600" y="4324350"/>
            <a:ext cx="11687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latin typeface="Microsoft YaHei"/>
                <a:cs typeface="Microsoft YaHei"/>
              </a:rPr>
              <a:t>PostgreSQL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5440" y="4069138"/>
            <a:ext cx="1337945" cy="609600"/>
          </a:xfrm>
          <a:custGeom>
            <a:avLst/>
            <a:gdLst/>
            <a:ahLst/>
            <a:cxnLst/>
            <a:rect l="l" t="t" r="r" b="b"/>
            <a:pathLst>
              <a:path w="1337945" h="609600">
                <a:moveTo>
                  <a:pt x="668807" y="0"/>
                </a:moveTo>
                <a:lnTo>
                  <a:pt x="590808" y="683"/>
                </a:lnTo>
                <a:lnTo>
                  <a:pt x="515453" y="2683"/>
                </a:lnTo>
                <a:lnTo>
                  <a:pt x="443243" y="5923"/>
                </a:lnTo>
                <a:lnTo>
                  <a:pt x="374679" y="10327"/>
                </a:lnTo>
                <a:lnTo>
                  <a:pt x="310264" y="15818"/>
                </a:lnTo>
                <a:lnTo>
                  <a:pt x="250499" y="22321"/>
                </a:lnTo>
                <a:lnTo>
                  <a:pt x="195886" y="29759"/>
                </a:lnTo>
                <a:lnTo>
                  <a:pt x="146927" y="38055"/>
                </a:lnTo>
                <a:lnTo>
                  <a:pt x="104123" y="47135"/>
                </a:lnTo>
                <a:lnTo>
                  <a:pt x="38989" y="67335"/>
                </a:lnTo>
                <a:lnTo>
                  <a:pt x="4499" y="89751"/>
                </a:lnTo>
                <a:lnTo>
                  <a:pt x="0" y="101599"/>
                </a:lnTo>
                <a:lnTo>
                  <a:pt x="0" y="507999"/>
                </a:lnTo>
                <a:lnTo>
                  <a:pt x="38989" y="542264"/>
                </a:lnTo>
                <a:lnTo>
                  <a:pt x="104123" y="562464"/>
                </a:lnTo>
                <a:lnTo>
                  <a:pt x="146927" y="571544"/>
                </a:lnTo>
                <a:lnTo>
                  <a:pt x="195886" y="579840"/>
                </a:lnTo>
                <a:lnTo>
                  <a:pt x="250499" y="587278"/>
                </a:lnTo>
                <a:lnTo>
                  <a:pt x="310264" y="593781"/>
                </a:lnTo>
                <a:lnTo>
                  <a:pt x="374679" y="599272"/>
                </a:lnTo>
                <a:lnTo>
                  <a:pt x="443243" y="603676"/>
                </a:lnTo>
                <a:lnTo>
                  <a:pt x="515453" y="606916"/>
                </a:lnTo>
                <a:lnTo>
                  <a:pt x="590808" y="608916"/>
                </a:lnTo>
                <a:lnTo>
                  <a:pt x="668807" y="609599"/>
                </a:lnTo>
                <a:lnTo>
                  <a:pt x="746803" y="608916"/>
                </a:lnTo>
                <a:lnTo>
                  <a:pt x="822156" y="606916"/>
                </a:lnTo>
                <a:lnTo>
                  <a:pt x="894364" y="603676"/>
                </a:lnTo>
                <a:lnTo>
                  <a:pt x="962927" y="599272"/>
                </a:lnTo>
                <a:lnTo>
                  <a:pt x="1027341" y="593781"/>
                </a:lnTo>
                <a:lnTo>
                  <a:pt x="1087105" y="587278"/>
                </a:lnTo>
                <a:lnTo>
                  <a:pt x="1141717" y="579840"/>
                </a:lnTo>
                <a:lnTo>
                  <a:pt x="1190675" y="571544"/>
                </a:lnTo>
                <a:lnTo>
                  <a:pt x="1233479" y="562464"/>
                </a:lnTo>
                <a:lnTo>
                  <a:pt x="1298612" y="542264"/>
                </a:lnTo>
                <a:lnTo>
                  <a:pt x="1333102" y="519848"/>
                </a:lnTo>
                <a:lnTo>
                  <a:pt x="1337602" y="507999"/>
                </a:lnTo>
                <a:lnTo>
                  <a:pt x="1337602" y="101599"/>
                </a:lnTo>
                <a:lnTo>
                  <a:pt x="1298612" y="67335"/>
                </a:lnTo>
                <a:lnTo>
                  <a:pt x="1233479" y="47135"/>
                </a:lnTo>
                <a:lnTo>
                  <a:pt x="1190675" y="38055"/>
                </a:lnTo>
                <a:lnTo>
                  <a:pt x="1141717" y="29759"/>
                </a:lnTo>
                <a:lnTo>
                  <a:pt x="1087105" y="22321"/>
                </a:lnTo>
                <a:lnTo>
                  <a:pt x="1027341" y="15818"/>
                </a:lnTo>
                <a:lnTo>
                  <a:pt x="962927" y="10327"/>
                </a:lnTo>
                <a:lnTo>
                  <a:pt x="894364" y="5923"/>
                </a:lnTo>
                <a:lnTo>
                  <a:pt x="822156" y="2683"/>
                </a:lnTo>
                <a:lnTo>
                  <a:pt x="746803" y="683"/>
                </a:lnTo>
                <a:lnTo>
                  <a:pt x="66880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441" y="4170738"/>
            <a:ext cx="1337945" cy="101600"/>
          </a:xfrm>
          <a:custGeom>
            <a:avLst/>
            <a:gdLst/>
            <a:ahLst/>
            <a:cxnLst/>
            <a:rect l="l" t="t" r="r" b="b"/>
            <a:pathLst>
              <a:path w="1337945" h="101600">
                <a:moveTo>
                  <a:pt x="1337602" y="0"/>
                </a:moveTo>
                <a:lnTo>
                  <a:pt x="1298612" y="34264"/>
                </a:lnTo>
                <a:lnTo>
                  <a:pt x="1233478" y="54464"/>
                </a:lnTo>
                <a:lnTo>
                  <a:pt x="1190674" y="63544"/>
                </a:lnTo>
                <a:lnTo>
                  <a:pt x="1141715" y="71840"/>
                </a:lnTo>
                <a:lnTo>
                  <a:pt x="1087102" y="79278"/>
                </a:lnTo>
                <a:lnTo>
                  <a:pt x="1027337" y="85781"/>
                </a:lnTo>
                <a:lnTo>
                  <a:pt x="962922" y="91272"/>
                </a:lnTo>
                <a:lnTo>
                  <a:pt x="894358" y="95676"/>
                </a:lnTo>
                <a:lnTo>
                  <a:pt x="822148" y="98916"/>
                </a:lnTo>
                <a:lnTo>
                  <a:pt x="746793" y="100916"/>
                </a:lnTo>
                <a:lnTo>
                  <a:pt x="668794" y="101599"/>
                </a:lnTo>
                <a:lnTo>
                  <a:pt x="590798" y="100916"/>
                </a:lnTo>
                <a:lnTo>
                  <a:pt x="515445" y="98916"/>
                </a:lnTo>
                <a:lnTo>
                  <a:pt x="443237" y="95676"/>
                </a:lnTo>
                <a:lnTo>
                  <a:pt x="374674" y="91272"/>
                </a:lnTo>
                <a:lnTo>
                  <a:pt x="310261" y="85781"/>
                </a:lnTo>
                <a:lnTo>
                  <a:pt x="250497" y="79278"/>
                </a:lnTo>
                <a:lnTo>
                  <a:pt x="195884" y="71840"/>
                </a:lnTo>
                <a:lnTo>
                  <a:pt x="146926" y="63544"/>
                </a:lnTo>
                <a:lnTo>
                  <a:pt x="104122" y="54464"/>
                </a:lnTo>
                <a:lnTo>
                  <a:pt x="38989" y="34264"/>
                </a:lnTo>
                <a:lnTo>
                  <a:pt x="4499" y="1184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5440" y="4069138"/>
            <a:ext cx="1337945" cy="609600"/>
          </a:xfrm>
          <a:custGeom>
            <a:avLst/>
            <a:gdLst/>
            <a:ahLst/>
            <a:cxnLst/>
            <a:rect l="l" t="t" r="r" b="b"/>
            <a:pathLst>
              <a:path w="1337945" h="609600">
                <a:moveTo>
                  <a:pt x="0" y="101599"/>
                </a:moveTo>
                <a:lnTo>
                  <a:pt x="38989" y="67335"/>
                </a:lnTo>
                <a:lnTo>
                  <a:pt x="104123" y="47135"/>
                </a:lnTo>
                <a:lnTo>
                  <a:pt x="146927" y="38055"/>
                </a:lnTo>
                <a:lnTo>
                  <a:pt x="195886" y="29759"/>
                </a:lnTo>
                <a:lnTo>
                  <a:pt x="250499" y="22321"/>
                </a:lnTo>
                <a:lnTo>
                  <a:pt x="310264" y="15818"/>
                </a:lnTo>
                <a:lnTo>
                  <a:pt x="374679" y="10327"/>
                </a:lnTo>
                <a:lnTo>
                  <a:pt x="443243" y="5923"/>
                </a:lnTo>
                <a:lnTo>
                  <a:pt x="515453" y="2683"/>
                </a:lnTo>
                <a:lnTo>
                  <a:pt x="590808" y="683"/>
                </a:lnTo>
                <a:lnTo>
                  <a:pt x="668807" y="0"/>
                </a:lnTo>
                <a:lnTo>
                  <a:pt x="746803" y="683"/>
                </a:lnTo>
                <a:lnTo>
                  <a:pt x="822156" y="2683"/>
                </a:lnTo>
                <a:lnTo>
                  <a:pt x="894364" y="5923"/>
                </a:lnTo>
                <a:lnTo>
                  <a:pt x="962927" y="10327"/>
                </a:lnTo>
                <a:lnTo>
                  <a:pt x="1027341" y="15818"/>
                </a:lnTo>
                <a:lnTo>
                  <a:pt x="1087105" y="22321"/>
                </a:lnTo>
                <a:lnTo>
                  <a:pt x="1141717" y="29759"/>
                </a:lnTo>
                <a:lnTo>
                  <a:pt x="1190675" y="38055"/>
                </a:lnTo>
                <a:lnTo>
                  <a:pt x="1233479" y="47135"/>
                </a:lnTo>
                <a:lnTo>
                  <a:pt x="1298612" y="67335"/>
                </a:lnTo>
                <a:lnTo>
                  <a:pt x="1333102" y="89751"/>
                </a:lnTo>
                <a:lnTo>
                  <a:pt x="1337602" y="101599"/>
                </a:lnTo>
                <a:lnTo>
                  <a:pt x="1337602" y="507999"/>
                </a:lnTo>
                <a:lnTo>
                  <a:pt x="1298612" y="542264"/>
                </a:lnTo>
                <a:lnTo>
                  <a:pt x="1233479" y="562464"/>
                </a:lnTo>
                <a:lnTo>
                  <a:pt x="1190675" y="571544"/>
                </a:lnTo>
                <a:lnTo>
                  <a:pt x="1141717" y="579840"/>
                </a:lnTo>
                <a:lnTo>
                  <a:pt x="1087105" y="587278"/>
                </a:lnTo>
                <a:lnTo>
                  <a:pt x="1027341" y="593781"/>
                </a:lnTo>
                <a:lnTo>
                  <a:pt x="962927" y="599272"/>
                </a:lnTo>
                <a:lnTo>
                  <a:pt x="894364" y="603676"/>
                </a:lnTo>
                <a:lnTo>
                  <a:pt x="822156" y="606916"/>
                </a:lnTo>
                <a:lnTo>
                  <a:pt x="746803" y="608916"/>
                </a:lnTo>
                <a:lnTo>
                  <a:pt x="668807" y="609599"/>
                </a:lnTo>
                <a:lnTo>
                  <a:pt x="590808" y="608916"/>
                </a:lnTo>
                <a:lnTo>
                  <a:pt x="515453" y="606916"/>
                </a:lnTo>
                <a:lnTo>
                  <a:pt x="443243" y="603676"/>
                </a:lnTo>
                <a:lnTo>
                  <a:pt x="374679" y="599272"/>
                </a:lnTo>
                <a:lnTo>
                  <a:pt x="310264" y="593781"/>
                </a:lnTo>
                <a:lnTo>
                  <a:pt x="250499" y="587278"/>
                </a:lnTo>
                <a:lnTo>
                  <a:pt x="195886" y="579840"/>
                </a:lnTo>
                <a:lnTo>
                  <a:pt x="146927" y="571544"/>
                </a:lnTo>
                <a:lnTo>
                  <a:pt x="104123" y="562464"/>
                </a:lnTo>
                <a:lnTo>
                  <a:pt x="38989" y="542264"/>
                </a:lnTo>
                <a:lnTo>
                  <a:pt x="4499" y="519848"/>
                </a:lnTo>
                <a:lnTo>
                  <a:pt x="0" y="507999"/>
                </a:lnTo>
                <a:lnTo>
                  <a:pt x="0" y="1015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75788" y="4270306"/>
            <a:ext cx="676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ac</a:t>
            </a: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le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9679" y="3350002"/>
            <a:ext cx="1240790" cy="503555"/>
          </a:xfrm>
          <a:custGeom>
            <a:avLst/>
            <a:gdLst/>
            <a:ahLst/>
            <a:cxnLst/>
            <a:rect l="l" t="t" r="r" b="b"/>
            <a:pathLst>
              <a:path w="1240789" h="503554">
                <a:moveTo>
                  <a:pt x="1156830" y="0"/>
                </a:moveTo>
                <a:lnTo>
                  <a:pt x="83870" y="0"/>
                </a:lnTo>
                <a:lnTo>
                  <a:pt x="51226" y="6591"/>
                </a:lnTo>
                <a:lnTo>
                  <a:pt x="24566" y="24566"/>
                </a:lnTo>
                <a:lnTo>
                  <a:pt x="6591" y="51226"/>
                </a:lnTo>
                <a:lnTo>
                  <a:pt x="0" y="83870"/>
                </a:lnTo>
                <a:lnTo>
                  <a:pt x="0" y="419366"/>
                </a:lnTo>
                <a:lnTo>
                  <a:pt x="6591" y="452011"/>
                </a:lnTo>
                <a:lnTo>
                  <a:pt x="24566" y="478670"/>
                </a:lnTo>
                <a:lnTo>
                  <a:pt x="51226" y="496646"/>
                </a:lnTo>
                <a:lnTo>
                  <a:pt x="83870" y="503237"/>
                </a:lnTo>
                <a:lnTo>
                  <a:pt x="1156830" y="503237"/>
                </a:lnTo>
                <a:lnTo>
                  <a:pt x="1189482" y="496646"/>
                </a:lnTo>
                <a:lnTo>
                  <a:pt x="1216145" y="478670"/>
                </a:lnTo>
                <a:lnTo>
                  <a:pt x="1234122" y="452011"/>
                </a:lnTo>
                <a:lnTo>
                  <a:pt x="1240713" y="419366"/>
                </a:lnTo>
                <a:lnTo>
                  <a:pt x="1240713" y="83870"/>
                </a:lnTo>
                <a:lnTo>
                  <a:pt x="1234122" y="51226"/>
                </a:lnTo>
                <a:lnTo>
                  <a:pt x="1216145" y="24566"/>
                </a:lnTo>
                <a:lnTo>
                  <a:pt x="1189482" y="6591"/>
                </a:lnTo>
                <a:lnTo>
                  <a:pt x="115683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9679" y="3350002"/>
            <a:ext cx="1240790" cy="503555"/>
          </a:xfrm>
          <a:custGeom>
            <a:avLst/>
            <a:gdLst/>
            <a:ahLst/>
            <a:cxnLst/>
            <a:rect l="l" t="t" r="r" b="b"/>
            <a:pathLst>
              <a:path w="1240789" h="503554">
                <a:moveTo>
                  <a:pt x="0" y="83870"/>
                </a:moveTo>
                <a:lnTo>
                  <a:pt x="6591" y="51226"/>
                </a:lnTo>
                <a:lnTo>
                  <a:pt x="24566" y="24566"/>
                </a:lnTo>
                <a:lnTo>
                  <a:pt x="51226" y="6591"/>
                </a:lnTo>
                <a:lnTo>
                  <a:pt x="83870" y="0"/>
                </a:lnTo>
                <a:lnTo>
                  <a:pt x="1156830" y="0"/>
                </a:lnTo>
                <a:lnTo>
                  <a:pt x="1189482" y="6591"/>
                </a:lnTo>
                <a:lnTo>
                  <a:pt x="1216145" y="24566"/>
                </a:lnTo>
                <a:lnTo>
                  <a:pt x="1234122" y="51226"/>
                </a:lnTo>
                <a:lnTo>
                  <a:pt x="1240713" y="83870"/>
                </a:lnTo>
                <a:lnTo>
                  <a:pt x="1240713" y="419366"/>
                </a:lnTo>
                <a:lnTo>
                  <a:pt x="1234122" y="452011"/>
                </a:lnTo>
                <a:lnTo>
                  <a:pt x="1216145" y="478670"/>
                </a:lnTo>
                <a:lnTo>
                  <a:pt x="1189482" y="496646"/>
                </a:lnTo>
                <a:lnTo>
                  <a:pt x="1156830" y="503237"/>
                </a:lnTo>
                <a:lnTo>
                  <a:pt x="83870" y="503237"/>
                </a:lnTo>
                <a:lnTo>
                  <a:pt x="51226" y="496646"/>
                </a:lnTo>
                <a:lnTo>
                  <a:pt x="24566" y="478670"/>
                </a:lnTo>
                <a:lnTo>
                  <a:pt x="6591" y="452011"/>
                </a:lnTo>
                <a:lnTo>
                  <a:pt x="0" y="419366"/>
                </a:lnTo>
                <a:lnTo>
                  <a:pt x="0" y="838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8595" y="3352812"/>
            <a:ext cx="121041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600" b="1" spc="-10" dirty="0" err="1">
                <a:solidFill>
                  <a:srgbClr val="FFFFFF"/>
                </a:solidFill>
                <a:latin typeface="Microsoft YaHei"/>
                <a:cs typeface="Microsoft YaHei"/>
              </a:rPr>
              <a:t>PostgreSQL</a:t>
            </a:r>
            <a:r>
              <a:rPr sz="1600" b="1" spc="-5" dirty="0" err="1">
                <a:solidFill>
                  <a:srgbClr val="FFFFFF"/>
                </a:solidFill>
                <a:latin typeface="Microsoft YaHei"/>
                <a:cs typeface="Microsoft YaHei"/>
              </a:rPr>
              <a:t>驱动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5441" y="3350002"/>
            <a:ext cx="1240790" cy="503555"/>
          </a:xfrm>
          <a:custGeom>
            <a:avLst/>
            <a:gdLst/>
            <a:ahLst/>
            <a:cxnLst/>
            <a:rect l="l" t="t" r="r" b="b"/>
            <a:pathLst>
              <a:path w="1240789" h="503554">
                <a:moveTo>
                  <a:pt x="1156830" y="0"/>
                </a:moveTo>
                <a:lnTo>
                  <a:pt x="83870" y="0"/>
                </a:lnTo>
                <a:lnTo>
                  <a:pt x="51226" y="6591"/>
                </a:lnTo>
                <a:lnTo>
                  <a:pt x="24566" y="24566"/>
                </a:lnTo>
                <a:lnTo>
                  <a:pt x="6591" y="51226"/>
                </a:lnTo>
                <a:lnTo>
                  <a:pt x="0" y="83870"/>
                </a:lnTo>
                <a:lnTo>
                  <a:pt x="0" y="419366"/>
                </a:lnTo>
                <a:lnTo>
                  <a:pt x="6591" y="452011"/>
                </a:lnTo>
                <a:lnTo>
                  <a:pt x="24566" y="478670"/>
                </a:lnTo>
                <a:lnTo>
                  <a:pt x="51226" y="496646"/>
                </a:lnTo>
                <a:lnTo>
                  <a:pt x="83870" y="503237"/>
                </a:lnTo>
                <a:lnTo>
                  <a:pt x="1156830" y="503237"/>
                </a:lnTo>
                <a:lnTo>
                  <a:pt x="1189480" y="496646"/>
                </a:lnTo>
                <a:lnTo>
                  <a:pt x="1216139" y="478670"/>
                </a:lnTo>
                <a:lnTo>
                  <a:pt x="1234111" y="452011"/>
                </a:lnTo>
                <a:lnTo>
                  <a:pt x="1240701" y="419366"/>
                </a:lnTo>
                <a:lnTo>
                  <a:pt x="1240701" y="83870"/>
                </a:lnTo>
                <a:lnTo>
                  <a:pt x="1234111" y="51226"/>
                </a:lnTo>
                <a:lnTo>
                  <a:pt x="1216139" y="24566"/>
                </a:lnTo>
                <a:lnTo>
                  <a:pt x="1189480" y="6591"/>
                </a:lnTo>
                <a:lnTo>
                  <a:pt x="115683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5441" y="3350002"/>
            <a:ext cx="1240790" cy="503555"/>
          </a:xfrm>
          <a:custGeom>
            <a:avLst/>
            <a:gdLst/>
            <a:ahLst/>
            <a:cxnLst/>
            <a:rect l="l" t="t" r="r" b="b"/>
            <a:pathLst>
              <a:path w="1240789" h="503554">
                <a:moveTo>
                  <a:pt x="0" y="83870"/>
                </a:moveTo>
                <a:lnTo>
                  <a:pt x="6591" y="51226"/>
                </a:lnTo>
                <a:lnTo>
                  <a:pt x="24566" y="24566"/>
                </a:lnTo>
                <a:lnTo>
                  <a:pt x="51226" y="6591"/>
                </a:lnTo>
                <a:lnTo>
                  <a:pt x="83870" y="0"/>
                </a:lnTo>
                <a:lnTo>
                  <a:pt x="1156830" y="0"/>
                </a:lnTo>
                <a:lnTo>
                  <a:pt x="1189480" y="6591"/>
                </a:lnTo>
                <a:lnTo>
                  <a:pt x="1216139" y="24566"/>
                </a:lnTo>
                <a:lnTo>
                  <a:pt x="1234111" y="51226"/>
                </a:lnTo>
                <a:lnTo>
                  <a:pt x="1240701" y="83870"/>
                </a:lnTo>
                <a:lnTo>
                  <a:pt x="1240701" y="419366"/>
                </a:lnTo>
                <a:lnTo>
                  <a:pt x="1234111" y="452011"/>
                </a:lnTo>
                <a:lnTo>
                  <a:pt x="1216139" y="478670"/>
                </a:lnTo>
                <a:lnTo>
                  <a:pt x="1189480" y="496646"/>
                </a:lnTo>
                <a:lnTo>
                  <a:pt x="1156830" y="503237"/>
                </a:lnTo>
                <a:lnTo>
                  <a:pt x="83870" y="503237"/>
                </a:lnTo>
                <a:lnTo>
                  <a:pt x="51226" y="496646"/>
                </a:lnTo>
                <a:lnTo>
                  <a:pt x="24566" y="478670"/>
                </a:lnTo>
                <a:lnTo>
                  <a:pt x="6591" y="452011"/>
                </a:lnTo>
                <a:lnTo>
                  <a:pt x="0" y="419366"/>
                </a:lnTo>
                <a:lnTo>
                  <a:pt x="0" y="838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26045" y="3447187"/>
            <a:ext cx="1082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ac</a:t>
            </a: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le</a:t>
            </a: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驱动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87624" y="2557842"/>
            <a:ext cx="2386330" cy="503555"/>
          </a:xfrm>
          <a:custGeom>
            <a:avLst/>
            <a:gdLst/>
            <a:ahLst/>
            <a:cxnLst/>
            <a:rect l="l" t="t" r="r" b="b"/>
            <a:pathLst>
              <a:path w="2386329" h="503555">
                <a:moveTo>
                  <a:pt x="2302306" y="0"/>
                </a:moveTo>
                <a:lnTo>
                  <a:pt x="83870" y="0"/>
                </a:lnTo>
                <a:lnTo>
                  <a:pt x="51226" y="6591"/>
                </a:lnTo>
                <a:lnTo>
                  <a:pt x="24566" y="24566"/>
                </a:lnTo>
                <a:lnTo>
                  <a:pt x="6591" y="51226"/>
                </a:lnTo>
                <a:lnTo>
                  <a:pt x="0" y="83870"/>
                </a:lnTo>
                <a:lnTo>
                  <a:pt x="0" y="419354"/>
                </a:lnTo>
                <a:lnTo>
                  <a:pt x="6591" y="452006"/>
                </a:lnTo>
                <a:lnTo>
                  <a:pt x="24566" y="478669"/>
                </a:lnTo>
                <a:lnTo>
                  <a:pt x="51226" y="496645"/>
                </a:lnTo>
                <a:lnTo>
                  <a:pt x="83870" y="503237"/>
                </a:lnTo>
                <a:lnTo>
                  <a:pt x="2302306" y="503237"/>
                </a:lnTo>
                <a:lnTo>
                  <a:pt x="2334951" y="496645"/>
                </a:lnTo>
                <a:lnTo>
                  <a:pt x="2361611" y="478669"/>
                </a:lnTo>
                <a:lnTo>
                  <a:pt x="2379586" y="452006"/>
                </a:lnTo>
                <a:lnTo>
                  <a:pt x="2386177" y="419354"/>
                </a:lnTo>
                <a:lnTo>
                  <a:pt x="2386177" y="83870"/>
                </a:lnTo>
                <a:lnTo>
                  <a:pt x="2379586" y="51226"/>
                </a:lnTo>
                <a:lnTo>
                  <a:pt x="2361611" y="24566"/>
                </a:lnTo>
                <a:lnTo>
                  <a:pt x="2334951" y="6591"/>
                </a:lnTo>
                <a:lnTo>
                  <a:pt x="230230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7624" y="2557842"/>
            <a:ext cx="2386330" cy="503555"/>
          </a:xfrm>
          <a:custGeom>
            <a:avLst/>
            <a:gdLst/>
            <a:ahLst/>
            <a:cxnLst/>
            <a:rect l="l" t="t" r="r" b="b"/>
            <a:pathLst>
              <a:path w="2386329" h="503555">
                <a:moveTo>
                  <a:pt x="0" y="83870"/>
                </a:moveTo>
                <a:lnTo>
                  <a:pt x="6591" y="51226"/>
                </a:lnTo>
                <a:lnTo>
                  <a:pt x="24566" y="24566"/>
                </a:lnTo>
                <a:lnTo>
                  <a:pt x="51226" y="6591"/>
                </a:lnTo>
                <a:lnTo>
                  <a:pt x="83870" y="0"/>
                </a:lnTo>
                <a:lnTo>
                  <a:pt x="2302306" y="0"/>
                </a:lnTo>
                <a:lnTo>
                  <a:pt x="2334951" y="6591"/>
                </a:lnTo>
                <a:lnTo>
                  <a:pt x="2361611" y="24566"/>
                </a:lnTo>
                <a:lnTo>
                  <a:pt x="2379586" y="51226"/>
                </a:lnTo>
                <a:lnTo>
                  <a:pt x="2386177" y="83870"/>
                </a:lnTo>
                <a:lnTo>
                  <a:pt x="2386177" y="419354"/>
                </a:lnTo>
                <a:lnTo>
                  <a:pt x="2379586" y="452006"/>
                </a:lnTo>
                <a:lnTo>
                  <a:pt x="2361611" y="478669"/>
                </a:lnTo>
                <a:lnTo>
                  <a:pt x="2334951" y="496645"/>
                </a:lnTo>
                <a:lnTo>
                  <a:pt x="2302306" y="503237"/>
                </a:lnTo>
                <a:lnTo>
                  <a:pt x="83870" y="503237"/>
                </a:lnTo>
                <a:lnTo>
                  <a:pt x="51226" y="496645"/>
                </a:lnTo>
                <a:lnTo>
                  <a:pt x="24566" y="478669"/>
                </a:lnTo>
                <a:lnTo>
                  <a:pt x="6591" y="452006"/>
                </a:lnTo>
                <a:lnTo>
                  <a:pt x="0" y="419354"/>
                </a:lnTo>
                <a:lnTo>
                  <a:pt x="0" y="838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62247" y="2655023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应用程序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6716" y="3848474"/>
            <a:ext cx="225425" cy="225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1041" y="3848474"/>
            <a:ext cx="225425" cy="225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34366" y="3061075"/>
            <a:ext cx="215900" cy="288925"/>
          </a:xfrm>
          <a:custGeom>
            <a:avLst/>
            <a:gdLst/>
            <a:ahLst/>
            <a:cxnLst/>
            <a:rect l="l" t="t" r="r" b="b"/>
            <a:pathLst>
              <a:path w="215900" h="288925">
                <a:moveTo>
                  <a:pt x="215900" y="231140"/>
                </a:moveTo>
                <a:lnTo>
                  <a:pt x="0" y="231140"/>
                </a:lnTo>
                <a:lnTo>
                  <a:pt x="107950" y="288925"/>
                </a:lnTo>
                <a:lnTo>
                  <a:pt x="215900" y="231140"/>
                </a:lnTo>
                <a:close/>
              </a:path>
              <a:path w="215900" h="288925">
                <a:moveTo>
                  <a:pt x="161925" y="57785"/>
                </a:moveTo>
                <a:lnTo>
                  <a:pt x="53975" y="57785"/>
                </a:lnTo>
                <a:lnTo>
                  <a:pt x="53975" y="231140"/>
                </a:lnTo>
                <a:lnTo>
                  <a:pt x="161925" y="231140"/>
                </a:lnTo>
                <a:lnTo>
                  <a:pt x="161925" y="57785"/>
                </a:lnTo>
                <a:close/>
              </a:path>
              <a:path w="215900" h="288925">
                <a:moveTo>
                  <a:pt x="107950" y="0"/>
                </a:moveTo>
                <a:lnTo>
                  <a:pt x="0" y="57785"/>
                </a:lnTo>
                <a:lnTo>
                  <a:pt x="215900" y="57785"/>
                </a:lnTo>
                <a:lnTo>
                  <a:pt x="10795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4366" y="3061075"/>
            <a:ext cx="215900" cy="288925"/>
          </a:xfrm>
          <a:custGeom>
            <a:avLst/>
            <a:gdLst/>
            <a:ahLst/>
            <a:cxnLst/>
            <a:rect l="l" t="t" r="r" b="b"/>
            <a:pathLst>
              <a:path w="215900" h="288925">
                <a:moveTo>
                  <a:pt x="0" y="57785"/>
                </a:moveTo>
                <a:lnTo>
                  <a:pt x="107950" y="0"/>
                </a:lnTo>
                <a:lnTo>
                  <a:pt x="215900" y="57785"/>
                </a:lnTo>
                <a:lnTo>
                  <a:pt x="161925" y="57785"/>
                </a:lnTo>
                <a:lnTo>
                  <a:pt x="161925" y="231140"/>
                </a:lnTo>
                <a:lnTo>
                  <a:pt x="215900" y="231140"/>
                </a:lnTo>
                <a:lnTo>
                  <a:pt x="107950" y="288925"/>
                </a:lnTo>
                <a:lnTo>
                  <a:pt x="0" y="231140"/>
                </a:lnTo>
                <a:lnTo>
                  <a:pt x="53975" y="231140"/>
                </a:lnTo>
                <a:lnTo>
                  <a:pt x="53975" y="57785"/>
                </a:lnTo>
                <a:lnTo>
                  <a:pt x="0" y="57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1479" y="3061075"/>
            <a:ext cx="215900" cy="288925"/>
          </a:xfrm>
          <a:custGeom>
            <a:avLst/>
            <a:gdLst/>
            <a:ahLst/>
            <a:cxnLst/>
            <a:rect l="l" t="t" r="r" b="b"/>
            <a:pathLst>
              <a:path w="215900" h="288925">
                <a:moveTo>
                  <a:pt x="215900" y="231140"/>
                </a:moveTo>
                <a:lnTo>
                  <a:pt x="0" y="231140"/>
                </a:lnTo>
                <a:lnTo>
                  <a:pt x="107950" y="288925"/>
                </a:lnTo>
                <a:lnTo>
                  <a:pt x="215900" y="231140"/>
                </a:lnTo>
                <a:close/>
              </a:path>
              <a:path w="215900" h="288925">
                <a:moveTo>
                  <a:pt x="161925" y="57785"/>
                </a:moveTo>
                <a:lnTo>
                  <a:pt x="53975" y="57785"/>
                </a:lnTo>
                <a:lnTo>
                  <a:pt x="53975" y="231140"/>
                </a:lnTo>
                <a:lnTo>
                  <a:pt x="161925" y="231140"/>
                </a:lnTo>
                <a:lnTo>
                  <a:pt x="161925" y="57785"/>
                </a:lnTo>
                <a:close/>
              </a:path>
              <a:path w="215900" h="288925">
                <a:moveTo>
                  <a:pt x="107950" y="0"/>
                </a:moveTo>
                <a:lnTo>
                  <a:pt x="0" y="57785"/>
                </a:lnTo>
                <a:lnTo>
                  <a:pt x="215900" y="57785"/>
                </a:lnTo>
                <a:lnTo>
                  <a:pt x="10795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1479" y="3061075"/>
            <a:ext cx="215900" cy="288925"/>
          </a:xfrm>
          <a:custGeom>
            <a:avLst/>
            <a:gdLst/>
            <a:ahLst/>
            <a:cxnLst/>
            <a:rect l="l" t="t" r="r" b="b"/>
            <a:pathLst>
              <a:path w="215900" h="288925">
                <a:moveTo>
                  <a:pt x="0" y="57785"/>
                </a:moveTo>
                <a:lnTo>
                  <a:pt x="107950" y="0"/>
                </a:lnTo>
                <a:lnTo>
                  <a:pt x="215900" y="57785"/>
                </a:lnTo>
                <a:lnTo>
                  <a:pt x="161925" y="57785"/>
                </a:lnTo>
                <a:lnTo>
                  <a:pt x="161925" y="231140"/>
                </a:lnTo>
                <a:lnTo>
                  <a:pt x="215900" y="231140"/>
                </a:lnTo>
                <a:lnTo>
                  <a:pt x="107950" y="288925"/>
                </a:lnTo>
                <a:lnTo>
                  <a:pt x="0" y="231140"/>
                </a:lnTo>
                <a:lnTo>
                  <a:pt x="53975" y="231140"/>
                </a:lnTo>
                <a:lnTo>
                  <a:pt x="53975" y="57785"/>
                </a:lnTo>
                <a:lnTo>
                  <a:pt x="0" y="57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49351" y="4429499"/>
            <a:ext cx="1169035" cy="609600"/>
          </a:xfrm>
          <a:custGeom>
            <a:avLst/>
            <a:gdLst/>
            <a:ahLst/>
            <a:cxnLst/>
            <a:rect l="l" t="t" r="r" b="b"/>
            <a:pathLst>
              <a:path w="1169035" h="609600">
                <a:moveTo>
                  <a:pt x="584276" y="0"/>
                </a:moveTo>
                <a:lnTo>
                  <a:pt x="510986" y="791"/>
                </a:lnTo>
                <a:lnTo>
                  <a:pt x="440413" y="3103"/>
                </a:lnTo>
                <a:lnTo>
                  <a:pt x="373104" y="6839"/>
                </a:lnTo>
                <a:lnTo>
                  <a:pt x="309607" y="11904"/>
                </a:lnTo>
                <a:lnTo>
                  <a:pt x="250468" y="18204"/>
                </a:lnTo>
                <a:lnTo>
                  <a:pt x="196237" y="25642"/>
                </a:lnTo>
                <a:lnTo>
                  <a:pt x="147459" y="34124"/>
                </a:lnTo>
                <a:lnTo>
                  <a:pt x="104684" y="43555"/>
                </a:lnTo>
                <a:lnTo>
                  <a:pt x="39329" y="64880"/>
                </a:lnTo>
                <a:lnTo>
                  <a:pt x="4552" y="88856"/>
                </a:lnTo>
                <a:lnTo>
                  <a:pt x="0" y="101600"/>
                </a:lnTo>
                <a:lnTo>
                  <a:pt x="0" y="508000"/>
                </a:lnTo>
                <a:lnTo>
                  <a:pt x="39329" y="544719"/>
                </a:lnTo>
                <a:lnTo>
                  <a:pt x="104684" y="566044"/>
                </a:lnTo>
                <a:lnTo>
                  <a:pt x="147459" y="575475"/>
                </a:lnTo>
                <a:lnTo>
                  <a:pt x="196237" y="583957"/>
                </a:lnTo>
                <a:lnTo>
                  <a:pt x="250468" y="591395"/>
                </a:lnTo>
                <a:lnTo>
                  <a:pt x="309607" y="597695"/>
                </a:lnTo>
                <a:lnTo>
                  <a:pt x="373104" y="602760"/>
                </a:lnTo>
                <a:lnTo>
                  <a:pt x="440413" y="606496"/>
                </a:lnTo>
                <a:lnTo>
                  <a:pt x="510986" y="608808"/>
                </a:lnTo>
                <a:lnTo>
                  <a:pt x="584276" y="609600"/>
                </a:lnTo>
                <a:lnTo>
                  <a:pt x="657565" y="608808"/>
                </a:lnTo>
                <a:lnTo>
                  <a:pt x="728138" y="606496"/>
                </a:lnTo>
                <a:lnTo>
                  <a:pt x="795447" y="602760"/>
                </a:lnTo>
                <a:lnTo>
                  <a:pt x="858945" y="597695"/>
                </a:lnTo>
                <a:lnTo>
                  <a:pt x="918083" y="591395"/>
                </a:lnTo>
                <a:lnTo>
                  <a:pt x="972315" y="583957"/>
                </a:lnTo>
                <a:lnTo>
                  <a:pt x="1021092" y="575475"/>
                </a:lnTo>
                <a:lnTo>
                  <a:pt x="1063868" y="566044"/>
                </a:lnTo>
                <a:lnTo>
                  <a:pt x="1129223" y="544719"/>
                </a:lnTo>
                <a:lnTo>
                  <a:pt x="1163999" y="520743"/>
                </a:lnTo>
                <a:lnTo>
                  <a:pt x="1168552" y="508000"/>
                </a:lnTo>
                <a:lnTo>
                  <a:pt x="1168552" y="101600"/>
                </a:lnTo>
                <a:lnTo>
                  <a:pt x="1129223" y="64880"/>
                </a:lnTo>
                <a:lnTo>
                  <a:pt x="1063868" y="43555"/>
                </a:lnTo>
                <a:lnTo>
                  <a:pt x="1021092" y="34124"/>
                </a:lnTo>
                <a:lnTo>
                  <a:pt x="972315" y="25642"/>
                </a:lnTo>
                <a:lnTo>
                  <a:pt x="918083" y="18204"/>
                </a:lnTo>
                <a:lnTo>
                  <a:pt x="858945" y="11904"/>
                </a:lnTo>
                <a:lnTo>
                  <a:pt x="795447" y="6839"/>
                </a:lnTo>
                <a:lnTo>
                  <a:pt x="728138" y="3103"/>
                </a:lnTo>
                <a:lnTo>
                  <a:pt x="657565" y="791"/>
                </a:lnTo>
                <a:lnTo>
                  <a:pt x="584276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49352" y="4531099"/>
            <a:ext cx="1169035" cy="101600"/>
          </a:xfrm>
          <a:custGeom>
            <a:avLst/>
            <a:gdLst/>
            <a:ahLst/>
            <a:cxnLst/>
            <a:rect l="l" t="t" r="r" b="b"/>
            <a:pathLst>
              <a:path w="1169035" h="101600">
                <a:moveTo>
                  <a:pt x="1168552" y="0"/>
                </a:moveTo>
                <a:lnTo>
                  <a:pt x="1129223" y="36719"/>
                </a:lnTo>
                <a:lnTo>
                  <a:pt x="1063868" y="58044"/>
                </a:lnTo>
                <a:lnTo>
                  <a:pt x="1021092" y="67475"/>
                </a:lnTo>
                <a:lnTo>
                  <a:pt x="972315" y="75957"/>
                </a:lnTo>
                <a:lnTo>
                  <a:pt x="918083" y="83395"/>
                </a:lnTo>
                <a:lnTo>
                  <a:pt x="858945" y="89695"/>
                </a:lnTo>
                <a:lnTo>
                  <a:pt x="795447" y="94760"/>
                </a:lnTo>
                <a:lnTo>
                  <a:pt x="728138" y="98496"/>
                </a:lnTo>
                <a:lnTo>
                  <a:pt x="657565" y="100808"/>
                </a:lnTo>
                <a:lnTo>
                  <a:pt x="584276" y="101600"/>
                </a:lnTo>
                <a:lnTo>
                  <a:pt x="510986" y="100808"/>
                </a:lnTo>
                <a:lnTo>
                  <a:pt x="440413" y="98496"/>
                </a:lnTo>
                <a:lnTo>
                  <a:pt x="373104" y="94760"/>
                </a:lnTo>
                <a:lnTo>
                  <a:pt x="309607" y="89695"/>
                </a:lnTo>
                <a:lnTo>
                  <a:pt x="250468" y="83395"/>
                </a:lnTo>
                <a:lnTo>
                  <a:pt x="196237" y="75957"/>
                </a:lnTo>
                <a:lnTo>
                  <a:pt x="147459" y="67475"/>
                </a:lnTo>
                <a:lnTo>
                  <a:pt x="104684" y="58044"/>
                </a:lnTo>
                <a:lnTo>
                  <a:pt x="39329" y="36719"/>
                </a:lnTo>
                <a:lnTo>
                  <a:pt x="4552" y="1274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49352" y="4429499"/>
            <a:ext cx="1169035" cy="609600"/>
          </a:xfrm>
          <a:custGeom>
            <a:avLst/>
            <a:gdLst/>
            <a:ahLst/>
            <a:cxnLst/>
            <a:rect l="l" t="t" r="r" b="b"/>
            <a:pathLst>
              <a:path w="1169035" h="609600">
                <a:moveTo>
                  <a:pt x="0" y="101600"/>
                </a:moveTo>
                <a:lnTo>
                  <a:pt x="39329" y="64880"/>
                </a:lnTo>
                <a:lnTo>
                  <a:pt x="104684" y="43555"/>
                </a:lnTo>
                <a:lnTo>
                  <a:pt x="147459" y="34124"/>
                </a:lnTo>
                <a:lnTo>
                  <a:pt x="196237" y="25642"/>
                </a:lnTo>
                <a:lnTo>
                  <a:pt x="250468" y="18204"/>
                </a:lnTo>
                <a:lnTo>
                  <a:pt x="309607" y="11904"/>
                </a:lnTo>
                <a:lnTo>
                  <a:pt x="373104" y="6839"/>
                </a:lnTo>
                <a:lnTo>
                  <a:pt x="440413" y="3103"/>
                </a:lnTo>
                <a:lnTo>
                  <a:pt x="510986" y="791"/>
                </a:lnTo>
                <a:lnTo>
                  <a:pt x="584276" y="0"/>
                </a:lnTo>
                <a:lnTo>
                  <a:pt x="657565" y="791"/>
                </a:lnTo>
                <a:lnTo>
                  <a:pt x="728138" y="3103"/>
                </a:lnTo>
                <a:lnTo>
                  <a:pt x="795447" y="6839"/>
                </a:lnTo>
                <a:lnTo>
                  <a:pt x="858945" y="11904"/>
                </a:lnTo>
                <a:lnTo>
                  <a:pt x="918083" y="18204"/>
                </a:lnTo>
                <a:lnTo>
                  <a:pt x="972315" y="25642"/>
                </a:lnTo>
                <a:lnTo>
                  <a:pt x="1021092" y="34124"/>
                </a:lnTo>
                <a:lnTo>
                  <a:pt x="1063868" y="43555"/>
                </a:lnTo>
                <a:lnTo>
                  <a:pt x="1129223" y="64880"/>
                </a:lnTo>
                <a:lnTo>
                  <a:pt x="1163999" y="88856"/>
                </a:lnTo>
                <a:lnTo>
                  <a:pt x="1168552" y="101600"/>
                </a:lnTo>
                <a:lnTo>
                  <a:pt x="1168552" y="508000"/>
                </a:lnTo>
                <a:lnTo>
                  <a:pt x="1129223" y="544719"/>
                </a:lnTo>
                <a:lnTo>
                  <a:pt x="1063868" y="566044"/>
                </a:lnTo>
                <a:lnTo>
                  <a:pt x="1021092" y="575475"/>
                </a:lnTo>
                <a:lnTo>
                  <a:pt x="972315" y="583957"/>
                </a:lnTo>
                <a:lnTo>
                  <a:pt x="918083" y="591395"/>
                </a:lnTo>
                <a:lnTo>
                  <a:pt x="858945" y="597695"/>
                </a:lnTo>
                <a:lnTo>
                  <a:pt x="795447" y="602760"/>
                </a:lnTo>
                <a:lnTo>
                  <a:pt x="728138" y="606496"/>
                </a:lnTo>
                <a:lnTo>
                  <a:pt x="657565" y="608808"/>
                </a:lnTo>
                <a:lnTo>
                  <a:pt x="584276" y="609600"/>
                </a:lnTo>
                <a:lnTo>
                  <a:pt x="510986" y="608808"/>
                </a:lnTo>
                <a:lnTo>
                  <a:pt x="440413" y="606496"/>
                </a:lnTo>
                <a:lnTo>
                  <a:pt x="373104" y="602760"/>
                </a:lnTo>
                <a:lnTo>
                  <a:pt x="309607" y="597695"/>
                </a:lnTo>
                <a:lnTo>
                  <a:pt x="250468" y="591395"/>
                </a:lnTo>
                <a:lnTo>
                  <a:pt x="196237" y="583957"/>
                </a:lnTo>
                <a:lnTo>
                  <a:pt x="147459" y="575475"/>
                </a:lnTo>
                <a:lnTo>
                  <a:pt x="104684" y="566044"/>
                </a:lnTo>
                <a:lnTo>
                  <a:pt x="39329" y="544719"/>
                </a:lnTo>
                <a:lnTo>
                  <a:pt x="4552" y="520743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19161" y="4662582"/>
            <a:ext cx="140772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600" dirty="0" err="1">
                <a:latin typeface="Microsoft YaHei"/>
                <a:cs typeface="Microsoft YaHei"/>
              </a:rPr>
              <a:t>PostgreaSQL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67555" y="4429499"/>
            <a:ext cx="1091565" cy="609600"/>
          </a:xfrm>
          <a:custGeom>
            <a:avLst/>
            <a:gdLst/>
            <a:ahLst/>
            <a:cxnLst/>
            <a:rect l="l" t="t" r="r" b="b"/>
            <a:pathLst>
              <a:path w="1091565" h="609600">
                <a:moveTo>
                  <a:pt x="545617" y="0"/>
                </a:moveTo>
                <a:lnTo>
                  <a:pt x="471581" y="927"/>
                </a:lnTo>
                <a:lnTo>
                  <a:pt x="400571" y="3629"/>
                </a:lnTo>
                <a:lnTo>
                  <a:pt x="333239" y="7984"/>
                </a:lnTo>
                <a:lnTo>
                  <a:pt x="270235" y="13872"/>
                </a:lnTo>
                <a:lnTo>
                  <a:pt x="212208" y="21170"/>
                </a:lnTo>
                <a:lnTo>
                  <a:pt x="159808" y="29759"/>
                </a:lnTo>
                <a:lnTo>
                  <a:pt x="113687" y="39516"/>
                </a:lnTo>
                <a:lnTo>
                  <a:pt x="74493" y="50322"/>
                </a:lnTo>
                <a:lnTo>
                  <a:pt x="19490" y="74591"/>
                </a:lnTo>
                <a:lnTo>
                  <a:pt x="0" y="101600"/>
                </a:lnTo>
                <a:lnTo>
                  <a:pt x="0" y="508000"/>
                </a:lnTo>
                <a:lnTo>
                  <a:pt x="42877" y="547545"/>
                </a:lnTo>
                <a:lnTo>
                  <a:pt x="113687" y="570083"/>
                </a:lnTo>
                <a:lnTo>
                  <a:pt x="159808" y="579840"/>
                </a:lnTo>
                <a:lnTo>
                  <a:pt x="212208" y="588429"/>
                </a:lnTo>
                <a:lnTo>
                  <a:pt x="270235" y="595727"/>
                </a:lnTo>
                <a:lnTo>
                  <a:pt x="333239" y="601615"/>
                </a:lnTo>
                <a:lnTo>
                  <a:pt x="400571" y="605970"/>
                </a:lnTo>
                <a:lnTo>
                  <a:pt x="471581" y="608672"/>
                </a:lnTo>
                <a:lnTo>
                  <a:pt x="545617" y="609600"/>
                </a:lnTo>
                <a:lnTo>
                  <a:pt x="619653" y="608672"/>
                </a:lnTo>
                <a:lnTo>
                  <a:pt x="690662" y="605970"/>
                </a:lnTo>
                <a:lnTo>
                  <a:pt x="757992" y="601615"/>
                </a:lnTo>
                <a:lnTo>
                  <a:pt x="820996" y="595727"/>
                </a:lnTo>
                <a:lnTo>
                  <a:pt x="879021" y="588429"/>
                </a:lnTo>
                <a:lnTo>
                  <a:pt x="931419" y="579840"/>
                </a:lnTo>
                <a:lnTo>
                  <a:pt x="977539" y="570083"/>
                </a:lnTo>
                <a:lnTo>
                  <a:pt x="1016731" y="559277"/>
                </a:lnTo>
                <a:lnTo>
                  <a:pt x="1071732" y="535008"/>
                </a:lnTo>
                <a:lnTo>
                  <a:pt x="1091222" y="508000"/>
                </a:lnTo>
                <a:lnTo>
                  <a:pt x="1091222" y="101600"/>
                </a:lnTo>
                <a:lnTo>
                  <a:pt x="1048346" y="62054"/>
                </a:lnTo>
                <a:lnTo>
                  <a:pt x="977539" y="39516"/>
                </a:lnTo>
                <a:lnTo>
                  <a:pt x="931419" y="29759"/>
                </a:lnTo>
                <a:lnTo>
                  <a:pt x="879021" y="21170"/>
                </a:lnTo>
                <a:lnTo>
                  <a:pt x="820996" y="13872"/>
                </a:lnTo>
                <a:lnTo>
                  <a:pt x="757992" y="7984"/>
                </a:lnTo>
                <a:lnTo>
                  <a:pt x="690662" y="3629"/>
                </a:lnTo>
                <a:lnTo>
                  <a:pt x="619653" y="927"/>
                </a:lnTo>
                <a:lnTo>
                  <a:pt x="545617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67557" y="4531099"/>
            <a:ext cx="1091565" cy="101600"/>
          </a:xfrm>
          <a:custGeom>
            <a:avLst/>
            <a:gdLst/>
            <a:ahLst/>
            <a:cxnLst/>
            <a:rect l="l" t="t" r="r" b="b"/>
            <a:pathLst>
              <a:path w="1091565" h="101600">
                <a:moveTo>
                  <a:pt x="1091222" y="0"/>
                </a:moveTo>
                <a:lnTo>
                  <a:pt x="1048344" y="39545"/>
                </a:lnTo>
                <a:lnTo>
                  <a:pt x="977534" y="62083"/>
                </a:lnTo>
                <a:lnTo>
                  <a:pt x="931413" y="71840"/>
                </a:lnTo>
                <a:lnTo>
                  <a:pt x="879013" y="80429"/>
                </a:lnTo>
                <a:lnTo>
                  <a:pt x="820986" y="87727"/>
                </a:lnTo>
                <a:lnTo>
                  <a:pt x="757982" y="93615"/>
                </a:lnTo>
                <a:lnTo>
                  <a:pt x="690650" y="97970"/>
                </a:lnTo>
                <a:lnTo>
                  <a:pt x="619641" y="100672"/>
                </a:lnTo>
                <a:lnTo>
                  <a:pt x="545604" y="101600"/>
                </a:lnTo>
                <a:lnTo>
                  <a:pt x="471568" y="100672"/>
                </a:lnTo>
                <a:lnTo>
                  <a:pt x="400560" y="97970"/>
                </a:lnTo>
                <a:lnTo>
                  <a:pt x="333229" y="93615"/>
                </a:lnTo>
                <a:lnTo>
                  <a:pt x="270225" y="87727"/>
                </a:lnTo>
                <a:lnTo>
                  <a:pt x="212200" y="80429"/>
                </a:lnTo>
                <a:lnTo>
                  <a:pt x="159802" y="71840"/>
                </a:lnTo>
                <a:lnTo>
                  <a:pt x="113682" y="62083"/>
                </a:lnTo>
                <a:lnTo>
                  <a:pt x="74490" y="51277"/>
                </a:lnTo>
                <a:lnTo>
                  <a:pt x="19489" y="27008"/>
                </a:lnTo>
                <a:lnTo>
                  <a:pt x="4980" y="1378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67555" y="4429499"/>
            <a:ext cx="1091565" cy="609600"/>
          </a:xfrm>
          <a:custGeom>
            <a:avLst/>
            <a:gdLst/>
            <a:ahLst/>
            <a:cxnLst/>
            <a:rect l="l" t="t" r="r" b="b"/>
            <a:pathLst>
              <a:path w="1091565" h="609600">
                <a:moveTo>
                  <a:pt x="0" y="101600"/>
                </a:moveTo>
                <a:lnTo>
                  <a:pt x="42877" y="62054"/>
                </a:lnTo>
                <a:lnTo>
                  <a:pt x="113687" y="39516"/>
                </a:lnTo>
                <a:lnTo>
                  <a:pt x="159808" y="29759"/>
                </a:lnTo>
                <a:lnTo>
                  <a:pt x="212208" y="21170"/>
                </a:lnTo>
                <a:lnTo>
                  <a:pt x="270235" y="13872"/>
                </a:lnTo>
                <a:lnTo>
                  <a:pt x="333239" y="7984"/>
                </a:lnTo>
                <a:lnTo>
                  <a:pt x="400571" y="3629"/>
                </a:lnTo>
                <a:lnTo>
                  <a:pt x="471581" y="927"/>
                </a:lnTo>
                <a:lnTo>
                  <a:pt x="545617" y="0"/>
                </a:lnTo>
                <a:lnTo>
                  <a:pt x="619653" y="927"/>
                </a:lnTo>
                <a:lnTo>
                  <a:pt x="690662" y="3629"/>
                </a:lnTo>
                <a:lnTo>
                  <a:pt x="757992" y="7984"/>
                </a:lnTo>
                <a:lnTo>
                  <a:pt x="820996" y="13872"/>
                </a:lnTo>
                <a:lnTo>
                  <a:pt x="879021" y="21170"/>
                </a:lnTo>
                <a:lnTo>
                  <a:pt x="931419" y="29759"/>
                </a:lnTo>
                <a:lnTo>
                  <a:pt x="977539" y="39516"/>
                </a:lnTo>
                <a:lnTo>
                  <a:pt x="1016731" y="50322"/>
                </a:lnTo>
                <a:lnTo>
                  <a:pt x="1071732" y="74591"/>
                </a:lnTo>
                <a:lnTo>
                  <a:pt x="1091222" y="101600"/>
                </a:lnTo>
                <a:lnTo>
                  <a:pt x="1091222" y="508000"/>
                </a:lnTo>
                <a:lnTo>
                  <a:pt x="1048346" y="547545"/>
                </a:lnTo>
                <a:lnTo>
                  <a:pt x="977539" y="570083"/>
                </a:lnTo>
                <a:lnTo>
                  <a:pt x="931419" y="579840"/>
                </a:lnTo>
                <a:lnTo>
                  <a:pt x="879021" y="588429"/>
                </a:lnTo>
                <a:lnTo>
                  <a:pt x="820996" y="595727"/>
                </a:lnTo>
                <a:lnTo>
                  <a:pt x="757992" y="601615"/>
                </a:lnTo>
                <a:lnTo>
                  <a:pt x="690662" y="605970"/>
                </a:lnTo>
                <a:lnTo>
                  <a:pt x="619653" y="608672"/>
                </a:lnTo>
                <a:lnTo>
                  <a:pt x="545617" y="609600"/>
                </a:lnTo>
                <a:lnTo>
                  <a:pt x="471581" y="608672"/>
                </a:lnTo>
                <a:lnTo>
                  <a:pt x="400571" y="605970"/>
                </a:lnTo>
                <a:lnTo>
                  <a:pt x="333239" y="601615"/>
                </a:lnTo>
                <a:lnTo>
                  <a:pt x="270235" y="595727"/>
                </a:lnTo>
                <a:lnTo>
                  <a:pt x="212208" y="588429"/>
                </a:lnTo>
                <a:lnTo>
                  <a:pt x="159808" y="579840"/>
                </a:lnTo>
                <a:lnTo>
                  <a:pt x="113687" y="570083"/>
                </a:lnTo>
                <a:lnTo>
                  <a:pt x="74493" y="559277"/>
                </a:lnTo>
                <a:lnTo>
                  <a:pt x="19490" y="535008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774457" y="4630667"/>
            <a:ext cx="676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ac</a:t>
            </a: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le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01233" y="3709570"/>
            <a:ext cx="1248410" cy="503555"/>
          </a:xfrm>
          <a:custGeom>
            <a:avLst/>
            <a:gdLst/>
            <a:ahLst/>
            <a:cxnLst/>
            <a:rect l="l" t="t" r="r" b="b"/>
            <a:pathLst>
              <a:path w="1248410" h="503554">
                <a:moveTo>
                  <a:pt x="1164513" y="0"/>
                </a:moveTo>
                <a:lnTo>
                  <a:pt x="83870" y="0"/>
                </a:lnTo>
                <a:lnTo>
                  <a:pt x="51226" y="6591"/>
                </a:lnTo>
                <a:lnTo>
                  <a:pt x="24566" y="24566"/>
                </a:lnTo>
                <a:lnTo>
                  <a:pt x="6591" y="51226"/>
                </a:lnTo>
                <a:lnTo>
                  <a:pt x="0" y="83870"/>
                </a:lnTo>
                <a:lnTo>
                  <a:pt x="0" y="419366"/>
                </a:lnTo>
                <a:lnTo>
                  <a:pt x="6591" y="452011"/>
                </a:lnTo>
                <a:lnTo>
                  <a:pt x="24566" y="478670"/>
                </a:lnTo>
                <a:lnTo>
                  <a:pt x="51226" y="496646"/>
                </a:lnTo>
                <a:lnTo>
                  <a:pt x="83870" y="503237"/>
                </a:lnTo>
                <a:lnTo>
                  <a:pt x="1164513" y="503237"/>
                </a:lnTo>
                <a:lnTo>
                  <a:pt x="1197158" y="496646"/>
                </a:lnTo>
                <a:lnTo>
                  <a:pt x="1223818" y="478670"/>
                </a:lnTo>
                <a:lnTo>
                  <a:pt x="1241793" y="452011"/>
                </a:lnTo>
                <a:lnTo>
                  <a:pt x="1248384" y="419366"/>
                </a:lnTo>
                <a:lnTo>
                  <a:pt x="1248384" y="83870"/>
                </a:lnTo>
                <a:lnTo>
                  <a:pt x="1241793" y="51226"/>
                </a:lnTo>
                <a:lnTo>
                  <a:pt x="1223818" y="24566"/>
                </a:lnTo>
                <a:lnTo>
                  <a:pt x="1197158" y="6591"/>
                </a:lnTo>
                <a:lnTo>
                  <a:pt x="11645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01233" y="3709570"/>
            <a:ext cx="1248410" cy="503555"/>
          </a:xfrm>
          <a:custGeom>
            <a:avLst/>
            <a:gdLst/>
            <a:ahLst/>
            <a:cxnLst/>
            <a:rect l="l" t="t" r="r" b="b"/>
            <a:pathLst>
              <a:path w="1248410" h="503554">
                <a:moveTo>
                  <a:pt x="0" y="83870"/>
                </a:moveTo>
                <a:lnTo>
                  <a:pt x="6591" y="51226"/>
                </a:lnTo>
                <a:lnTo>
                  <a:pt x="24566" y="24566"/>
                </a:lnTo>
                <a:lnTo>
                  <a:pt x="51226" y="6591"/>
                </a:lnTo>
                <a:lnTo>
                  <a:pt x="83870" y="0"/>
                </a:lnTo>
                <a:lnTo>
                  <a:pt x="1164513" y="0"/>
                </a:lnTo>
                <a:lnTo>
                  <a:pt x="1197158" y="6591"/>
                </a:lnTo>
                <a:lnTo>
                  <a:pt x="1223818" y="24566"/>
                </a:lnTo>
                <a:lnTo>
                  <a:pt x="1241793" y="51226"/>
                </a:lnTo>
                <a:lnTo>
                  <a:pt x="1248384" y="83870"/>
                </a:lnTo>
                <a:lnTo>
                  <a:pt x="1248384" y="419366"/>
                </a:lnTo>
                <a:lnTo>
                  <a:pt x="1241793" y="452011"/>
                </a:lnTo>
                <a:lnTo>
                  <a:pt x="1223818" y="478670"/>
                </a:lnTo>
                <a:lnTo>
                  <a:pt x="1197158" y="496646"/>
                </a:lnTo>
                <a:lnTo>
                  <a:pt x="1164513" y="503237"/>
                </a:lnTo>
                <a:lnTo>
                  <a:pt x="83870" y="503237"/>
                </a:lnTo>
                <a:lnTo>
                  <a:pt x="51226" y="496646"/>
                </a:lnTo>
                <a:lnTo>
                  <a:pt x="24566" y="478670"/>
                </a:lnTo>
                <a:lnTo>
                  <a:pt x="6591" y="452011"/>
                </a:lnTo>
                <a:lnTo>
                  <a:pt x="0" y="419366"/>
                </a:lnTo>
                <a:lnTo>
                  <a:pt x="0" y="838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931524" y="3716913"/>
            <a:ext cx="11550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10" dirty="0" err="1">
                <a:solidFill>
                  <a:srgbClr val="FFFFFF"/>
                </a:solidFill>
                <a:latin typeface="Microsoft YaHei"/>
                <a:cs typeface="Microsoft YaHei"/>
              </a:rPr>
              <a:t>PostgreSQL</a:t>
            </a:r>
            <a:r>
              <a:rPr sz="1600" b="1" spc="-5" dirty="0" err="1">
                <a:solidFill>
                  <a:srgbClr val="FFFFFF"/>
                </a:solidFill>
                <a:latin typeface="Microsoft YaHei"/>
                <a:cs typeface="Microsoft YaHei"/>
              </a:rPr>
              <a:t>驱动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29761" y="3710252"/>
            <a:ext cx="1248410" cy="503555"/>
          </a:xfrm>
          <a:custGeom>
            <a:avLst/>
            <a:gdLst/>
            <a:ahLst/>
            <a:cxnLst/>
            <a:rect l="l" t="t" r="r" b="b"/>
            <a:pathLst>
              <a:path w="1248409" h="503554">
                <a:moveTo>
                  <a:pt x="1164513" y="0"/>
                </a:moveTo>
                <a:lnTo>
                  <a:pt x="83870" y="0"/>
                </a:lnTo>
                <a:lnTo>
                  <a:pt x="51226" y="6591"/>
                </a:lnTo>
                <a:lnTo>
                  <a:pt x="24566" y="24566"/>
                </a:lnTo>
                <a:lnTo>
                  <a:pt x="6591" y="51226"/>
                </a:lnTo>
                <a:lnTo>
                  <a:pt x="0" y="83870"/>
                </a:lnTo>
                <a:lnTo>
                  <a:pt x="0" y="419366"/>
                </a:lnTo>
                <a:lnTo>
                  <a:pt x="6591" y="452011"/>
                </a:lnTo>
                <a:lnTo>
                  <a:pt x="24566" y="478670"/>
                </a:lnTo>
                <a:lnTo>
                  <a:pt x="51226" y="496646"/>
                </a:lnTo>
                <a:lnTo>
                  <a:pt x="83870" y="503237"/>
                </a:lnTo>
                <a:lnTo>
                  <a:pt x="1164513" y="503237"/>
                </a:lnTo>
                <a:lnTo>
                  <a:pt x="1197158" y="496646"/>
                </a:lnTo>
                <a:lnTo>
                  <a:pt x="1223818" y="478670"/>
                </a:lnTo>
                <a:lnTo>
                  <a:pt x="1241793" y="452011"/>
                </a:lnTo>
                <a:lnTo>
                  <a:pt x="1248384" y="419366"/>
                </a:lnTo>
                <a:lnTo>
                  <a:pt x="1248384" y="83870"/>
                </a:lnTo>
                <a:lnTo>
                  <a:pt x="1241793" y="51226"/>
                </a:lnTo>
                <a:lnTo>
                  <a:pt x="1223818" y="24566"/>
                </a:lnTo>
                <a:lnTo>
                  <a:pt x="1197158" y="6591"/>
                </a:lnTo>
                <a:lnTo>
                  <a:pt x="11645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29761" y="3710252"/>
            <a:ext cx="1248410" cy="503555"/>
          </a:xfrm>
          <a:custGeom>
            <a:avLst/>
            <a:gdLst/>
            <a:ahLst/>
            <a:cxnLst/>
            <a:rect l="l" t="t" r="r" b="b"/>
            <a:pathLst>
              <a:path w="1248409" h="503554">
                <a:moveTo>
                  <a:pt x="0" y="83870"/>
                </a:moveTo>
                <a:lnTo>
                  <a:pt x="6591" y="51226"/>
                </a:lnTo>
                <a:lnTo>
                  <a:pt x="24566" y="24566"/>
                </a:lnTo>
                <a:lnTo>
                  <a:pt x="51226" y="6591"/>
                </a:lnTo>
                <a:lnTo>
                  <a:pt x="83870" y="0"/>
                </a:lnTo>
                <a:lnTo>
                  <a:pt x="1164513" y="0"/>
                </a:lnTo>
                <a:lnTo>
                  <a:pt x="1197158" y="6591"/>
                </a:lnTo>
                <a:lnTo>
                  <a:pt x="1223818" y="24566"/>
                </a:lnTo>
                <a:lnTo>
                  <a:pt x="1241793" y="51226"/>
                </a:lnTo>
                <a:lnTo>
                  <a:pt x="1248384" y="83870"/>
                </a:lnTo>
                <a:lnTo>
                  <a:pt x="1248384" y="419366"/>
                </a:lnTo>
                <a:lnTo>
                  <a:pt x="1241793" y="452011"/>
                </a:lnTo>
                <a:lnTo>
                  <a:pt x="1223818" y="478670"/>
                </a:lnTo>
                <a:lnTo>
                  <a:pt x="1197158" y="496646"/>
                </a:lnTo>
                <a:lnTo>
                  <a:pt x="1164513" y="503237"/>
                </a:lnTo>
                <a:lnTo>
                  <a:pt x="83870" y="503237"/>
                </a:lnTo>
                <a:lnTo>
                  <a:pt x="51226" y="496646"/>
                </a:lnTo>
                <a:lnTo>
                  <a:pt x="24566" y="478670"/>
                </a:lnTo>
                <a:lnTo>
                  <a:pt x="6591" y="452011"/>
                </a:lnTo>
                <a:lnTo>
                  <a:pt x="0" y="419366"/>
                </a:lnTo>
                <a:lnTo>
                  <a:pt x="0" y="838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613441" y="3807436"/>
            <a:ext cx="1082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ac</a:t>
            </a: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le</a:t>
            </a: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驱动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126560" y="2115483"/>
            <a:ext cx="2400935" cy="503555"/>
          </a:xfrm>
          <a:custGeom>
            <a:avLst/>
            <a:gdLst/>
            <a:ahLst/>
            <a:cxnLst/>
            <a:rect l="l" t="t" r="r" b="b"/>
            <a:pathLst>
              <a:path w="2400934" h="503555">
                <a:moveTo>
                  <a:pt x="2316734" y="0"/>
                </a:moveTo>
                <a:lnTo>
                  <a:pt x="83870" y="0"/>
                </a:lnTo>
                <a:lnTo>
                  <a:pt x="51226" y="6591"/>
                </a:lnTo>
                <a:lnTo>
                  <a:pt x="24566" y="24566"/>
                </a:lnTo>
                <a:lnTo>
                  <a:pt x="6591" y="51226"/>
                </a:lnTo>
                <a:lnTo>
                  <a:pt x="0" y="83870"/>
                </a:lnTo>
                <a:lnTo>
                  <a:pt x="0" y="419354"/>
                </a:lnTo>
                <a:lnTo>
                  <a:pt x="6591" y="452006"/>
                </a:lnTo>
                <a:lnTo>
                  <a:pt x="24566" y="478669"/>
                </a:lnTo>
                <a:lnTo>
                  <a:pt x="51226" y="496645"/>
                </a:lnTo>
                <a:lnTo>
                  <a:pt x="83870" y="503237"/>
                </a:lnTo>
                <a:lnTo>
                  <a:pt x="2316734" y="503237"/>
                </a:lnTo>
                <a:lnTo>
                  <a:pt x="2349384" y="496645"/>
                </a:lnTo>
                <a:lnTo>
                  <a:pt x="2376043" y="478669"/>
                </a:lnTo>
                <a:lnTo>
                  <a:pt x="2394015" y="452006"/>
                </a:lnTo>
                <a:lnTo>
                  <a:pt x="2400604" y="419354"/>
                </a:lnTo>
                <a:lnTo>
                  <a:pt x="2400604" y="83870"/>
                </a:lnTo>
                <a:lnTo>
                  <a:pt x="2394015" y="51226"/>
                </a:lnTo>
                <a:lnTo>
                  <a:pt x="2376043" y="24566"/>
                </a:lnTo>
                <a:lnTo>
                  <a:pt x="2349384" y="6591"/>
                </a:lnTo>
                <a:lnTo>
                  <a:pt x="2316734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26560" y="2115483"/>
            <a:ext cx="2400935" cy="503555"/>
          </a:xfrm>
          <a:custGeom>
            <a:avLst/>
            <a:gdLst/>
            <a:ahLst/>
            <a:cxnLst/>
            <a:rect l="l" t="t" r="r" b="b"/>
            <a:pathLst>
              <a:path w="2400934" h="503555">
                <a:moveTo>
                  <a:pt x="0" y="83870"/>
                </a:moveTo>
                <a:lnTo>
                  <a:pt x="6591" y="51226"/>
                </a:lnTo>
                <a:lnTo>
                  <a:pt x="24566" y="24566"/>
                </a:lnTo>
                <a:lnTo>
                  <a:pt x="51226" y="6591"/>
                </a:lnTo>
                <a:lnTo>
                  <a:pt x="83870" y="0"/>
                </a:lnTo>
                <a:lnTo>
                  <a:pt x="2316734" y="0"/>
                </a:lnTo>
                <a:lnTo>
                  <a:pt x="2349384" y="6591"/>
                </a:lnTo>
                <a:lnTo>
                  <a:pt x="2376043" y="24566"/>
                </a:lnTo>
                <a:lnTo>
                  <a:pt x="2394015" y="51226"/>
                </a:lnTo>
                <a:lnTo>
                  <a:pt x="2400604" y="83870"/>
                </a:lnTo>
                <a:lnTo>
                  <a:pt x="2400604" y="419354"/>
                </a:lnTo>
                <a:lnTo>
                  <a:pt x="2394015" y="452006"/>
                </a:lnTo>
                <a:lnTo>
                  <a:pt x="2376043" y="478669"/>
                </a:lnTo>
                <a:lnTo>
                  <a:pt x="2349384" y="496645"/>
                </a:lnTo>
                <a:lnTo>
                  <a:pt x="2316734" y="503237"/>
                </a:lnTo>
                <a:lnTo>
                  <a:pt x="83870" y="503237"/>
                </a:lnTo>
                <a:lnTo>
                  <a:pt x="51226" y="496645"/>
                </a:lnTo>
                <a:lnTo>
                  <a:pt x="24566" y="478669"/>
                </a:lnTo>
                <a:lnTo>
                  <a:pt x="6591" y="452006"/>
                </a:lnTo>
                <a:lnTo>
                  <a:pt x="0" y="419354"/>
                </a:lnTo>
                <a:lnTo>
                  <a:pt x="0" y="838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908083" y="2212664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应用程序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20404" y="4208837"/>
            <a:ext cx="225425" cy="225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04729" y="4208837"/>
            <a:ext cx="225425" cy="225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80618" y="3416197"/>
            <a:ext cx="215900" cy="288925"/>
          </a:xfrm>
          <a:custGeom>
            <a:avLst/>
            <a:gdLst/>
            <a:ahLst/>
            <a:cxnLst/>
            <a:rect l="l" t="t" r="r" b="b"/>
            <a:pathLst>
              <a:path w="215900" h="288925">
                <a:moveTo>
                  <a:pt x="215900" y="231140"/>
                </a:moveTo>
                <a:lnTo>
                  <a:pt x="0" y="231140"/>
                </a:lnTo>
                <a:lnTo>
                  <a:pt x="107950" y="288925"/>
                </a:lnTo>
                <a:lnTo>
                  <a:pt x="215900" y="231140"/>
                </a:lnTo>
                <a:close/>
              </a:path>
              <a:path w="215900" h="288925">
                <a:moveTo>
                  <a:pt x="161925" y="57785"/>
                </a:moveTo>
                <a:lnTo>
                  <a:pt x="53975" y="57785"/>
                </a:lnTo>
                <a:lnTo>
                  <a:pt x="53975" y="231140"/>
                </a:lnTo>
                <a:lnTo>
                  <a:pt x="161925" y="231140"/>
                </a:lnTo>
                <a:lnTo>
                  <a:pt x="161925" y="57785"/>
                </a:lnTo>
                <a:close/>
              </a:path>
              <a:path w="215900" h="288925">
                <a:moveTo>
                  <a:pt x="107950" y="0"/>
                </a:moveTo>
                <a:lnTo>
                  <a:pt x="0" y="57785"/>
                </a:lnTo>
                <a:lnTo>
                  <a:pt x="215900" y="57785"/>
                </a:lnTo>
                <a:lnTo>
                  <a:pt x="10795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80618" y="3416197"/>
            <a:ext cx="215900" cy="288925"/>
          </a:xfrm>
          <a:custGeom>
            <a:avLst/>
            <a:gdLst/>
            <a:ahLst/>
            <a:cxnLst/>
            <a:rect l="l" t="t" r="r" b="b"/>
            <a:pathLst>
              <a:path w="215900" h="288925">
                <a:moveTo>
                  <a:pt x="0" y="57785"/>
                </a:moveTo>
                <a:lnTo>
                  <a:pt x="107950" y="0"/>
                </a:lnTo>
                <a:lnTo>
                  <a:pt x="215900" y="57785"/>
                </a:lnTo>
                <a:lnTo>
                  <a:pt x="161925" y="57785"/>
                </a:lnTo>
                <a:lnTo>
                  <a:pt x="161925" y="231140"/>
                </a:lnTo>
                <a:lnTo>
                  <a:pt x="215900" y="231140"/>
                </a:lnTo>
                <a:lnTo>
                  <a:pt x="107950" y="288925"/>
                </a:lnTo>
                <a:lnTo>
                  <a:pt x="0" y="231140"/>
                </a:lnTo>
                <a:lnTo>
                  <a:pt x="53975" y="231140"/>
                </a:lnTo>
                <a:lnTo>
                  <a:pt x="53975" y="57785"/>
                </a:lnTo>
                <a:lnTo>
                  <a:pt x="0" y="57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25166" y="3421439"/>
            <a:ext cx="215900" cy="288925"/>
          </a:xfrm>
          <a:custGeom>
            <a:avLst/>
            <a:gdLst/>
            <a:ahLst/>
            <a:cxnLst/>
            <a:rect l="l" t="t" r="r" b="b"/>
            <a:pathLst>
              <a:path w="215900" h="288925">
                <a:moveTo>
                  <a:pt x="215900" y="231140"/>
                </a:moveTo>
                <a:lnTo>
                  <a:pt x="0" y="231140"/>
                </a:lnTo>
                <a:lnTo>
                  <a:pt x="107950" y="288925"/>
                </a:lnTo>
                <a:lnTo>
                  <a:pt x="215900" y="231140"/>
                </a:lnTo>
                <a:close/>
              </a:path>
              <a:path w="215900" h="288925">
                <a:moveTo>
                  <a:pt x="161925" y="57785"/>
                </a:moveTo>
                <a:lnTo>
                  <a:pt x="53975" y="57785"/>
                </a:lnTo>
                <a:lnTo>
                  <a:pt x="53975" y="231140"/>
                </a:lnTo>
                <a:lnTo>
                  <a:pt x="161925" y="231140"/>
                </a:lnTo>
                <a:lnTo>
                  <a:pt x="161925" y="57785"/>
                </a:lnTo>
                <a:close/>
              </a:path>
              <a:path w="215900" h="288925">
                <a:moveTo>
                  <a:pt x="107950" y="0"/>
                </a:moveTo>
                <a:lnTo>
                  <a:pt x="0" y="57785"/>
                </a:lnTo>
                <a:lnTo>
                  <a:pt x="215900" y="57785"/>
                </a:lnTo>
                <a:lnTo>
                  <a:pt x="10795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25166" y="3421439"/>
            <a:ext cx="215900" cy="288925"/>
          </a:xfrm>
          <a:custGeom>
            <a:avLst/>
            <a:gdLst/>
            <a:ahLst/>
            <a:cxnLst/>
            <a:rect l="l" t="t" r="r" b="b"/>
            <a:pathLst>
              <a:path w="215900" h="288925">
                <a:moveTo>
                  <a:pt x="0" y="57785"/>
                </a:moveTo>
                <a:lnTo>
                  <a:pt x="107950" y="0"/>
                </a:lnTo>
                <a:lnTo>
                  <a:pt x="215900" y="57785"/>
                </a:lnTo>
                <a:lnTo>
                  <a:pt x="161925" y="57785"/>
                </a:lnTo>
                <a:lnTo>
                  <a:pt x="161925" y="231140"/>
                </a:lnTo>
                <a:lnTo>
                  <a:pt x="215900" y="231140"/>
                </a:lnTo>
                <a:lnTo>
                  <a:pt x="107950" y="288925"/>
                </a:lnTo>
                <a:lnTo>
                  <a:pt x="0" y="231140"/>
                </a:lnTo>
                <a:lnTo>
                  <a:pt x="53975" y="231140"/>
                </a:lnTo>
                <a:lnTo>
                  <a:pt x="53975" y="57785"/>
                </a:lnTo>
                <a:lnTo>
                  <a:pt x="0" y="57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43898" y="2907644"/>
            <a:ext cx="1965960" cy="503555"/>
          </a:xfrm>
          <a:custGeom>
            <a:avLst/>
            <a:gdLst/>
            <a:ahLst/>
            <a:cxnLst/>
            <a:rect l="l" t="t" r="r" b="b"/>
            <a:pathLst>
              <a:path w="1965959" h="503554">
                <a:moveTo>
                  <a:pt x="1882063" y="0"/>
                </a:moveTo>
                <a:lnTo>
                  <a:pt x="83870" y="0"/>
                </a:lnTo>
                <a:lnTo>
                  <a:pt x="51226" y="6591"/>
                </a:lnTo>
                <a:lnTo>
                  <a:pt x="24566" y="24566"/>
                </a:lnTo>
                <a:lnTo>
                  <a:pt x="6591" y="51226"/>
                </a:lnTo>
                <a:lnTo>
                  <a:pt x="0" y="83870"/>
                </a:lnTo>
                <a:lnTo>
                  <a:pt x="0" y="419354"/>
                </a:lnTo>
                <a:lnTo>
                  <a:pt x="6591" y="452006"/>
                </a:lnTo>
                <a:lnTo>
                  <a:pt x="24566" y="478669"/>
                </a:lnTo>
                <a:lnTo>
                  <a:pt x="51226" y="496645"/>
                </a:lnTo>
                <a:lnTo>
                  <a:pt x="83870" y="503237"/>
                </a:lnTo>
                <a:lnTo>
                  <a:pt x="1882063" y="503237"/>
                </a:lnTo>
                <a:lnTo>
                  <a:pt x="1914708" y="496645"/>
                </a:lnTo>
                <a:lnTo>
                  <a:pt x="1941368" y="478669"/>
                </a:lnTo>
                <a:lnTo>
                  <a:pt x="1959343" y="452006"/>
                </a:lnTo>
                <a:lnTo>
                  <a:pt x="1965934" y="419354"/>
                </a:lnTo>
                <a:lnTo>
                  <a:pt x="1965934" y="83870"/>
                </a:lnTo>
                <a:lnTo>
                  <a:pt x="1959343" y="51226"/>
                </a:lnTo>
                <a:lnTo>
                  <a:pt x="1941368" y="24566"/>
                </a:lnTo>
                <a:lnTo>
                  <a:pt x="1914708" y="6591"/>
                </a:lnTo>
                <a:lnTo>
                  <a:pt x="188206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43897" y="2907644"/>
            <a:ext cx="1965960" cy="503555"/>
          </a:xfrm>
          <a:custGeom>
            <a:avLst/>
            <a:gdLst/>
            <a:ahLst/>
            <a:cxnLst/>
            <a:rect l="l" t="t" r="r" b="b"/>
            <a:pathLst>
              <a:path w="1965959" h="503554">
                <a:moveTo>
                  <a:pt x="0" y="83870"/>
                </a:moveTo>
                <a:lnTo>
                  <a:pt x="6591" y="51226"/>
                </a:lnTo>
                <a:lnTo>
                  <a:pt x="24566" y="24566"/>
                </a:lnTo>
                <a:lnTo>
                  <a:pt x="51226" y="6591"/>
                </a:lnTo>
                <a:lnTo>
                  <a:pt x="83870" y="0"/>
                </a:lnTo>
                <a:lnTo>
                  <a:pt x="1882063" y="0"/>
                </a:lnTo>
                <a:lnTo>
                  <a:pt x="1914708" y="6591"/>
                </a:lnTo>
                <a:lnTo>
                  <a:pt x="1941368" y="24566"/>
                </a:lnTo>
                <a:lnTo>
                  <a:pt x="1959343" y="51226"/>
                </a:lnTo>
                <a:lnTo>
                  <a:pt x="1965934" y="83870"/>
                </a:lnTo>
                <a:lnTo>
                  <a:pt x="1965934" y="419354"/>
                </a:lnTo>
                <a:lnTo>
                  <a:pt x="1959343" y="452006"/>
                </a:lnTo>
                <a:lnTo>
                  <a:pt x="1941368" y="478669"/>
                </a:lnTo>
                <a:lnTo>
                  <a:pt x="1914708" y="496645"/>
                </a:lnTo>
                <a:lnTo>
                  <a:pt x="1882063" y="503237"/>
                </a:lnTo>
                <a:lnTo>
                  <a:pt x="83870" y="503237"/>
                </a:lnTo>
                <a:lnTo>
                  <a:pt x="51226" y="496645"/>
                </a:lnTo>
                <a:lnTo>
                  <a:pt x="24566" y="478669"/>
                </a:lnTo>
                <a:lnTo>
                  <a:pt x="6591" y="452006"/>
                </a:lnTo>
                <a:lnTo>
                  <a:pt x="0" y="419354"/>
                </a:lnTo>
                <a:lnTo>
                  <a:pt x="0" y="838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047878" y="3004827"/>
            <a:ext cx="556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J</a:t>
            </a:r>
            <a:r>
              <a:rPr sz="1600" b="1" spc="-10" dirty="0">
                <a:solidFill>
                  <a:srgbClr val="FFFFFF"/>
                </a:solidFill>
                <a:latin typeface="Microsoft YaHei"/>
                <a:cs typeface="Microsoft YaHei"/>
              </a:rPr>
              <a:t>D</a:t>
            </a:r>
            <a:r>
              <a:rPr sz="1600" b="1" spc="-5" dirty="0">
                <a:solidFill>
                  <a:srgbClr val="FFFFFF"/>
                </a:solidFill>
                <a:latin typeface="Microsoft YaHei"/>
                <a:cs typeface="Microsoft YaHei"/>
              </a:rPr>
              <a:t>BC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218916" y="2629275"/>
            <a:ext cx="215900" cy="288925"/>
          </a:xfrm>
          <a:custGeom>
            <a:avLst/>
            <a:gdLst/>
            <a:ahLst/>
            <a:cxnLst/>
            <a:rect l="l" t="t" r="r" b="b"/>
            <a:pathLst>
              <a:path w="215900" h="288925">
                <a:moveTo>
                  <a:pt x="215900" y="231140"/>
                </a:moveTo>
                <a:lnTo>
                  <a:pt x="0" y="231140"/>
                </a:lnTo>
                <a:lnTo>
                  <a:pt x="107950" y="288925"/>
                </a:lnTo>
                <a:lnTo>
                  <a:pt x="215900" y="231140"/>
                </a:lnTo>
                <a:close/>
              </a:path>
              <a:path w="215900" h="288925">
                <a:moveTo>
                  <a:pt x="161925" y="57785"/>
                </a:moveTo>
                <a:lnTo>
                  <a:pt x="53975" y="57785"/>
                </a:lnTo>
                <a:lnTo>
                  <a:pt x="53975" y="231140"/>
                </a:lnTo>
                <a:lnTo>
                  <a:pt x="161925" y="231140"/>
                </a:lnTo>
                <a:lnTo>
                  <a:pt x="161925" y="57785"/>
                </a:lnTo>
                <a:close/>
              </a:path>
              <a:path w="215900" h="288925">
                <a:moveTo>
                  <a:pt x="107950" y="0"/>
                </a:moveTo>
                <a:lnTo>
                  <a:pt x="0" y="57785"/>
                </a:lnTo>
                <a:lnTo>
                  <a:pt x="215900" y="57785"/>
                </a:lnTo>
                <a:lnTo>
                  <a:pt x="10795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8916" y="2629275"/>
            <a:ext cx="215900" cy="288925"/>
          </a:xfrm>
          <a:custGeom>
            <a:avLst/>
            <a:gdLst/>
            <a:ahLst/>
            <a:cxnLst/>
            <a:rect l="l" t="t" r="r" b="b"/>
            <a:pathLst>
              <a:path w="215900" h="288925">
                <a:moveTo>
                  <a:pt x="0" y="57785"/>
                </a:moveTo>
                <a:lnTo>
                  <a:pt x="107950" y="0"/>
                </a:lnTo>
                <a:lnTo>
                  <a:pt x="215900" y="57785"/>
                </a:lnTo>
                <a:lnTo>
                  <a:pt x="161925" y="57785"/>
                </a:lnTo>
                <a:lnTo>
                  <a:pt x="161925" y="231140"/>
                </a:lnTo>
                <a:lnTo>
                  <a:pt x="215900" y="231140"/>
                </a:lnTo>
                <a:lnTo>
                  <a:pt x="107950" y="288925"/>
                </a:lnTo>
                <a:lnTo>
                  <a:pt x="0" y="231140"/>
                </a:lnTo>
                <a:lnTo>
                  <a:pt x="53975" y="231140"/>
                </a:lnTo>
                <a:lnTo>
                  <a:pt x="53975" y="57785"/>
                </a:lnTo>
                <a:lnTo>
                  <a:pt x="0" y="577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8937" y="369094"/>
            <a:ext cx="254581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J</a:t>
            </a:r>
            <a:r>
              <a:rPr dirty="0"/>
              <a:t>DB</a:t>
            </a:r>
            <a:r>
              <a:rPr spc="-5" dirty="0"/>
              <a:t>C</a:t>
            </a:r>
            <a:r>
              <a:rPr dirty="0"/>
              <a:t>的入门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284" y="1445040"/>
            <a:ext cx="5498465" cy="292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Microsoft YaHei"/>
                <a:cs typeface="Microsoft YaHei"/>
              </a:rPr>
              <a:t>搭建开发环境</a:t>
            </a:r>
            <a:endParaRPr sz="2000">
              <a:latin typeface="Microsoft YaHei"/>
              <a:cs typeface="Microsoft YaHe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Microsoft YaHei"/>
                <a:cs typeface="Microsoft YaHei"/>
              </a:rPr>
              <a:t>编写程序，在程序中加</a:t>
            </a:r>
            <a:r>
              <a:rPr sz="2000" b="1" spc="-15" dirty="0">
                <a:latin typeface="Microsoft YaHei"/>
                <a:cs typeface="Microsoft YaHei"/>
              </a:rPr>
              <a:t>载</a:t>
            </a:r>
            <a:r>
              <a:rPr sz="2000" b="1" dirty="0">
                <a:latin typeface="Microsoft YaHei"/>
                <a:cs typeface="Microsoft YaHei"/>
              </a:rPr>
              <a:t>数据</a:t>
            </a:r>
            <a:r>
              <a:rPr sz="2000" b="1" spc="-15" dirty="0">
                <a:latin typeface="Microsoft YaHei"/>
                <a:cs typeface="Microsoft YaHei"/>
              </a:rPr>
              <a:t>库</a:t>
            </a:r>
            <a:r>
              <a:rPr sz="2000" b="1" dirty="0">
                <a:latin typeface="Microsoft YaHei"/>
                <a:cs typeface="Microsoft YaHei"/>
              </a:rPr>
              <a:t>驱动</a:t>
            </a:r>
            <a:endParaRPr sz="2000">
              <a:latin typeface="Microsoft YaHei"/>
              <a:cs typeface="Microsoft YaHe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Microsoft YaHei"/>
                <a:cs typeface="Microsoft YaHei"/>
              </a:rPr>
              <a:t>建立连接</a:t>
            </a:r>
            <a:endParaRPr sz="2000">
              <a:latin typeface="Microsoft YaHei"/>
              <a:cs typeface="Microsoft YaHe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Microsoft YaHei"/>
                <a:cs typeface="Microsoft YaHei"/>
              </a:rPr>
              <a:t>创建用于向数据库发送</a:t>
            </a:r>
            <a:r>
              <a:rPr sz="2000" b="1" spc="-10" dirty="0">
                <a:latin typeface="Microsoft YaHei"/>
                <a:cs typeface="Microsoft YaHei"/>
              </a:rPr>
              <a:t>SQL</a:t>
            </a:r>
            <a:r>
              <a:rPr sz="2000" b="1" dirty="0">
                <a:latin typeface="Microsoft YaHei"/>
                <a:cs typeface="Microsoft YaHei"/>
              </a:rPr>
              <a:t>的</a:t>
            </a:r>
            <a:r>
              <a:rPr sz="2000" b="1" spc="-5" dirty="0">
                <a:latin typeface="Microsoft YaHei"/>
                <a:cs typeface="Microsoft YaHei"/>
              </a:rPr>
              <a:t>Statement</a:t>
            </a:r>
            <a:r>
              <a:rPr sz="2000" b="1" dirty="0">
                <a:latin typeface="Microsoft YaHei"/>
                <a:cs typeface="Microsoft YaHei"/>
              </a:rPr>
              <a:t>对象</a:t>
            </a:r>
            <a:endParaRPr sz="2000">
              <a:latin typeface="Microsoft YaHei"/>
              <a:cs typeface="Microsoft YaHe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Microsoft YaHei"/>
                <a:cs typeface="Microsoft YaHei"/>
              </a:rPr>
              <a:t>从代表结果集的</a:t>
            </a:r>
            <a:r>
              <a:rPr sz="2000" b="1" spc="-5" dirty="0">
                <a:latin typeface="Microsoft YaHei"/>
                <a:cs typeface="Microsoft YaHei"/>
              </a:rPr>
              <a:t>ResultSet</a:t>
            </a:r>
            <a:r>
              <a:rPr sz="2000" b="1" dirty="0">
                <a:latin typeface="Microsoft YaHei"/>
                <a:cs typeface="Microsoft YaHei"/>
              </a:rPr>
              <a:t>中取</a:t>
            </a:r>
            <a:r>
              <a:rPr sz="2000" b="1" spc="-15" dirty="0">
                <a:latin typeface="Microsoft YaHei"/>
                <a:cs typeface="Microsoft YaHei"/>
              </a:rPr>
              <a:t>出</a:t>
            </a:r>
            <a:r>
              <a:rPr sz="2000" b="1" dirty="0">
                <a:latin typeface="Microsoft YaHei"/>
                <a:cs typeface="Microsoft YaHei"/>
              </a:rPr>
              <a:t>数据</a:t>
            </a:r>
            <a:endParaRPr sz="2000">
              <a:latin typeface="Microsoft YaHei"/>
              <a:cs typeface="Microsoft YaHei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Microsoft YaHei"/>
                <a:cs typeface="Microsoft YaHei"/>
              </a:rPr>
              <a:t>断开与数据库的连接，</a:t>
            </a:r>
            <a:r>
              <a:rPr sz="2000" b="1" spc="-15" dirty="0">
                <a:latin typeface="Microsoft YaHei"/>
                <a:cs typeface="Microsoft YaHei"/>
              </a:rPr>
              <a:t>并</a:t>
            </a:r>
            <a:r>
              <a:rPr sz="2000" b="1" dirty="0">
                <a:latin typeface="Microsoft YaHei"/>
                <a:cs typeface="Microsoft YaHei"/>
              </a:rPr>
              <a:t>释放</a:t>
            </a:r>
            <a:r>
              <a:rPr sz="2000" b="1" spc="-15" dirty="0">
                <a:latin typeface="Microsoft YaHei"/>
                <a:cs typeface="Microsoft YaHei"/>
              </a:rPr>
              <a:t>相</a:t>
            </a:r>
            <a:r>
              <a:rPr sz="2000" b="1" dirty="0">
                <a:latin typeface="Microsoft YaHei"/>
                <a:cs typeface="Microsoft YaHei"/>
              </a:rPr>
              <a:t>关资源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">
            <a:extLst>
              <a:ext uri="{FF2B5EF4-FFF2-40B4-BE49-F238E27FC236}">
                <a16:creationId xmlns:a16="http://schemas.microsoft.com/office/drawing/2014/main" id="{D01C0A7D-7ABE-44B4-B4FC-E40C09E22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4592"/>
            <a:ext cx="2467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JDBC </a:t>
            </a:r>
            <a:r>
              <a:rPr lang="zh-CN" altLang="en-US" sz="1800" dirty="0">
                <a:latin typeface="Arial" panose="020B0604020202020204" pitchFamily="34" charset="0"/>
              </a:rPr>
              <a:t>应用的标准步骤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DFF7EA6-AD74-4C3A-8DC3-60F33EC1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00150"/>
            <a:ext cx="7954485" cy="32294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">
            <a:extLst>
              <a:ext uri="{FF2B5EF4-FFF2-40B4-BE49-F238E27FC236}">
                <a16:creationId xmlns:a16="http://schemas.microsoft.com/office/drawing/2014/main" id="{D01C0A7D-7ABE-44B4-B4FC-E40C09E22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9550"/>
            <a:ext cx="18902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.jar</a:t>
            </a:r>
            <a:r>
              <a:rPr lang="zh-CN" altLang="en-US" sz="1800" dirty="0">
                <a:latin typeface="Arial" panose="020B0604020202020204" pitchFamily="34" charset="0"/>
              </a:rPr>
              <a:t>文件下载链接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6B7D3A-F7BD-4DA8-A003-66FD65D057E3}"/>
              </a:ext>
            </a:extLst>
          </p:cNvPr>
          <p:cNvSpPr/>
          <p:nvPr/>
        </p:nvSpPr>
        <p:spPr>
          <a:xfrm>
            <a:off x="990600" y="1809750"/>
            <a:ext cx="4335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https://jdbc.postgresql.org/download.html</a:t>
            </a:r>
          </a:p>
        </p:txBody>
      </p:sp>
    </p:spTree>
    <p:extLst>
      <p:ext uri="{BB962C8B-B14F-4D97-AF65-F5344CB8AC3E}">
        <p14:creationId xmlns:p14="http://schemas.microsoft.com/office/powerpoint/2010/main" val="365975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B4D938-2720-43E0-84E6-804756B62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33350"/>
            <a:ext cx="7086600" cy="552450"/>
          </a:xfrm>
        </p:spPr>
        <p:txBody>
          <a:bodyPr/>
          <a:lstStyle/>
          <a:p>
            <a:r>
              <a:rPr lang="zh-CN" altLang="en-US" sz="3600" dirty="0"/>
              <a:t>载入</a:t>
            </a:r>
            <a:r>
              <a:rPr lang="en-US" altLang="zh-CN" sz="3600" dirty="0"/>
              <a:t>JDBC</a:t>
            </a:r>
            <a:r>
              <a:rPr lang="zh-CN" altLang="en-US" sz="3600" dirty="0"/>
              <a:t>驱动程序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F708F6D-0475-4936-AB16-AF4CEC818F26}"/>
              </a:ext>
            </a:extLst>
          </p:cNvPr>
          <p:cNvSpPr txBox="1">
            <a:spLocks noChangeArrowheads="1"/>
          </p:cNvSpPr>
          <p:nvPr/>
        </p:nvSpPr>
        <p:spPr>
          <a:xfrm>
            <a:off x="645197" y="800100"/>
            <a:ext cx="6421438" cy="3810000"/>
          </a:xfrm>
          <a:prstGeom prst="rect">
            <a:avLst/>
          </a:prstGeom>
        </p:spPr>
        <p:txBody>
          <a:bodyPr/>
          <a:lstStyle>
            <a:lvl1pPr marL="288036" indent="-288036" algn="l" defTabSz="685800" rtl="0" eaLnBrk="1" latinLnBrk="0" hangingPunct="1">
              <a:lnSpc>
                <a:spcPct val="94000"/>
              </a:lnSpc>
              <a:spcBef>
                <a:spcPts val="750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287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3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145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574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4003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7432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–"/>
              <a:defRPr sz="10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86100" indent="-288036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 驱动程序的载入和注册</a:t>
            </a:r>
            <a:r>
              <a:rPr lang="en-US" altLang="zh-CN" sz="1800" dirty="0" err="1"/>
              <a:t>Class.forName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driverName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1800" dirty="0"/>
              <a:t>驱动程序是与实际数据库服务器通信的软件</a:t>
            </a:r>
          </a:p>
          <a:p>
            <a:pPr lvl="1"/>
            <a:r>
              <a:rPr lang="zh-CN" altLang="en-US" sz="1800" dirty="0"/>
              <a:t>参数是驱动程序相应的类. </a:t>
            </a:r>
          </a:p>
          <a:p>
            <a:pPr lvl="1"/>
            <a:r>
              <a:rPr lang="zh-CN" altLang="en-US" sz="1800" dirty="0"/>
              <a:t>只需载入相应的类, 驱动程序类中的</a:t>
            </a:r>
            <a:r>
              <a:rPr lang="en-US" altLang="zh-CN" sz="1800" dirty="0"/>
              <a:t>static</a:t>
            </a:r>
            <a:r>
              <a:rPr lang="zh-CN" altLang="en-US" sz="1800" dirty="0"/>
              <a:t>代码块自动生成驱动程序的实例,并将其注册到</a:t>
            </a:r>
            <a:r>
              <a:rPr lang="en-US" altLang="zh-CN" sz="1800" dirty="0"/>
              <a:t>JDBC</a:t>
            </a:r>
            <a:r>
              <a:rPr lang="zh-CN" altLang="en-US" sz="1800" dirty="0"/>
              <a:t>的程序管理器. </a:t>
            </a:r>
            <a:r>
              <a:rPr lang="en-US" altLang="zh-CN" sz="1800" dirty="0" err="1"/>
              <a:t>Class.forName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driverName</a:t>
            </a:r>
            <a:r>
              <a:rPr lang="en-US" altLang="zh-CN" sz="1800" dirty="0"/>
              <a:t>)</a:t>
            </a:r>
            <a:r>
              <a:rPr lang="zh-CN" altLang="en-US" sz="1800" dirty="0"/>
              <a:t>即可实现.</a:t>
            </a:r>
          </a:p>
          <a:p>
            <a:pPr lvl="1"/>
            <a:r>
              <a:rPr lang="en-US" altLang="zh-CN" sz="1800" dirty="0"/>
              <a:t>JDBC</a:t>
            </a:r>
            <a:r>
              <a:rPr lang="zh-CN" altLang="en-US" sz="1800" dirty="0"/>
              <a:t>驱动程序将用</a:t>
            </a:r>
            <a:r>
              <a:rPr lang="en-US" altLang="zh-CN" sz="1800" dirty="0"/>
              <a:t>Java</a:t>
            </a:r>
            <a:r>
              <a:rPr lang="zh-CN" altLang="en-US" sz="1800" dirty="0"/>
              <a:t>编写的调用转换成数据库服务器所需的本地格式。</a:t>
            </a:r>
          </a:p>
          <a:p>
            <a:r>
              <a:rPr lang="zh-CN" altLang="en-US" sz="2000" dirty="0"/>
              <a:t>下载的驱动程序存放在</a:t>
            </a:r>
            <a:r>
              <a:rPr lang="en-US" altLang="zh-CN" sz="2000" dirty="0"/>
              <a:t>.jar</a:t>
            </a:r>
            <a:r>
              <a:rPr lang="zh-CN" altLang="en-US" sz="2000" dirty="0"/>
              <a:t>文件中</a:t>
            </a:r>
          </a:p>
          <a:p>
            <a:r>
              <a:rPr lang="en-US" altLang="zh-CN" sz="2000" dirty="0">
                <a:solidFill>
                  <a:srgbClr val="7030A0"/>
                </a:solidFill>
              </a:rPr>
              <a:t>.jar</a:t>
            </a:r>
            <a:r>
              <a:rPr lang="zh-CN" altLang="en-US" sz="2000" dirty="0">
                <a:solidFill>
                  <a:srgbClr val="7030A0"/>
                </a:solidFill>
              </a:rPr>
              <a:t>文件存放在</a:t>
            </a:r>
            <a:r>
              <a:rPr lang="en-US" altLang="zh-CN" sz="2000" dirty="0">
                <a:solidFill>
                  <a:srgbClr val="7030A0"/>
                </a:solidFill>
              </a:rPr>
              <a:t>”XX</a:t>
            </a:r>
            <a:r>
              <a:rPr lang="zh-CN" altLang="en-US" sz="2000" dirty="0">
                <a:solidFill>
                  <a:srgbClr val="7030A0"/>
                </a:solidFill>
              </a:rPr>
              <a:t>主项目</a:t>
            </a:r>
            <a:r>
              <a:rPr lang="en-US" altLang="zh-CN" sz="2000" dirty="0">
                <a:solidFill>
                  <a:srgbClr val="7030A0"/>
                </a:solidFill>
              </a:rPr>
              <a:t>”/lib</a:t>
            </a:r>
            <a:r>
              <a:rPr lang="zh-CN" altLang="en-US" sz="2000" dirty="0">
                <a:solidFill>
                  <a:srgbClr val="7030A0"/>
                </a:solidFill>
              </a:rPr>
              <a:t>目录下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AD0983-929D-4E26-9CA6-F498FA4341AD}"/>
              </a:ext>
            </a:extLst>
          </p:cNvPr>
          <p:cNvSpPr/>
          <p:nvPr/>
        </p:nvSpPr>
        <p:spPr>
          <a:xfrm>
            <a:off x="3657600" y="1104900"/>
            <a:ext cx="548640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en-US" altLang="zh-CN" sz="2400" dirty="0"/>
              <a:t>IDEA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/>
              <a:t>项目右键</a:t>
            </a:r>
            <a:r>
              <a:rPr lang="en-US" altLang="zh-CN" sz="2400" dirty="0"/>
              <a:t>--- project structure---</a:t>
            </a:r>
            <a:r>
              <a:rPr lang="en-US" sz="2400" dirty="0"/>
              <a:t> libraries </a:t>
            </a:r>
            <a:r>
              <a:rPr lang="en-US" altLang="zh-CN" sz="2400" dirty="0"/>
              <a:t>–+java</a:t>
            </a:r>
            <a:br>
              <a:rPr lang="en-US" altLang="zh-CN" sz="2400" dirty="0"/>
            </a:br>
            <a:r>
              <a:rPr lang="zh-CN" altLang="en-US" sz="2400" dirty="0"/>
              <a:t>选</a:t>
            </a:r>
            <a:r>
              <a:rPr lang="en-US" altLang="zh-CN" sz="2400" dirty="0" err="1"/>
              <a:t>jdbc</a:t>
            </a:r>
            <a:r>
              <a:rPr lang="zh-CN" altLang="en-US" sz="2400" dirty="0"/>
              <a:t>的驱动的</a:t>
            </a:r>
            <a:r>
              <a:rPr lang="en-US" altLang="zh-CN" sz="2400" dirty="0"/>
              <a:t>jar</a:t>
            </a:r>
            <a:r>
              <a:rPr lang="zh-CN" altLang="en-US" sz="2400" dirty="0"/>
              <a:t>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">
            <a:extLst>
              <a:ext uri="{FF2B5EF4-FFF2-40B4-BE49-F238E27FC236}">
                <a16:creationId xmlns:a16="http://schemas.microsoft.com/office/drawing/2014/main" id="{D01C0A7D-7ABE-44B4-B4FC-E40C09E22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9550"/>
            <a:ext cx="13388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目录结构图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AC5193-85BE-4B5A-AAA2-5BC0C2AE9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0150"/>
            <a:ext cx="3381847" cy="31341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A02376-663E-4460-A7DA-7F447C016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809750"/>
            <a:ext cx="4672537" cy="22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0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J</a:t>
            </a:r>
            <a:r>
              <a:rPr dirty="0"/>
              <a:t>DB</a:t>
            </a:r>
            <a:r>
              <a:rPr spc="-5" dirty="0"/>
              <a:t>C</a:t>
            </a:r>
            <a:r>
              <a:rPr dirty="0"/>
              <a:t>的资源释放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Jdbc</a:t>
            </a:r>
            <a:r>
              <a:rPr dirty="0"/>
              <a:t>程序运行完后，切</a:t>
            </a:r>
            <a:r>
              <a:rPr spc="-15" dirty="0"/>
              <a:t>记</a:t>
            </a:r>
            <a:r>
              <a:rPr dirty="0"/>
              <a:t>要释</a:t>
            </a:r>
            <a:r>
              <a:rPr spc="-15" dirty="0"/>
              <a:t>放</a:t>
            </a:r>
            <a:r>
              <a:rPr dirty="0"/>
              <a:t>程序</a:t>
            </a:r>
            <a:r>
              <a:rPr spc="-15" dirty="0"/>
              <a:t>在</a:t>
            </a:r>
            <a:r>
              <a:rPr dirty="0"/>
              <a:t>运行</a:t>
            </a:r>
            <a:r>
              <a:rPr spc="-15" dirty="0"/>
              <a:t>过</a:t>
            </a:r>
            <a:r>
              <a:rPr dirty="0"/>
              <a:t>程中</a:t>
            </a:r>
            <a:r>
              <a:rPr spc="-15" dirty="0"/>
              <a:t>，</a:t>
            </a:r>
            <a:r>
              <a:rPr dirty="0"/>
              <a:t>创建</a:t>
            </a:r>
            <a:r>
              <a:rPr spc="-15" dirty="0"/>
              <a:t>的</a:t>
            </a:r>
            <a:r>
              <a:rPr dirty="0"/>
              <a:t>那</a:t>
            </a:r>
            <a:r>
              <a:rPr spc="-15" dirty="0"/>
              <a:t>些与</a:t>
            </a:r>
            <a:r>
              <a:rPr dirty="0"/>
              <a:t>数 据库进行交互的对象，</a:t>
            </a:r>
            <a:r>
              <a:rPr spc="-15" dirty="0"/>
              <a:t>这</a:t>
            </a:r>
            <a:r>
              <a:rPr dirty="0"/>
              <a:t>些对</a:t>
            </a:r>
            <a:r>
              <a:rPr spc="-15" dirty="0"/>
              <a:t>象</a:t>
            </a:r>
            <a:r>
              <a:rPr dirty="0"/>
              <a:t>通常</a:t>
            </a:r>
            <a:r>
              <a:rPr spc="-15" dirty="0"/>
              <a:t>是</a:t>
            </a:r>
            <a:r>
              <a:rPr spc="-5" dirty="0"/>
              <a:t>ResultSet,</a:t>
            </a:r>
            <a:r>
              <a:rPr spc="-35" dirty="0"/>
              <a:t> </a:t>
            </a:r>
            <a:r>
              <a:rPr spc="-5" dirty="0"/>
              <a:t>Statement</a:t>
            </a:r>
            <a:r>
              <a:rPr dirty="0"/>
              <a:t>和</a:t>
            </a: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Connection</a:t>
            </a:r>
            <a:r>
              <a:rPr dirty="0"/>
              <a:t>对象。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J</a:t>
            </a:r>
            <a:r>
              <a:rPr dirty="0"/>
              <a:t>DB</a:t>
            </a:r>
            <a:r>
              <a:rPr spc="-5" dirty="0"/>
              <a:t>C</a:t>
            </a:r>
            <a:r>
              <a:rPr dirty="0"/>
              <a:t>的资源释放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369" y="1547484"/>
            <a:ext cx="801624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91440" indent="-34226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特别是</a:t>
            </a:r>
            <a:r>
              <a:rPr sz="2000" b="1" spc="-5" dirty="0">
                <a:solidFill>
                  <a:srgbClr val="1B1B1B"/>
                </a:solidFill>
                <a:latin typeface="Microsoft YaHei"/>
                <a:cs typeface="Microsoft YaHei"/>
              </a:rPr>
              <a:t>Connection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对象，它是非常稀</a:t>
            </a:r>
            <a:r>
              <a:rPr sz="2000" b="1" spc="-15" dirty="0">
                <a:solidFill>
                  <a:srgbClr val="1B1B1B"/>
                </a:solidFill>
                <a:latin typeface="Microsoft YaHei"/>
                <a:cs typeface="Microsoft YaHei"/>
              </a:rPr>
              <a:t>有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的资</a:t>
            </a:r>
            <a:r>
              <a:rPr sz="2000" b="1" spc="-15" dirty="0">
                <a:solidFill>
                  <a:srgbClr val="1B1B1B"/>
                </a:solidFill>
                <a:latin typeface="Microsoft YaHei"/>
                <a:cs typeface="Microsoft YaHei"/>
              </a:rPr>
              <a:t>源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，用</a:t>
            </a:r>
            <a:r>
              <a:rPr sz="2000" b="1" spc="-15" dirty="0">
                <a:solidFill>
                  <a:srgbClr val="1B1B1B"/>
                </a:solidFill>
                <a:latin typeface="Microsoft YaHei"/>
                <a:cs typeface="Microsoft YaHei"/>
              </a:rPr>
              <a:t>完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后必</a:t>
            </a:r>
            <a:r>
              <a:rPr sz="2000" b="1" spc="-15" dirty="0">
                <a:solidFill>
                  <a:srgbClr val="1B1B1B"/>
                </a:solidFill>
                <a:latin typeface="Microsoft YaHei"/>
                <a:cs typeface="Microsoft YaHei"/>
              </a:rPr>
              <a:t>须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马上释 放，如果</a:t>
            </a:r>
            <a:r>
              <a:rPr sz="2000" b="1" spc="-5" dirty="0">
                <a:solidFill>
                  <a:srgbClr val="1B1B1B"/>
                </a:solidFill>
                <a:latin typeface="Microsoft YaHei"/>
                <a:cs typeface="Microsoft YaHei"/>
              </a:rPr>
              <a:t>Connection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不能及时、正确</a:t>
            </a:r>
            <a:r>
              <a:rPr sz="2000" b="1" spc="-15" dirty="0">
                <a:solidFill>
                  <a:srgbClr val="1B1B1B"/>
                </a:solidFill>
                <a:latin typeface="Microsoft YaHei"/>
                <a:cs typeface="Microsoft YaHei"/>
              </a:rPr>
              <a:t>的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关闭</a:t>
            </a:r>
            <a:r>
              <a:rPr sz="2000" b="1" spc="-15" dirty="0">
                <a:solidFill>
                  <a:srgbClr val="1B1B1B"/>
                </a:solidFill>
                <a:latin typeface="Microsoft YaHei"/>
                <a:cs typeface="Microsoft YaHei"/>
              </a:rPr>
              <a:t>，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极易</a:t>
            </a:r>
            <a:r>
              <a:rPr sz="2000" b="1" spc="-15" dirty="0">
                <a:solidFill>
                  <a:srgbClr val="1B1B1B"/>
                </a:solidFill>
                <a:latin typeface="Microsoft YaHei"/>
                <a:cs typeface="Microsoft YaHei"/>
              </a:rPr>
              <a:t>导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致系</a:t>
            </a:r>
            <a:r>
              <a:rPr sz="2000" b="1" spc="-15" dirty="0">
                <a:solidFill>
                  <a:srgbClr val="1B1B1B"/>
                </a:solidFill>
                <a:latin typeface="Microsoft YaHei"/>
                <a:cs typeface="Microsoft YaHei"/>
              </a:rPr>
              <a:t>统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宕机。</a:t>
            </a:r>
            <a:endParaRPr sz="2000">
              <a:latin typeface="Microsoft YaHei"/>
              <a:cs typeface="Microsoft YaHei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1B1B1B"/>
                </a:solidFill>
                <a:latin typeface="Microsoft YaHei"/>
                <a:cs typeface="Microsoft YaHei"/>
              </a:rPr>
              <a:t>Connection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的使用原则是尽量晚创建</a:t>
            </a:r>
            <a:r>
              <a:rPr sz="2000" b="1" spc="-15" dirty="0">
                <a:solidFill>
                  <a:srgbClr val="1B1B1B"/>
                </a:solidFill>
                <a:latin typeface="Microsoft YaHei"/>
                <a:cs typeface="Microsoft YaHei"/>
              </a:rPr>
              <a:t>，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尽量</a:t>
            </a:r>
            <a:r>
              <a:rPr sz="2000" b="1" spc="-15" dirty="0">
                <a:solidFill>
                  <a:srgbClr val="1B1B1B"/>
                </a:solidFill>
                <a:latin typeface="Microsoft YaHei"/>
                <a:cs typeface="Microsoft YaHei"/>
              </a:rPr>
              <a:t>早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的释</a:t>
            </a:r>
            <a:r>
              <a:rPr sz="2000" b="1" spc="-15" dirty="0">
                <a:solidFill>
                  <a:srgbClr val="1B1B1B"/>
                </a:solidFill>
                <a:latin typeface="Microsoft YaHei"/>
                <a:cs typeface="Microsoft YaHei"/>
              </a:rPr>
              <a:t>放</a:t>
            </a:r>
            <a:r>
              <a:rPr sz="2000" b="1" dirty="0">
                <a:solidFill>
                  <a:srgbClr val="1B1B1B"/>
                </a:solidFill>
                <a:latin typeface="Microsoft YaHei"/>
                <a:cs typeface="Microsoft YaHei"/>
              </a:rPr>
              <a:t>。</a:t>
            </a:r>
            <a:endParaRPr sz="2000">
              <a:latin typeface="Microsoft YaHei"/>
              <a:cs typeface="Microsoft YaHei"/>
            </a:endParaRPr>
          </a:p>
          <a:p>
            <a:pPr marL="354965" marR="5080" indent="-342265">
              <a:lnSpc>
                <a:spcPct val="15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为确保资源释放代码能</a:t>
            </a:r>
            <a:r>
              <a:rPr sz="2000" b="1" spc="-15" dirty="0">
                <a:solidFill>
                  <a:srgbClr val="FF0000"/>
                </a:solidFill>
                <a:latin typeface="Microsoft YaHei"/>
                <a:cs typeface="Microsoft YaHei"/>
              </a:rPr>
              <a:t>运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行，</a:t>
            </a:r>
            <a:r>
              <a:rPr sz="2000" b="1" spc="-15" dirty="0">
                <a:solidFill>
                  <a:srgbClr val="FF0000"/>
                </a:solidFill>
                <a:latin typeface="Microsoft YaHei"/>
                <a:cs typeface="Microsoft YaHei"/>
              </a:rPr>
              <a:t>资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源释</a:t>
            </a:r>
            <a:r>
              <a:rPr sz="2000" b="1" spc="-15" dirty="0">
                <a:solidFill>
                  <a:srgbClr val="FF0000"/>
                </a:solidFill>
                <a:latin typeface="Microsoft YaHei"/>
                <a:cs typeface="Microsoft YaHei"/>
              </a:rPr>
              <a:t>放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代码</a:t>
            </a:r>
            <a:r>
              <a:rPr sz="2000" b="1" spc="-15" dirty="0">
                <a:solidFill>
                  <a:srgbClr val="FF0000"/>
                </a:solidFill>
                <a:latin typeface="Microsoft YaHei"/>
                <a:cs typeface="Microsoft YaHei"/>
              </a:rPr>
              <a:t>也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一定</a:t>
            </a:r>
            <a:r>
              <a:rPr sz="2000" b="1" spc="-15" dirty="0">
                <a:solidFill>
                  <a:srgbClr val="FF0000"/>
                </a:solidFill>
                <a:latin typeface="Microsoft YaHei"/>
                <a:cs typeface="Microsoft YaHei"/>
              </a:rPr>
              <a:t>要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放在</a:t>
            </a:r>
            <a:r>
              <a:rPr sz="2000" b="1" spc="-10" dirty="0">
                <a:solidFill>
                  <a:srgbClr val="FF0000"/>
                </a:solidFill>
                <a:latin typeface="Microsoft YaHei"/>
                <a:cs typeface="Microsoft YaHei"/>
              </a:rPr>
              <a:t>finally</a:t>
            </a:r>
            <a:r>
              <a:rPr sz="2000" b="1" dirty="0">
                <a:solidFill>
                  <a:srgbClr val="FF0000"/>
                </a:solidFill>
                <a:latin typeface="Microsoft YaHei"/>
                <a:cs typeface="Microsoft YaHei"/>
              </a:rPr>
              <a:t>语句 中。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62</TotalTime>
  <Words>253</Words>
  <Application>Microsoft Office PowerPoint</Application>
  <PresentationFormat>全屏显示(16:9)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华文楷体</vt:lpstr>
      <vt:lpstr>Microsoft YaHei</vt:lpstr>
      <vt:lpstr>Arial</vt:lpstr>
      <vt:lpstr>Calibri</vt:lpstr>
      <vt:lpstr>DejaVu Sans Mono</vt:lpstr>
      <vt:lpstr>Franklin Gothic Book</vt:lpstr>
      <vt:lpstr>Times New Roman</vt:lpstr>
      <vt:lpstr>裁剪</vt:lpstr>
      <vt:lpstr>JDBC入门</vt:lpstr>
      <vt:lpstr>JDBC的概述</vt:lpstr>
      <vt:lpstr>JDBC的入门</vt:lpstr>
      <vt:lpstr>PowerPoint 演示文稿</vt:lpstr>
      <vt:lpstr>PowerPoint 演示文稿</vt:lpstr>
      <vt:lpstr>载入JDBC驱动程序</vt:lpstr>
      <vt:lpstr>PowerPoint 演示文稿</vt:lpstr>
      <vt:lpstr>JDBC的资源释放</vt:lpstr>
      <vt:lpstr>JDBC的资源释放</vt:lpstr>
      <vt:lpstr>目标：JDBC的CRUD操作</vt:lpstr>
      <vt:lpstr>上机练习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课程介绍</dc:title>
  <dc:creator>曹林华</dc:creator>
  <cp:lastModifiedBy>rui Xu</cp:lastModifiedBy>
  <cp:revision>5</cp:revision>
  <dcterms:created xsi:type="dcterms:W3CDTF">2018-10-25T08:09:37Z</dcterms:created>
  <dcterms:modified xsi:type="dcterms:W3CDTF">2018-10-25T12:11:53Z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2017-12-06T00:00:00Z</vt:filetime>
  </property>
  <property fmtid="{D5CDD505-2E9C-101B-9397-08002B2CF9AE}" pid="3" name="Creator">
    <vt:lpwstr>Acrobat PDFMaker 10.1 PowerPoint 版</vt:lpwstr>
  </property>
  <property fmtid="{D5CDD505-2E9C-101B-9397-08002B2CF9AE}" pid="4" name="LastSaved">
    <vt:filetime>2018-10-25T00:00:00Z</vt:filetime>
  </property>
</Properties>
</file>