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21" r:id="rId3"/>
    <p:sldId id="320" r:id="rId4"/>
    <p:sldId id="329" r:id="rId5"/>
    <p:sldId id="323" r:id="rId6"/>
    <p:sldId id="326" r:id="rId7"/>
    <p:sldId id="324" r:id="rId8"/>
    <p:sldId id="325" r:id="rId9"/>
    <p:sldId id="327" r:id="rId10"/>
    <p:sldId id="328" r:id="rId11"/>
    <p:sldId id="317" r:id="rId12"/>
    <p:sldId id="285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1511" autoAdjust="0"/>
  </p:normalViewPr>
  <p:slideViewPr>
    <p:cSldViewPr snapToGrid="0">
      <p:cViewPr varScale="1">
        <p:scale>
          <a:sx n="104" d="100"/>
          <a:sy n="104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9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公司可以有很多部门，一个部门可以有很多员工，公司对部门一对多，部门对员工多对多。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38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公司可以有很多部门，一个部门可以有很多员工，公司对部门一对多，部门对员工多对多。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1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524001" y="1031875"/>
            <a:ext cx="9144635" cy="9398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524001" y="5876925"/>
            <a:ext cx="9144635" cy="7620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470" y="1825625"/>
            <a:ext cx="10198332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55471" y="1378532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" y="88904"/>
            <a:ext cx="902335" cy="902335"/>
          </a:xfrm>
          <a:prstGeom prst="rect">
            <a:avLst/>
          </a:prstGeom>
        </p:spPr>
      </p:pic>
      <p:pic>
        <p:nvPicPr>
          <p:cNvPr id="9" name="图片 3076" descr="logo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11303637" y="5953125"/>
            <a:ext cx="803911" cy="8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800" dirty="0"/>
              <a:t>Hibernate</a:t>
            </a:r>
            <a:br>
              <a:rPr lang="en-US" altLang="zh-CN" dirty="0"/>
            </a:br>
            <a:r>
              <a:rPr lang="en-US" altLang="zh-CN" sz="4400" dirty="0"/>
              <a:t>1</a:t>
            </a:r>
            <a:r>
              <a:rPr lang="zh-CN" altLang="en-US" sz="4400" dirty="0"/>
              <a:t>：</a:t>
            </a:r>
            <a:r>
              <a:rPr lang="en-US" altLang="zh-CN" sz="4400" dirty="0"/>
              <a:t>n , n:1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41423"/>
            <a:ext cx="9144000" cy="1655763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sz="3600" dirty="0" err="1"/>
              <a:t>RuiXu</a:t>
            </a:r>
            <a:endParaRPr lang="en-US" altLang="zh-CN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Group.hbm.xml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C6DEE1-9F07-48A2-95F5-164D8CA17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2119476"/>
            <a:ext cx="8809524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220995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ym typeface="+mn-ea"/>
              </a:rPr>
              <a:t>参考链接：</a:t>
            </a:r>
            <a:r>
              <a:rPr lang="en-US" altLang="zh-CN" sz="4800" dirty="0">
                <a:sym typeface="+mn-ea"/>
              </a:rPr>
              <a:t>https://blog.csdn.net/qq_34944851/article/details/53737332</a:t>
            </a:r>
          </a:p>
        </p:txBody>
      </p:sp>
    </p:spTree>
    <p:extLst>
      <p:ext uri="{BB962C8B-B14F-4D97-AF65-F5344CB8AC3E}">
        <p14:creationId xmlns:p14="http://schemas.microsoft.com/office/powerpoint/2010/main" val="345928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6546" y="2921638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/>
              <a:t>End,thanks!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011F65-916F-4BCF-B26E-F02E74EE0AD1}"/>
              </a:ext>
            </a:extLst>
          </p:cNvPr>
          <p:cNvSpPr txBox="1"/>
          <p:nvPr/>
        </p:nvSpPr>
        <p:spPr>
          <a:xfrm>
            <a:off x="6507681" y="1972867"/>
            <a:ext cx="49401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zh-CN" altLang="en-US" sz="2800" dirty="0"/>
              <a:t>基本映射</a:t>
            </a:r>
            <a:endParaRPr lang="en-US" altLang="zh-CN" sz="2800" dirty="0"/>
          </a:p>
          <a:p>
            <a:r>
              <a:rPr lang="zh-CN" altLang="en-US" dirty="0"/>
              <a:t> 基本映射是对一个实体进行映射，关联映射就是处理多个实体之间的关系，将关联关系映射到数据库中，所谓的关联关系在对象模型中有一个或多个引用。</a:t>
            </a:r>
            <a:endParaRPr lang="en-US" altLang="zh-CN" sz="2400" dirty="0"/>
          </a:p>
        </p:txBody>
      </p:sp>
      <p:pic>
        <p:nvPicPr>
          <p:cNvPr id="3" name="Picture 2" descr="https://img-blog.csdn.net/20141021195734859?watermark/2/text/aHR0cDovL2Jsb2cuY3Nkbi5uZXQvaml1cWl5dWxpYW5n/font/5a6L5L2T/fontsize/400/fill/I0JBQkFCMA==/dissolve/70/gravity/SouthEast">
            <a:extLst>
              <a:ext uri="{FF2B5EF4-FFF2-40B4-BE49-F238E27FC236}">
                <a16:creationId xmlns:a16="http://schemas.microsoft.com/office/drawing/2014/main" id="{25F7014B-D79F-4495-AB56-5D445829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4" y="2052638"/>
            <a:ext cx="5379957" cy="38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85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例子演示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DAAED3-13D2-4D68-8904-8D6F10B44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00321"/>
              </p:ext>
            </p:extLst>
          </p:nvPr>
        </p:nvGraphicFramePr>
        <p:xfrm>
          <a:off x="999065" y="1818844"/>
          <a:ext cx="3559080" cy="197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60">
                  <a:extLst>
                    <a:ext uri="{9D8B030D-6E8A-4147-A177-3AD203B41FA5}">
                      <a16:colId xmlns:a16="http://schemas.microsoft.com/office/drawing/2014/main" val="1923118318"/>
                    </a:ext>
                  </a:extLst>
                </a:gridCol>
                <a:gridCol w="1186360">
                  <a:extLst>
                    <a:ext uri="{9D8B030D-6E8A-4147-A177-3AD203B41FA5}">
                      <a16:colId xmlns:a16="http://schemas.microsoft.com/office/drawing/2014/main" val="4107073289"/>
                    </a:ext>
                  </a:extLst>
                </a:gridCol>
                <a:gridCol w="1186360">
                  <a:extLst>
                    <a:ext uri="{9D8B030D-6E8A-4147-A177-3AD203B41FA5}">
                      <a16:colId xmlns:a16="http://schemas.microsoft.com/office/drawing/2014/main" val="3192998215"/>
                    </a:ext>
                  </a:extLst>
                </a:gridCol>
              </a:tblGrid>
              <a:tr h="39504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Laptop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26745"/>
                  </a:ext>
                </a:extLst>
              </a:tr>
              <a:tr h="395047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sng" dirty="0"/>
                        <a:t>Lid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Lname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Rollno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27273"/>
                  </a:ext>
                </a:extLst>
              </a:tr>
              <a:tr h="395047"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174414"/>
                  </a:ext>
                </a:extLst>
              </a:tr>
              <a:tr h="395047">
                <a:tc>
                  <a:txBody>
                    <a:bodyPr/>
                    <a:lstStyle/>
                    <a:p>
                      <a:r>
                        <a:rPr lang="en-US" altLang="zh-CN" dirty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19004"/>
                  </a:ext>
                </a:extLst>
              </a:tr>
              <a:tr h="395047"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Mac pro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902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F6607B5-66D9-48F0-9664-1BD63C09D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344"/>
              </p:ext>
            </p:extLst>
          </p:nvPr>
        </p:nvGraphicFramePr>
        <p:xfrm>
          <a:off x="5689601" y="1868620"/>
          <a:ext cx="3906981" cy="112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7">
                  <a:extLst>
                    <a:ext uri="{9D8B030D-6E8A-4147-A177-3AD203B41FA5}">
                      <a16:colId xmlns:a16="http://schemas.microsoft.com/office/drawing/2014/main" val="3318826304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884371726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869601404"/>
                    </a:ext>
                  </a:extLst>
                </a:gridCol>
              </a:tblGrid>
              <a:tr h="39816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Student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12208"/>
                  </a:ext>
                </a:extLst>
              </a:tr>
              <a:tr h="199082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Rollno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0522"/>
                  </a:ext>
                </a:extLst>
              </a:tr>
              <a:tr h="1990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536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78BDCAB-BEB5-4228-868B-AECA4A81F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47620"/>
              </p:ext>
            </p:extLst>
          </p:nvPr>
        </p:nvGraphicFramePr>
        <p:xfrm>
          <a:off x="5689601" y="1868620"/>
          <a:ext cx="3906981" cy="186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7">
                  <a:extLst>
                    <a:ext uri="{9D8B030D-6E8A-4147-A177-3AD203B41FA5}">
                      <a16:colId xmlns:a16="http://schemas.microsoft.com/office/drawing/2014/main" val="3318826304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884371726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869601404"/>
                    </a:ext>
                  </a:extLst>
                </a:gridCol>
              </a:tblGrid>
              <a:tr h="39816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Student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122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Rollno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05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Rui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960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Seven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31962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B1DD537-1C0D-473C-89ED-1734F3493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45127"/>
              </p:ext>
            </p:extLst>
          </p:nvPr>
        </p:nvGraphicFramePr>
        <p:xfrm>
          <a:off x="2299854" y="4552757"/>
          <a:ext cx="45165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291">
                  <a:extLst>
                    <a:ext uri="{9D8B030D-6E8A-4147-A177-3AD203B41FA5}">
                      <a16:colId xmlns:a16="http://schemas.microsoft.com/office/drawing/2014/main" val="850821012"/>
                    </a:ext>
                  </a:extLst>
                </a:gridCol>
                <a:gridCol w="2258291">
                  <a:extLst>
                    <a:ext uri="{9D8B030D-6E8A-4147-A177-3AD203B41FA5}">
                      <a16:colId xmlns:a16="http://schemas.microsoft.com/office/drawing/2014/main" val="19257777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Student_laptop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Rollno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6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9888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1DBAB66-0464-4FBA-B4D6-72A938801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17421"/>
              </p:ext>
            </p:extLst>
          </p:nvPr>
        </p:nvGraphicFramePr>
        <p:xfrm>
          <a:off x="5689601" y="1868620"/>
          <a:ext cx="4927600" cy="186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331882630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884371726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86960140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975419750"/>
                    </a:ext>
                  </a:extLst>
                </a:gridCol>
              </a:tblGrid>
              <a:tr h="39816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Student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122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u="sng" dirty="0" err="1"/>
                        <a:t>Rollno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05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Rui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960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Seven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319625"/>
                  </a:ext>
                </a:extLst>
              </a:tr>
            </a:tbl>
          </a:graphicData>
        </a:graphic>
      </p:graphicFrame>
      <p:sp>
        <p:nvSpPr>
          <p:cNvPr id="12" name="乘号 11">
            <a:extLst>
              <a:ext uri="{FF2B5EF4-FFF2-40B4-BE49-F238E27FC236}">
                <a16:creationId xmlns:a16="http://schemas.microsoft.com/office/drawing/2014/main" id="{3848CF19-C84C-42AA-9AD0-F3A9AEE248F5}"/>
              </a:ext>
            </a:extLst>
          </p:cNvPr>
          <p:cNvSpPr/>
          <p:nvPr/>
        </p:nvSpPr>
        <p:spPr>
          <a:xfrm>
            <a:off x="2849078" y="4205546"/>
            <a:ext cx="3108960" cy="231968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例子演示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48CB1C-BC31-4CC0-9563-B4B5A1AF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42" y="1690692"/>
            <a:ext cx="5023023" cy="40450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F1A0D8-12B1-46EE-AB22-74151D9D0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042" y="244408"/>
            <a:ext cx="5559515" cy="557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2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技巧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801BA15-7277-4B85-BD71-EE100A023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61453"/>
              </p:ext>
            </p:extLst>
          </p:nvPr>
        </p:nvGraphicFramePr>
        <p:xfrm>
          <a:off x="1308562" y="2252902"/>
          <a:ext cx="6754784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63">
                  <a:extLst>
                    <a:ext uri="{9D8B030D-6E8A-4147-A177-3AD203B41FA5}">
                      <a16:colId xmlns:a16="http://schemas.microsoft.com/office/drawing/2014/main" val="2822154676"/>
                    </a:ext>
                  </a:extLst>
                </a:gridCol>
                <a:gridCol w="5598921">
                  <a:extLst>
                    <a:ext uri="{9D8B030D-6E8A-4147-A177-3AD203B41FA5}">
                      <a16:colId xmlns:a16="http://schemas.microsoft.com/office/drawing/2014/main" val="685144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多对一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&lt;many-to-one name=“” class=“” column=“”/&gt;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9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一对多</a:t>
                      </a:r>
                      <a:r>
                        <a:rPr lang="zh-CN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CN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&lt;set name=""&gt;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 &lt;key column=""&gt;&lt;/key&gt;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 &lt;one-to-many class=""/&gt;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&lt;/set&gt;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多对多</a:t>
                      </a:r>
                      <a:r>
                        <a:rPr lang="zh-CN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zh-CN" alt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&lt;set name="" table=""&gt;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 &lt;key column=""&gt;&lt;/key&gt;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 &lt;many-to-many class="" column=""/&gt;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&lt;/set&gt;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8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8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1FB82E-4A4C-4D4F-9E4F-B2CC76D59CF9}"/>
              </a:ext>
            </a:extLst>
          </p:cNvPr>
          <p:cNvSpPr/>
          <p:nvPr/>
        </p:nvSpPr>
        <p:spPr>
          <a:xfrm>
            <a:off x="1155469" y="1876377"/>
            <a:ext cx="8331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填空，就是将映射的框架信息，填写完成，完成映射文件。      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name属性：属性名（注释中的第1问号）         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class属性：关联的实体类型（注释中的第2个问号）         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column属性：               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&lt;many-to-one column=".."&gt;：一般可以写成属性名加Id后缀，如属性为group，则column值写成groupId。               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一对多中的&lt;key column=".."&gt;：从关联的对方（对方是多对一）映射中把column值拷贝过来。                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多对多中的&lt;key column=“..”&gt;：一般可以写成本对象的名加Id后缀，如本对象名为User，则写为userId。               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多对多中的&lt;many-to-many column=“..”&gt;：一般可以写为关联对象的名称加Id后缀。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最后，将映射文件添加到</a:t>
            </a:r>
            <a:r>
              <a:rPr lang="en-US" altLang="zh-CN" dirty="0"/>
              <a:t>hibernate.hbm.xml</a:t>
            </a:r>
          </a:p>
        </p:txBody>
      </p:sp>
    </p:spTree>
    <p:extLst>
      <p:ext uri="{BB962C8B-B14F-4D97-AF65-F5344CB8AC3E}">
        <p14:creationId xmlns:p14="http://schemas.microsoft.com/office/powerpoint/2010/main" val="217501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</a:t>
            </a:r>
            <a:r>
              <a:rPr lang="zh-CN" altLang="en-US" dirty="0"/>
              <a:t>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D4200C-DFDB-4E11-B2D9-AB6CE295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62" y="1690692"/>
            <a:ext cx="8990476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4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</a:t>
            </a:r>
            <a:r>
              <a:rPr lang="zh-CN" altLang="en-US" dirty="0"/>
              <a:t>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63CDDC-E0A9-41FC-A229-AB299AD6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05" y="2036099"/>
            <a:ext cx="8885714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4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User.hbm.xml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242C96-2D1B-4F3E-A209-A14FB2DC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1690692"/>
            <a:ext cx="8933333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115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3"/>
  <p:tag name="MH_SECTIONID" val="315,316,"/>
</p:tagLst>
</file>

<file path=ppt/theme/theme1.xml><?xml version="1.0" encoding="utf-8"?>
<a:theme xmlns:a="http://schemas.openxmlformats.org/drawingml/2006/main" name="茅草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</TotalTime>
  <Words>211</Words>
  <Application>Microsoft Office PowerPoint</Application>
  <PresentationFormat>宽屏</PresentationFormat>
  <Paragraphs>96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华文仿宋</vt:lpstr>
      <vt:lpstr>宋体</vt:lpstr>
      <vt:lpstr>宋体</vt:lpstr>
      <vt:lpstr>微软雅黑</vt:lpstr>
      <vt:lpstr>Arial</vt:lpstr>
      <vt:lpstr>Calibri</vt:lpstr>
      <vt:lpstr>Tw Cen MT</vt:lpstr>
      <vt:lpstr>茅草</vt:lpstr>
      <vt:lpstr>Hibernate 1：n , n:1</vt:lpstr>
      <vt:lpstr>概念</vt:lpstr>
      <vt:lpstr>例子演示</vt:lpstr>
      <vt:lpstr>例子演示</vt:lpstr>
      <vt:lpstr>技巧</vt:lpstr>
      <vt:lpstr>技巧</vt:lpstr>
      <vt:lpstr>User类</vt:lpstr>
      <vt:lpstr>Group类</vt:lpstr>
      <vt:lpstr>User.hbm.xml</vt:lpstr>
      <vt:lpstr> Group.hbm.xml</vt:lpstr>
      <vt:lpstr>参考链接：https://blog.csdn.net/qq_34944851/article/details/53737332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Perf: Performance Event</dc:title>
  <dc:creator>tianjiqx</dc:creator>
  <cp:lastModifiedBy>rui Xu</cp:lastModifiedBy>
  <cp:revision>471</cp:revision>
  <dcterms:created xsi:type="dcterms:W3CDTF">2015-05-05T08:02:00Z</dcterms:created>
  <dcterms:modified xsi:type="dcterms:W3CDTF">2018-11-15T14:05:39Z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