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2" r:id="rId7"/>
    <p:sldId id="265" r:id="rId8"/>
    <p:sldId id="269" r:id="rId9"/>
    <p:sldId id="259" r:id="rId10"/>
    <p:sldId id="270" r:id="rId11"/>
    <p:sldId id="260" r:id="rId12"/>
    <p:sldId id="266" r:id="rId13"/>
    <p:sldId id="261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/>
    <p:restoredTop sz="93875" autoAdjust="0"/>
  </p:normalViewPr>
  <p:slideViewPr>
    <p:cSldViewPr snapToGrid="0" snapToObjects="1">
      <p:cViewPr varScale="1">
        <p:scale>
          <a:sx n="63" d="100"/>
          <a:sy n="63" d="100"/>
        </p:scale>
        <p:origin x="7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C5924-F019-1041-B7C3-82DF88F186A0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F9E4-8A81-1B44-A02D-0ADFD6D1B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579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bounding box: known</a:t>
            </a:r>
          </a:p>
          <a:p>
            <a:endParaRPr lang="en-US" dirty="0"/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总思想是一种从粗到精的定位思想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首先输入一张图片，然后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的思路是：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采用传统的方法，先把一张图片中各个可能的物体的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分割出来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把各个可能的裁剪出来的物体检测框，输入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进行特征提取，最后进行物体分类识别</a:t>
            </a:r>
          </a:p>
          <a:p>
            <a:endParaRPr lang="en-CN" dirty="0"/>
          </a:p>
          <a:p>
            <a:pPr marL="228600" indent="-228600">
              <a:buAutoNum type="arabicParenBoth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首先我们要做的第一步，把人脸图片裁剪出来，而不是直接把上面的一整张图片，扔到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中，因为上面图片包含的范围太大了，我们需要使得输入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的图片范围越小越好，比如裁剪成下面的图片，然后输入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中（我们只需要保证要定位的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个特征点包含在里面就可以了）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本层次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模型的输出：包含五个特征点的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bonding box，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后，把它裁剪出来，得到如图</a:t>
            </a:r>
          </a:p>
          <a:p>
            <a:br>
              <a:rPr lang="ja-JP" alt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326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en-US" altLang="zh-CN" dirty="0"/>
              <a:t>500</a:t>
            </a:r>
            <a:r>
              <a:rPr lang="zh-CN" altLang="en-US" dirty="0"/>
              <a:t>个，</a:t>
            </a:r>
            <a:r>
              <a:rPr lang="en-US" altLang="zh-CN" dirty="0"/>
              <a:t>20</a:t>
            </a:r>
            <a:r>
              <a:rPr lang="zh-CN" altLang="en-US" dirty="0"/>
              <a:t>分钟到</a:t>
            </a:r>
            <a:r>
              <a:rPr lang="en-US" altLang="zh-CN" dirty="0"/>
              <a:t>25</a:t>
            </a:r>
            <a:r>
              <a:rPr lang="zh-CN" altLang="en-US" dirty="0"/>
              <a:t>分钟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513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杜云涛：预处理，调参</a:t>
            </a:r>
            <a:endParaRPr lang="en-US" altLang="zh-CN" dirty="0"/>
          </a:p>
          <a:p>
            <a:r>
              <a:rPr lang="zh-CN" altLang="en-US" dirty="0"/>
              <a:t>李鹏：模型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92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405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766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bounding box: known</a:t>
            </a:r>
          </a:p>
          <a:p>
            <a:endParaRPr lang="en-US" dirty="0"/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总思想是一种从粗到精的定位思想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首先输入一张图片，然后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的思路是：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采用传统的方法，先把一张图片中各个可能的物体的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分割出来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把各个可能的裁剪出来的物体检测框，输入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进行特征提取，最后进行物体分类识别</a:t>
            </a:r>
          </a:p>
          <a:p>
            <a:endParaRPr lang="en-CN" dirty="0"/>
          </a:p>
          <a:p>
            <a:pPr marL="228600" indent="-228600">
              <a:buAutoNum type="arabicParenBoth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首先我们要做的第一步，把人脸图片裁剪出来，而不是直接把上面的一整张图片，扔到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中，因为上面图片包含的范围太大了，我们需要使得输入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的图片范围越小越好，比如裁剪成下面的图片，然后输入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中（我们只需要保证要定位的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个特征点包含在里面就可以了）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本层次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模型的输出：包含五个特征点的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bonding box，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后，把它裁剪出来，得到如图</a:t>
            </a:r>
          </a:p>
          <a:p>
            <a:br>
              <a:rPr lang="ja-JP" alt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77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bounding box: known</a:t>
            </a:r>
          </a:p>
          <a:p>
            <a:endParaRPr lang="en-US" dirty="0"/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总思想是一种从粗到精的定位思想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首先输入一张图片，然后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的思路是：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采用传统的方法，先把一张图片中各个可能的物体的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分割出来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把各个可能的裁剪出来的物体检测框，输入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进行特征提取，最后进行物体分类识别</a:t>
            </a:r>
          </a:p>
          <a:p>
            <a:endParaRPr lang="en-CN" dirty="0"/>
          </a:p>
          <a:p>
            <a:pPr marL="228600" indent="-228600">
              <a:buAutoNum type="arabicParenBoth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首先我们要做的第一步，把人脸图片裁剪出来，而不是直接把上面的一整张图片，扔到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中，因为上面图片包含的范围太大了，我们需要使得输入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的图片范围越小越好，比如裁剪成下面的图片，然后输入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中（我们只需要保证要定位的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个特征点包含在里面就可以了）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本层次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模型的输出：包含五个特征点的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bonding box，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后，把它裁剪出来，得到如图</a:t>
            </a:r>
          </a:p>
          <a:p>
            <a:br>
              <a:rPr lang="ja-JP" alt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378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bounding box: known</a:t>
            </a:r>
          </a:p>
          <a:p>
            <a:endParaRPr lang="en-US" dirty="0"/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总思想是一种从粗到精的定位思想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首先输入一张图片，然后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的思路是：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采用传统的方法，先把一张图片中各个可能的物体的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分割出来</a:t>
            </a: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把各个可能的裁剪出来的物体检测框，输入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进行特征提取，最后进行物体分类识别</a:t>
            </a:r>
          </a:p>
          <a:p>
            <a:endParaRPr lang="en-CN" dirty="0"/>
          </a:p>
          <a:p>
            <a:pPr marL="228600" indent="-228600">
              <a:buAutoNum type="arabicParenBoth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首先我们要做的第一步，把人脸图片裁剪出来，而不是直接把上面的一整张图片，扔到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中，因为上面图片包含的范围太大了，我们需要使得输入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的图片范围越小越好，比如裁剪成下面的图片，然后输入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中（我们只需要保证要定位的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个特征点包含在里面就可以了）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本层次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模型的输出：包含五个特征点的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bonding box，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后，把它裁剪出来，得到如图</a:t>
            </a:r>
          </a:p>
          <a:p>
            <a:br>
              <a:rPr lang="ja-JP" alt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367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蓝色的点是正确的点；然后红色的点是第一层预测的点，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这就是所谓的粗定位结果，只能大体的搜索到各个点的位置，精度还有待提高。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1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的特征点为中心，裁剪出小区域范围的图片。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看到上面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2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估计会有点晕：这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分别用于预测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个特征点，每个特征点用了两个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然后两个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对预测的结果进行平均。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本层次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模型输入：包含五个特征点的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本层次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模型输出：预测出五个特征点的初始位置，得到图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的红色特征点位置，预测出来以后，进行裁剪，把各个特征点的一个小区域范围中的图片裁剪出来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结构一致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但裁剪范围更小一些</a:t>
            </a:r>
          </a:p>
          <a:p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ja-JP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89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第一层是核心的，后面都是调整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902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batch16   Every 500 iterations approximately costs 20-25 mins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F9E4-8A81-1B44-A02D-0ADFD6D1B808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12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14F5-4AC4-CA4B-B074-1022A81A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F9E1-7A9A-7643-ABC8-30CE62DDE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D288-8DF8-1245-88BC-714572E5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73D5-C821-214E-8F9C-1E581B4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ED10-8F9F-0349-89D6-0C836561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843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E2BB-F4D7-B644-A855-ABA00CD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BB116-9EE0-C149-A157-722F640B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7719-FE45-CF4A-BF84-DE5AA851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ACF8-B536-F745-A190-0E7960ED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C7BD-5365-E846-B208-19DA0997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7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F23E-3986-FF45-B306-52D32B1B3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6D212-C49D-B94C-92BF-17CF298D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4290-D3D6-9142-91B2-E3177F07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120A-E5DD-2647-8D27-83C99C6E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A0A7-D0C3-5340-BF26-A2482835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85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30A5-B8F7-7D4C-B846-85C645CD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73AF-22B6-F54F-82FA-922FB642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B572-A686-1444-AAE5-527F5455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6186-039E-A945-8B18-E28A73D8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DDCF-B8DE-7541-8CEC-53EB77FF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60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0779-1C5D-6F4D-BB92-8628979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7C39-A075-A043-A041-3D90741A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5D5B-97DE-9844-BED9-BF862326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E864-7891-E544-B706-3A1B7B46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F214-DFF4-FC44-8373-A8C53CFE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317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617F-63F9-5F4E-A026-FD1EA0FE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F81C-3850-7A4F-86A5-26F5913A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017A7-8D91-BF4A-9637-73FE19E16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7287B-3CFE-9846-A94C-F964B34F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89D7-CF9A-8C41-98DB-FA981279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F6B1-FA03-B14C-948D-CB0331E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49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8E70-F687-EA4D-B678-204897E2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7C33-BF7F-BA44-BE58-3E184D4F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22D1-145E-D348-980E-AD441326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C3C2-891B-F74B-A2E6-0F5DA6C13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B3AE3-347A-3146-B6A0-C9C49998F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86E4-DE17-E84F-A1E1-0CC9CB33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0526D-8445-944C-9E77-5BCA9821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9AA01-AC03-454A-92DE-7B73A0F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122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2991-A969-4247-AB8A-4856159F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7DCE7-BCE4-5344-9E6C-B2C12197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26BE-55CC-2F4C-B7FC-B7FD1151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D766F-646A-3349-94F3-5BEA4B6C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400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5B382-94A1-0B4E-A717-F9CE8469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32C21-5B0C-7B49-BF55-CCA9F356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D3CA-1681-9D4F-8AD7-7DB1F019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765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BA97-B6C1-E546-A5AE-C8C74F1E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7862-351E-6145-AFFC-0D648AE3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FFDAD-86CB-1B49-A0B8-6FFC1059D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379D-8C82-9948-906E-AD2C574F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0B110-6BB7-6140-8773-A2EF827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E15E-FD49-1049-921A-5CD9D92E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55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FE9B-B54B-6143-AAA0-9E1F901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7834F-5A0A-864F-B89C-2CC9E0F3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F7FB6-702A-E540-886D-D4E2612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0B5E7-1866-BB49-8589-38ED96BA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F4A4-43C5-1E48-A682-9A32A36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4BB46-C85D-7345-A4D0-A9D6F05F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8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B0CBF-2948-2F46-9308-5F47D7B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4A2A-34D2-EC47-89E4-9B6F20E7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19BF-D5F4-CD47-A749-817B6792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B209-5855-9C48-9698-D12B5794A312}" type="datetimeFigureOut">
              <a:rPr lang="en-CN" smtClean="0"/>
              <a:t>06/14/2020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C225-56E3-0E4A-A517-7E1E4D192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3C51C-CCEF-934B-BD91-E4EEBB2C2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0BFF-FCDD-7741-9A22-7A673D9A83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8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1.png"/><Relationship Id="rId9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1B3E-6FB8-8A4E-8730-D78D10304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Facial Point Detection</a:t>
            </a:r>
            <a:endParaRPr lang="en-CN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70CC-FB34-E34E-B76E-08A1D9A17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16215"/>
            <a:ext cx="9144000" cy="838200"/>
          </a:xfrm>
        </p:spPr>
        <p:txBody>
          <a:bodyPr/>
          <a:lstStyle/>
          <a:p>
            <a:r>
              <a:rPr lang="zh-CN" altLang="en-US" dirty="0"/>
              <a:t>李鹏、杜云涛</a:t>
            </a:r>
            <a:endParaRPr lang="en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311065-6510-4780-A696-24BC19716A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79" y="1003585"/>
            <a:ext cx="1538641" cy="15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79F58-CF91-493D-8F00-61169A11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Cascaded convolutional networks</a:t>
            </a:r>
            <a:endParaRPr lang="zh-Hans-HK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E14CB43-A097-4BF3-BABE-5359F429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828" y="1825625"/>
            <a:ext cx="5582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convolutional networks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predicted position </a:t>
            </a:r>
          </a:p>
          <a:p>
            <a:pPr lvl="1"/>
            <a:r>
              <a:rPr lang="en-US" dirty="0"/>
              <a:t>Jointly predict the position of each point with multiple networks at each level.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</a:t>
            </a:r>
          </a:p>
          <a:p>
            <a:pPr lvl="1"/>
            <a:r>
              <a:rPr lang="en-US" altLang="zh-CN" dirty="0"/>
              <a:t>L</a:t>
            </a:r>
            <a:r>
              <a:rPr lang="zh-CN" altLang="en-US" dirty="0"/>
              <a:t> </a:t>
            </a:r>
            <a:r>
              <a:rPr lang="en-US" altLang="zh-CN" dirty="0"/>
              <a:t>is the width of the bounding box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BC84F-12E7-9245-A39C-78AF9C1A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3206578"/>
            <a:ext cx="5041900" cy="931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2C8FA-4B96-9E4A-8159-0BAB6A83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5026111"/>
            <a:ext cx="4749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89D2C-3252-4B85-914B-F116DCF3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Cascaded convolutional networks</a:t>
            </a:r>
            <a:endParaRPr lang="zh-Hans-HK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15F2B2-133C-4FD9-B60A-A94D2F9E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5506"/>
            <a:ext cx="10515600" cy="127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7973" cy="326535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altLang="zh-Hans-HK" dirty="0"/>
              <a:t>10000 pictures for training and 3466 pictures(LFW images and other downloaded from the web)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16E303-455E-4FC3-9A6F-F12561D9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43" y="3429000"/>
            <a:ext cx="3123994" cy="2825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E84AA0-1A61-4EAD-A06E-C0169710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80" y="3429000"/>
            <a:ext cx="2027760" cy="28033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B7116B-B7AC-41AA-9225-F38A48EA2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926" y="3421165"/>
            <a:ext cx="1872297" cy="28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B98E-49CF-4C57-810F-DA66FC4A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Results</a:t>
            </a:r>
            <a:endParaRPr lang="zh-Hans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D11DE-0392-4678-A8A9-40E764B572A7}"/>
              </a:ext>
            </a:extLst>
          </p:cNvPr>
          <p:cNvSpPr/>
          <p:nvPr/>
        </p:nvSpPr>
        <p:spPr>
          <a:xfrm>
            <a:off x="396240" y="3108960"/>
            <a:ext cx="356235" cy="1677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AE5333-E628-4DD4-802E-F47663C95825}"/>
              </a:ext>
            </a:extLst>
          </p:cNvPr>
          <p:cNvSpPr/>
          <p:nvPr/>
        </p:nvSpPr>
        <p:spPr>
          <a:xfrm>
            <a:off x="1742757" y="5538297"/>
            <a:ext cx="3382645" cy="183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7B28DD-2601-4BE8-8D00-8518A97E664F}"/>
              </a:ext>
            </a:extLst>
          </p:cNvPr>
          <p:cNvSpPr txBox="1"/>
          <p:nvPr/>
        </p:nvSpPr>
        <p:spPr>
          <a:xfrm flipH="1">
            <a:off x="818574" y="5912377"/>
            <a:ext cx="423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 err="1"/>
              <a:t>learning_rate</a:t>
            </a:r>
            <a:r>
              <a:rPr lang="en-US" altLang="zh-Hans-HK" dirty="0"/>
              <a:t> = 1e-3,</a:t>
            </a:r>
          </a:p>
          <a:p>
            <a:r>
              <a:rPr lang="en-US" altLang="zh-Hans-HK" dirty="0" err="1"/>
              <a:t>Learning_decay</a:t>
            </a:r>
            <a:r>
              <a:rPr lang="en-US" altLang="zh-Hans-HK" dirty="0"/>
              <a:t> = 0.99</a:t>
            </a:r>
            <a:r>
              <a:rPr lang="en-US" altLang="zh-CN" dirty="0"/>
              <a:t>95</a:t>
            </a:r>
            <a:r>
              <a:rPr lang="en-US" altLang="zh-Hans-HK" dirty="0"/>
              <a:t>,  Adam</a:t>
            </a:r>
            <a:endParaRPr lang="zh-Hans-HK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8FA2DC85-C7A5-40E2-B13B-FC3943384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244" y="1984542"/>
            <a:ext cx="4743099" cy="36457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6CB1F1-0A31-4E25-A684-A255B0CCF9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9" y="2163192"/>
            <a:ext cx="1343731" cy="13992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2106519-1231-470A-AF06-8E3548FF943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70" y="2163193"/>
            <a:ext cx="960994" cy="14087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2626C0B-57F9-47A5-92CD-239FD883432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0" y="2163193"/>
            <a:ext cx="1351280" cy="14071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25027B-3EDD-429F-B154-AEF79513682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9" y="3750944"/>
            <a:ext cx="1351279" cy="14071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A60879-A0D1-46FD-A1BD-B2A86C1500D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0" y="3750944"/>
            <a:ext cx="1351279" cy="14071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6A1134-34C4-4520-9A57-0D3CF36EA29D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08" y="3750944"/>
            <a:ext cx="945895" cy="14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5106-716F-44D8-8F4C-BED7D1A1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R</a:t>
            </a:r>
            <a:r>
              <a:rPr lang="en-US" altLang="zh-CN" dirty="0"/>
              <a:t>esults</a:t>
            </a:r>
            <a:endParaRPr lang="zh-Hans-HK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B5F429-7D61-4FA9-81B7-14E0104B78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09" y="1293328"/>
            <a:ext cx="6567182" cy="48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7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7798B1-FC5A-46F9-B9D9-442E2923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Thanks!</a:t>
            </a:r>
            <a:endParaRPr lang="zh-Hans-HK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04EFC-D169-49AB-9F66-8C2A44D29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760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Facial Point Detection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Five facial points to be detected</a:t>
            </a:r>
          </a:p>
          <a:p>
            <a:pPr lvl="1"/>
            <a:r>
              <a:rPr lang="en-US" dirty="0"/>
              <a:t>left eye center (LE), </a:t>
            </a:r>
          </a:p>
          <a:p>
            <a:pPr lvl="1"/>
            <a:r>
              <a:rPr lang="en-US" dirty="0"/>
              <a:t>right eye center (RE), </a:t>
            </a:r>
          </a:p>
          <a:p>
            <a:pPr lvl="1"/>
            <a:r>
              <a:rPr lang="en-US" dirty="0"/>
              <a:t>nose tip (N), </a:t>
            </a:r>
          </a:p>
          <a:p>
            <a:pPr lvl="1"/>
            <a:r>
              <a:rPr lang="en-US" dirty="0"/>
              <a:t>left mouth corner (LM)</a:t>
            </a:r>
          </a:p>
          <a:p>
            <a:pPr lvl="1"/>
            <a:r>
              <a:rPr lang="en-US" dirty="0"/>
              <a:t>right mouth corner (RM)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28DDC-4644-D340-8AAF-50B9641C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99" y="2348819"/>
            <a:ext cx="1806027" cy="15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Existing approachs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search windows</a:t>
            </a:r>
          </a:p>
          <a:p>
            <a:pPr lvl="1"/>
            <a:r>
              <a:rPr lang="en-US" dirty="0"/>
              <a:t>Scan on local regions</a:t>
            </a:r>
          </a:p>
          <a:p>
            <a:pPr lvl="1"/>
            <a:r>
              <a:rPr lang="en-US" dirty="0"/>
              <a:t>Local features could be ambiguous or corrupted</a:t>
            </a:r>
          </a:p>
          <a:p>
            <a:r>
              <a:rPr lang="en-US" dirty="0"/>
              <a:t>Directly predicting </a:t>
            </a:r>
            <a:r>
              <a:rPr lang="en-US" dirty="0" err="1"/>
              <a:t>keypoint</a:t>
            </a:r>
            <a:r>
              <a:rPr lang="en-US" dirty="0"/>
              <a:t> positions </a:t>
            </a:r>
          </a:p>
          <a:p>
            <a:pPr lvl="1"/>
            <a:r>
              <a:rPr lang="en-US" dirty="0"/>
              <a:t>Efﬁcient</a:t>
            </a:r>
          </a:p>
          <a:p>
            <a:pPr lvl="1"/>
            <a:r>
              <a:rPr lang="en-US" dirty="0"/>
              <a:t>Avoids the local minimum</a:t>
            </a:r>
          </a:p>
          <a:p>
            <a:pPr lvl="1"/>
            <a:r>
              <a:rPr lang="en-US" dirty="0"/>
              <a:t>Convolutional networks &amp; cascaded regression approach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058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Existing approachs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search windows</a:t>
            </a:r>
          </a:p>
          <a:p>
            <a:pPr lvl="1"/>
            <a:r>
              <a:rPr lang="en-US" dirty="0"/>
              <a:t>Scan on local regions</a:t>
            </a:r>
          </a:p>
          <a:p>
            <a:pPr lvl="1"/>
            <a:r>
              <a:rPr lang="en-US" dirty="0"/>
              <a:t>Local features could be ambiguous or corrupted</a:t>
            </a:r>
          </a:p>
          <a:p>
            <a:r>
              <a:rPr lang="en-US" dirty="0"/>
              <a:t>Directly predicting </a:t>
            </a:r>
            <a:r>
              <a:rPr lang="en-US" dirty="0" err="1"/>
              <a:t>keypoint</a:t>
            </a:r>
            <a:r>
              <a:rPr lang="en-US" dirty="0"/>
              <a:t> positions </a:t>
            </a:r>
          </a:p>
          <a:p>
            <a:pPr lvl="1"/>
            <a:r>
              <a:rPr lang="en-US" dirty="0"/>
              <a:t>Efﬁcient</a:t>
            </a:r>
          </a:p>
          <a:p>
            <a:pPr lvl="1"/>
            <a:r>
              <a:rPr lang="en-US" dirty="0"/>
              <a:t>Avoids the local minimum</a:t>
            </a:r>
          </a:p>
          <a:p>
            <a:pPr lvl="1"/>
            <a:r>
              <a:rPr lang="en-US" dirty="0"/>
              <a:t>Convolutional networks &amp; cascaded regression approach</a:t>
            </a:r>
          </a:p>
          <a:p>
            <a:endParaRPr lang="en-CN" dirty="0"/>
          </a:p>
        </p:txBody>
      </p:sp>
      <p:pic>
        <p:nvPicPr>
          <p:cNvPr id="5" name="图形 4" descr="赞">
            <a:extLst>
              <a:ext uri="{FF2B5EF4-FFF2-40B4-BE49-F238E27FC236}">
                <a16:creationId xmlns:a16="http://schemas.microsoft.com/office/drawing/2014/main" id="{DFA5F96C-AACF-4415-99F5-DB6A7D41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21465" y="3265570"/>
            <a:ext cx="9800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9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convolutional networks</a:t>
            </a:r>
            <a:endParaRPr lang="en-CN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D8016BC-C52D-4762-A8EB-7A9207DB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74462"/>
            <a:ext cx="10515600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convolutional networks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CN" dirty="0"/>
              <a:t>Level 1</a:t>
            </a:r>
          </a:p>
          <a:p>
            <a:pPr lvl="1"/>
            <a:r>
              <a:rPr lang="en-US" dirty="0"/>
              <a:t>Three same structure network, deep, form high-level features</a:t>
            </a:r>
          </a:p>
          <a:p>
            <a:pPr lvl="1"/>
            <a:r>
              <a:rPr lang="en-US" dirty="0"/>
              <a:t>F1: cover the whole face </a:t>
            </a:r>
          </a:p>
          <a:p>
            <a:pPr lvl="1"/>
            <a:r>
              <a:rPr lang="en-US" dirty="0"/>
              <a:t>EN1: cover the eyes and nose </a:t>
            </a:r>
          </a:p>
          <a:p>
            <a:pPr lvl="1"/>
            <a:r>
              <a:rPr lang="en-US" dirty="0"/>
              <a:t>NM1, cover the nose and mouth</a:t>
            </a:r>
          </a:p>
          <a:p>
            <a:pPr lvl="1"/>
            <a:r>
              <a:rPr lang="en-US" dirty="0"/>
              <a:t>The predictions of multiple networks are averaged to reduce the variance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28DDC-4644-D340-8AAF-50B9641C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505" y="2209392"/>
            <a:ext cx="863600" cy="736600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5A824D10-6E9D-4DC5-AD1E-2689988B3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568" y="4296817"/>
            <a:ext cx="8368863" cy="24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convolutional networks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CN" dirty="0"/>
              <a:t>Level 1</a:t>
            </a:r>
          </a:p>
          <a:p>
            <a:pPr lvl="1"/>
            <a:r>
              <a:rPr lang="en-US" dirty="0"/>
              <a:t>Three same structure network, deep, form high-level features</a:t>
            </a:r>
          </a:p>
          <a:p>
            <a:pPr lvl="1"/>
            <a:r>
              <a:rPr lang="en-US" dirty="0"/>
              <a:t>F1: cover the whole face </a:t>
            </a:r>
          </a:p>
          <a:p>
            <a:pPr lvl="1"/>
            <a:r>
              <a:rPr lang="en-US" dirty="0"/>
              <a:t>EN1: cover the eyes and nose </a:t>
            </a:r>
          </a:p>
          <a:p>
            <a:pPr lvl="1"/>
            <a:r>
              <a:rPr lang="en-US" dirty="0"/>
              <a:t>NM1, cover the nose and mouth</a:t>
            </a:r>
          </a:p>
          <a:p>
            <a:pPr lvl="1"/>
            <a:r>
              <a:rPr lang="en-US" dirty="0"/>
              <a:t>The predictions of multiple networks are averaged to reduce the variance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D7CA4-105D-5343-AE3E-6BA14E68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79" y="4524435"/>
            <a:ext cx="5448300" cy="1684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28DDC-4644-D340-8AAF-50B9641C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505" y="2209392"/>
            <a:ext cx="863600" cy="736600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5A824D10-6E9D-4DC5-AD1E-2689988B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89" y="4524435"/>
            <a:ext cx="6161690" cy="18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5BE63-92E2-4E69-865C-4607060B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Cascaded convolutional networks</a:t>
            </a:r>
            <a:endParaRPr lang="zh-Hans-HK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FD94F58-12A1-4D5F-9E00-2F795D3A8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14" y="1825625"/>
            <a:ext cx="5943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2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C9E-D235-534D-9DAE-C02293E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convolutional networks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C17-ADC4-7745-9170-55F0933E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2 &amp; 3</a:t>
            </a:r>
          </a:p>
          <a:p>
            <a:pPr lvl="1"/>
            <a:r>
              <a:rPr lang="en-US" dirty="0"/>
              <a:t>Coarse-to-ﬁne, improve accuracy</a:t>
            </a:r>
          </a:p>
          <a:p>
            <a:pPr lvl="1"/>
            <a:r>
              <a:rPr lang="en-US" dirty="0"/>
              <a:t>Sharing weights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2F766-2EAA-4D4A-A2D8-5F46B3F1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19" y="3429000"/>
            <a:ext cx="9171161" cy="2691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362DE-37F3-CB40-AEF3-FAC88B9C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17" y="1561611"/>
            <a:ext cx="1768944" cy="164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6DAB5-4C4C-0D42-9465-FCE75F748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707" y="2074316"/>
            <a:ext cx="698531" cy="57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47372-3418-5649-85B1-7340850E0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419" y="2676499"/>
            <a:ext cx="578095" cy="529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AF33A-C1F6-9C45-82A1-7F19E86C4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3238" y="2628324"/>
            <a:ext cx="602182" cy="578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C06EE-5E4D-8A4C-8325-BE83C06A5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7419" y="1520308"/>
            <a:ext cx="590139" cy="508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140D5D-7657-FE44-9CDB-8AD0BB6E7A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6658" y="1523749"/>
            <a:ext cx="602182" cy="5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1279</Words>
  <Application>Microsoft Office PowerPoint</Application>
  <PresentationFormat>宽屏</PresentationFormat>
  <Paragraphs>141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游ゴシック</vt:lpstr>
      <vt:lpstr>Arial</vt:lpstr>
      <vt:lpstr>Calibri</vt:lpstr>
      <vt:lpstr>Calibri Light</vt:lpstr>
      <vt:lpstr>Office Theme</vt:lpstr>
      <vt:lpstr>Facial Point Detection</vt:lpstr>
      <vt:lpstr>Facial Point Detection</vt:lpstr>
      <vt:lpstr>Existing approachs</vt:lpstr>
      <vt:lpstr>Existing approachs</vt:lpstr>
      <vt:lpstr>Cascaded convolutional networks</vt:lpstr>
      <vt:lpstr>Cascaded convolutional networks</vt:lpstr>
      <vt:lpstr>Cascaded convolutional networks</vt:lpstr>
      <vt:lpstr>Cascaded convolutional networks</vt:lpstr>
      <vt:lpstr>Cascaded convolutional networks</vt:lpstr>
      <vt:lpstr>Cascaded convolutional networks</vt:lpstr>
      <vt:lpstr>Cascaded convolutional networks</vt:lpstr>
      <vt:lpstr>Cascaded convolutional networks</vt:lpstr>
      <vt:lpstr>Results</vt:lpstr>
      <vt:lpstr>Results</vt:lpstr>
      <vt:lpstr>Results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Point Detection</dc:title>
  <dc:creator>DU Scott</dc:creator>
  <cp:lastModifiedBy>李鹏</cp:lastModifiedBy>
  <cp:revision>62</cp:revision>
  <dcterms:created xsi:type="dcterms:W3CDTF">2020-06-09T12:24:22Z</dcterms:created>
  <dcterms:modified xsi:type="dcterms:W3CDTF">2020-06-14T17:18:17Z</dcterms:modified>
</cp:coreProperties>
</file>