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8" r:id="rId3"/>
    <p:sldId id="269" r:id="rId4"/>
    <p:sldId id="272" r:id="rId5"/>
    <p:sldId id="283" r:id="rId6"/>
    <p:sldId id="274" r:id="rId7"/>
    <p:sldId id="275" r:id="rId8"/>
    <p:sldId id="276" r:id="rId9"/>
    <p:sldId id="288" r:id="rId10"/>
    <p:sldId id="278" r:id="rId11"/>
    <p:sldId id="279" r:id="rId12"/>
    <p:sldId id="319" r:id="rId13"/>
    <p:sldId id="282" r:id="rId14"/>
    <p:sldId id="312" r:id="rId15"/>
    <p:sldId id="313" r:id="rId16"/>
    <p:sldId id="314" r:id="rId17"/>
    <p:sldId id="286" r:id="rId18"/>
    <p:sldId id="289" r:id="rId19"/>
    <p:sldId id="316" r:id="rId20"/>
    <p:sldId id="317" r:id="rId21"/>
    <p:sldId id="281" r:id="rId22"/>
    <p:sldId id="285" r:id="rId23"/>
    <p:sldId id="277" r:id="rId24"/>
    <p:sldId id="260" r:id="rId25"/>
    <p:sldId id="266" r:id="rId26"/>
    <p:sldId id="262" r:id="rId27"/>
    <p:sldId id="265" r:id="rId28"/>
    <p:sldId id="268" r:id="rId29"/>
    <p:sldId id="270" r:id="rId30"/>
    <p:sldId id="264" r:id="rId31"/>
    <p:sldId id="290" r:id="rId32"/>
    <p:sldId id="291" r:id="rId33"/>
    <p:sldId id="271" r:id="rId34"/>
    <p:sldId id="263" r:id="rId35"/>
    <p:sldId id="292" r:id="rId36"/>
    <p:sldId id="293" r:id="rId37"/>
    <p:sldId id="259" r:id="rId38"/>
    <p:sldId id="295" r:id="rId39"/>
    <p:sldId id="296" r:id="rId40"/>
    <p:sldId id="297" r:id="rId41"/>
    <p:sldId id="298" r:id="rId42"/>
    <p:sldId id="299" r:id="rId43"/>
    <p:sldId id="294" r:id="rId44"/>
    <p:sldId id="300" r:id="rId45"/>
    <p:sldId id="304" r:id="rId46"/>
    <p:sldId id="302" r:id="rId47"/>
    <p:sldId id="303" r:id="rId48"/>
    <p:sldId id="305" r:id="rId49"/>
    <p:sldId id="306" r:id="rId50"/>
    <p:sldId id="311" r:id="rId51"/>
    <p:sldId id="320" r:id="rId52"/>
    <p:sldId id="307" r:id="rId53"/>
    <p:sldId id="309" r:id="rId54"/>
    <p:sldId id="301" r:id="rId55"/>
    <p:sldId id="308" r:id="rId56"/>
    <p:sldId id="321" r:id="rId57"/>
    <p:sldId id="322" r:id="rId58"/>
    <p:sldId id="323" r:id="rId59"/>
    <p:sldId id="325" r:id="rId60"/>
    <p:sldId id="310" r:id="rId61"/>
    <p:sldId id="318" r:id="rId62"/>
    <p:sldId id="315" r:id="rId63"/>
    <p:sldId id="324" r:id="rId64"/>
  </p:sldIdLst>
  <p:sldSz cx="12192000" cy="6858000"/>
  <p:notesSz cx="6858000" cy="9144000"/>
  <p:defaultTextStyle>
    <a:defPPr>
      <a:defRPr lang="zh-Han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16" autoAdjust="0"/>
  </p:normalViewPr>
  <p:slideViewPr>
    <p:cSldViewPr snapToGrid="0">
      <p:cViewPr varScale="1">
        <p:scale>
          <a:sx n="59" d="100"/>
          <a:sy n="59" d="100"/>
        </p:scale>
        <p:origin x="9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8FD8A-AC30-497B-B222-EB7151F05CC9}" type="datetimeFigureOut">
              <a:rPr lang="zh-Hans-HK" altLang="en-US" smtClean="0"/>
              <a:t>12/4/2020</a:t>
            </a:fld>
            <a:endParaRPr lang="zh-Hans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D5877-0D88-4344-9F45-9609E65B8510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39829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illtongji/article/details/52874627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zszmhd/p/3365220.html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7700617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sinat_40265490/article/details/78002107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系统：功能通用完善、细节透明（功能、性能、易用性折中）</a:t>
            </a:r>
            <a:endParaRPr lang="en-US" altLang="zh-CN" dirty="0"/>
          </a:p>
          <a:p>
            <a:r>
              <a:rPr lang="zh-CN" altLang="en-US" dirty="0"/>
              <a:t>数据库系统：数据存储、访问、共享（并发）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5877-0D88-4344-9F45-9609E65B8510}" type="slidenum">
              <a:rPr lang="zh-Hans-HK" altLang="en-US" smtClean="0"/>
              <a:t>2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829368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现实世界</a:t>
            </a:r>
            <a:r>
              <a:rPr lang="en-US" altLang="zh-CN" dirty="0"/>
              <a:t>—</a:t>
            </a:r>
            <a:r>
              <a:rPr lang="zh-CN" altLang="en-US" dirty="0"/>
              <a:t>信息</a:t>
            </a:r>
            <a:r>
              <a:rPr lang="en-US" altLang="zh-CN" dirty="0"/>
              <a:t>—</a:t>
            </a:r>
            <a:r>
              <a:rPr lang="zh-CN" altLang="en-US" dirty="0"/>
              <a:t>逻辑设计</a:t>
            </a:r>
            <a:r>
              <a:rPr lang="en-US" altLang="zh-CN" dirty="0"/>
              <a:t>—</a:t>
            </a:r>
            <a:r>
              <a:rPr lang="zh-CN" altLang="en-US" dirty="0"/>
              <a:t>物理设计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5877-0D88-4344-9F45-9609E65B8510}" type="slidenum">
              <a:rPr lang="zh-Hans-HK" altLang="en-US" smtClean="0"/>
              <a:t>21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081151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-HK" dirty="0">
                <a:hlinkClick r:id="rId3"/>
              </a:rPr>
              <a:t>https://blog.csdn.net/willtongji/article/details/52874627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5877-0D88-4344-9F45-9609E65B8510}" type="slidenum">
              <a:rPr lang="zh-Hans-HK" altLang="en-US" smtClean="0"/>
              <a:t>23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895217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5877-0D88-4344-9F45-9609E65B8510}" type="slidenum">
              <a:rPr lang="zh-Hans-HK" altLang="en-US" smtClean="0"/>
              <a:t>25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70462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-HK" dirty="0"/>
              <a:t>MongoDB</a:t>
            </a:r>
            <a:r>
              <a:rPr lang="zh-CN" altLang="en-US" dirty="0"/>
              <a:t>不提供修改？多机，修改代价很高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5877-0D88-4344-9F45-9609E65B8510}" type="slidenum">
              <a:rPr lang="zh-Hans-HK" altLang="en-US" smtClean="0"/>
              <a:t>26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530590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优化局部性：</a:t>
            </a:r>
            <a:endParaRPr lang="en-US" altLang="zh-CN" b="1" dirty="0"/>
          </a:p>
          <a:p>
            <a:r>
              <a:rPr lang="zh-CN" altLang="en-US" dirty="0"/>
              <a:t>磁盘：减少</a:t>
            </a:r>
            <a:r>
              <a:rPr lang="en-US" altLang="zh-CN" dirty="0"/>
              <a:t>IO/</a:t>
            </a:r>
            <a:r>
              <a:rPr lang="zh-CN" altLang="en-US" dirty="0"/>
              <a:t>顺序访问</a:t>
            </a:r>
            <a:endParaRPr lang="en-US" altLang="zh-CN" dirty="0"/>
          </a:p>
          <a:p>
            <a:r>
              <a:rPr lang="zh-CN" altLang="en-US" dirty="0"/>
              <a:t>内存：增加</a:t>
            </a:r>
            <a:r>
              <a:rPr lang="en-US" altLang="zh-CN" dirty="0"/>
              <a:t>Cache</a:t>
            </a:r>
            <a:r>
              <a:rPr lang="zh-CN" altLang="en-US" dirty="0"/>
              <a:t>命中率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5877-0D88-4344-9F45-9609E65B8510}" type="slidenum">
              <a:rPr lang="zh-Hans-HK" altLang="en-US" smtClean="0"/>
              <a:t>27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387209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可线性化：</a:t>
            </a:r>
            <a:r>
              <a:rPr lang="en-US" altLang="zh-CN" dirty="0"/>
              <a:t>Linearizability</a:t>
            </a:r>
          </a:p>
          <a:p>
            <a:r>
              <a:rPr lang="en-US" altLang="zh-Hans-HK" dirty="0">
                <a:hlinkClick r:id="rId3"/>
              </a:rPr>
              <a:t>https://www.cnblogs.com/zszmhd/p/3365220.html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5877-0D88-4344-9F45-9609E65B8510}" type="slidenum">
              <a:rPr lang="zh-Hans-HK" altLang="en-US" smtClean="0"/>
              <a:t>29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272024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-HK" dirty="0">
                <a:hlinkClick r:id="rId3"/>
              </a:rPr>
              <a:t>https://zhuanlan.zhihu.com/p/27700617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5877-0D88-4344-9F45-9609E65B8510}" type="slidenum">
              <a:rPr lang="zh-Hans-HK" altLang="en-US" smtClean="0"/>
              <a:t>30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883028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一主一备不行的原因？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5877-0D88-4344-9F45-9609E65B8510}" type="slidenum">
              <a:rPr lang="zh-Hans-HK" altLang="en-US" smtClean="0"/>
              <a:t>33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45018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-HK" dirty="0"/>
              <a:t>N</a:t>
            </a:r>
            <a:r>
              <a:rPr lang="en-US" altLang="zh-CN" dirty="0"/>
              <a:t>oSQL</a:t>
            </a:r>
            <a:r>
              <a:rPr lang="zh-CN" altLang="en-US" dirty="0"/>
              <a:t>和</a:t>
            </a:r>
            <a:r>
              <a:rPr lang="en-US" altLang="zh-CN" dirty="0"/>
              <a:t>SQL</a:t>
            </a:r>
            <a:r>
              <a:rPr lang="zh-CN" altLang="en-US" dirty="0"/>
              <a:t>的主要区别是</a:t>
            </a:r>
            <a:endParaRPr lang="en-US" altLang="zh-CN" dirty="0"/>
          </a:p>
          <a:p>
            <a:r>
              <a:rPr lang="en-US" altLang="zh-Hans-HK" dirty="0"/>
              <a:t>Join</a:t>
            </a:r>
            <a:r>
              <a:rPr lang="zh-CN" altLang="en-US" dirty="0"/>
              <a:t>和事务交给谁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5877-0D88-4344-9F45-9609E65B8510}" type="slidenum">
              <a:rPr lang="zh-Hans-HK" altLang="en-US" smtClean="0"/>
              <a:t>43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581403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查询分解可行性或分解过程与数据划分方式高度相关！</a:t>
            </a:r>
          </a:p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5877-0D88-4344-9F45-9609E65B8510}" type="slidenum">
              <a:rPr lang="zh-Hans-HK" altLang="en-US" smtClean="0"/>
              <a:t>45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39825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四位图灵奖得主：网状数据库</a:t>
            </a:r>
            <a:r>
              <a:rPr lang="en-US" altLang="zh-CN" dirty="0"/>
              <a:t>/</a:t>
            </a:r>
            <a:r>
              <a:rPr lang="zh-CN" altLang="en-US" dirty="0"/>
              <a:t>关系数据库</a:t>
            </a:r>
            <a:r>
              <a:rPr lang="en-US" altLang="zh-CN" dirty="0"/>
              <a:t>/</a:t>
            </a:r>
            <a:r>
              <a:rPr lang="zh-CN" altLang="en-US" dirty="0"/>
              <a:t>事务</a:t>
            </a:r>
            <a:r>
              <a:rPr lang="en-US" altLang="zh-CN" dirty="0"/>
              <a:t>/</a:t>
            </a:r>
            <a:r>
              <a:rPr lang="zh-CN" altLang="en-US" dirty="0"/>
              <a:t>现代核心技术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5877-0D88-4344-9F45-9609E65B8510}" type="slidenum">
              <a:rPr lang="zh-Hans-HK" altLang="en-US" smtClean="0"/>
              <a:t>3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598400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5877-0D88-4344-9F45-9609E65B8510}" type="slidenum">
              <a:rPr lang="zh-Hans-HK" altLang="en-US" smtClean="0"/>
              <a:t>49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939434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5877-0D88-4344-9F45-9609E65B8510}" type="slidenum">
              <a:rPr lang="zh-Hans-HK" altLang="en-US" smtClean="0"/>
              <a:t>52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08198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数据库一直随着硬件发展而发展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5877-0D88-4344-9F45-9609E65B8510}" type="slidenum">
              <a:rPr lang="zh-Hans-HK" altLang="en-US" smtClean="0"/>
              <a:t>6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192264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5877-0D88-4344-9F45-9609E65B8510}" type="slidenum">
              <a:rPr lang="zh-Hans-HK" altLang="en-US" smtClean="0"/>
              <a:t>8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105299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5877-0D88-4344-9F45-9609E65B8510}" type="slidenum">
              <a:rPr lang="zh-Hans-HK" altLang="en-US" smtClean="0"/>
              <a:t>9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86573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pgsql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5877-0D88-4344-9F45-9609E65B8510}" type="slidenum">
              <a:rPr lang="zh-Hans-HK" altLang="en-US" smtClean="0"/>
              <a:t>11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8566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原子性、持久性：日志</a:t>
            </a:r>
            <a:endParaRPr lang="en-US" altLang="zh-CN" dirty="0"/>
          </a:p>
          <a:p>
            <a:r>
              <a:rPr lang="zh-CN" altLang="en-US" dirty="0"/>
              <a:t>隔离性：并发控制</a:t>
            </a:r>
            <a:endParaRPr lang="en-US" altLang="zh-CN" dirty="0"/>
          </a:p>
          <a:p>
            <a:r>
              <a:rPr lang="zh-CN" altLang="en-US" dirty="0"/>
              <a:t>一致性：人为要求，不是核心</a:t>
            </a:r>
            <a:endParaRPr lang="en-US" altLang="zh-CN" dirty="0"/>
          </a:p>
          <a:p>
            <a:endParaRPr lang="en-US" altLang="zh-Hans-HK" dirty="0"/>
          </a:p>
          <a:p>
            <a:r>
              <a:rPr lang="en-US" altLang="zh-Hans-HK" dirty="0"/>
              <a:t>M</a:t>
            </a:r>
            <a:r>
              <a:rPr lang="en-US" altLang="zh-CN" dirty="0"/>
              <a:t>ongoDB</a:t>
            </a:r>
            <a:r>
              <a:rPr lang="zh-CN" altLang="en-US" dirty="0"/>
              <a:t>只提供了原子性与持久性？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5877-0D88-4344-9F45-9609E65B8510}" type="slidenum">
              <a:rPr lang="zh-Hans-HK" altLang="en-US" smtClean="0"/>
              <a:t>17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247404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可串行化与可线性化不同</a:t>
            </a:r>
            <a:r>
              <a:rPr lang="en-US" altLang="zh-Hans-HK" dirty="0">
                <a:hlinkClick r:id="rId3"/>
              </a:rPr>
              <a:t>https://blog.csdn.net/sinat_40265490/article/details/78002107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5877-0D88-4344-9F45-9609E65B8510}" type="slidenum">
              <a:rPr lang="zh-Hans-HK" altLang="en-US" smtClean="0"/>
              <a:t>18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288111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5877-0D88-4344-9F45-9609E65B8510}" type="slidenum">
              <a:rPr lang="zh-Hans-HK" altLang="en-US" smtClean="0"/>
              <a:t>20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27923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B2CA1-58E1-43DA-9112-22D4D807F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latin typeface="STKaiti" panose="02010600040101010101" pitchFamily="2" charset="-122"/>
                <a:ea typeface="STKaiti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43C093-F26E-43FB-AD98-EDFF89F8D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STKaiti" panose="02010600040101010101" pitchFamily="2" charset="-122"/>
                <a:ea typeface="STKaiti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7A25B-97CC-4DF4-AECE-567D7F42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A04D-3C45-4734-AEC2-8298861165D4}" type="datetimeFigureOut">
              <a:rPr lang="zh-Hans-HK" altLang="en-US" smtClean="0"/>
              <a:t>12/4/2020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5DF22-3512-4966-BE68-73D8AB06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FB622-5AFC-4E76-9094-1C52304A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A26-CFDA-4FF4-B0CD-EFED6B85ECE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52131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6325B-913E-45E2-85F8-0D6604C6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3B11FD-812D-4396-AECF-96826E425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30059-9984-41AE-AD4C-220CEDC4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A04D-3C45-4734-AEC2-8298861165D4}" type="datetimeFigureOut">
              <a:rPr lang="zh-Hans-HK" altLang="en-US" smtClean="0"/>
              <a:t>12/4/2020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0C2C6-A2E3-49D9-9CE8-BEF30BEC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020EC-DE18-41EB-9E2E-08DFBCFC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A26-CFDA-4FF4-B0CD-EFED6B85ECE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13089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887C8D-E838-4801-9002-5746341A3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772F0A-BD2D-455A-9265-396A92A9A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24832-F8B8-4C02-9BA5-2A9CE1E8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A04D-3C45-4734-AEC2-8298861165D4}" type="datetimeFigureOut">
              <a:rPr lang="zh-Hans-HK" altLang="en-US" smtClean="0"/>
              <a:t>12/4/2020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6D9FB-8DBD-4305-9894-BD46C1DF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BCC72-E607-4544-BC9A-CE42AB44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A26-CFDA-4FF4-B0CD-EFED6B85ECE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20107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66EF3-386C-4368-86EE-4F4DD3D6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03"/>
            <a:ext cx="10515600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rgbClr val="002060"/>
                </a:solidFill>
                <a:latin typeface="STKaiti" panose="02010600040101010101" pitchFamily="2" charset="-122"/>
                <a:ea typeface="STKaiti" panose="0201060004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1F91D-175A-4A1A-9FC4-56AD3CC77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186"/>
            <a:ext cx="10515600" cy="4351338"/>
          </a:xfrm>
        </p:spPr>
        <p:txBody>
          <a:bodyPr>
            <a:normAutofit/>
          </a:bodyPr>
          <a:lstStyle>
            <a:lvl1pPr>
              <a:defRPr sz="3600" b="1">
                <a:latin typeface="STKaiti" panose="02010600040101010101" pitchFamily="2" charset="-122"/>
                <a:ea typeface="STKaiti" panose="02010600040101010101" pitchFamily="2" charset="-122"/>
              </a:defRPr>
            </a:lvl1pPr>
            <a:lvl2pPr>
              <a:defRPr sz="3200">
                <a:latin typeface="STKaiti" panose="02010600040101010101" pitchFamily="2" charset="-122"/>
                <a:ea typeface="STKaiti" panose="02010600040101010101" pitchFamily="2" charset="-122"/>
              </a:defRPr>
            </a:lvl2pPr>
            <a:lvl3pPr>
              <a:defRPr sz="2800">
                <a:latin typeface="STKaiti" panose="02010600040101010101" pitchFamily="2" charset="-122"/>
                <a:ea typeface="STKaiti" panose="02010600040101010101" pitchFamily="2" charset="-122"/>
              </a:defRPr>
            </a:lvl3pPr>
            <a:lvl4pPr>
              <a:defRPr sz="2400">
                <a:latin typeface="STKaiti" panose="02010600040101010101" pitchFamily="2" charset="-122"/>
                <a:ea typeface="STKaiti" panose="02010600040101010101" pitchFamily="2" charset="-122"/>
              </a:defRPr>
            </a:lvl4pPr>
            <a:lvl5pPr>
              <a:defRPr sz="2400">
                <a:latin typeface="STKaiti" panose="02010600040101010101" pitchFamily="2" charset="-122"/>
                <a:ea typeface="STKaiti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Hans-HK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79CE7-0B1E-4CB8-B775-6AFCAC8A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A04D-3C45-4734-AEC2-8298861165D4}" type="datetimeFigureOut">
              <a:rPr lang="zh-Hans-HK" altLang="en-US" smtClean="0"/>
              <a:t>12/4/2020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E2CA6-CF66-43CE-8582-62D46BD9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D9A71-9988-4320-9E20-ACD83F02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A26-CFDA-4FF4-B0CD-EFED6B85ECE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0462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331A4-C8AC-4A01-9199-0831FD12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002060"/>
                </a:solidFill>
                <a:latin typeface="STKaiti" panose="02010600040101010101" pitchFamily="2" charset="-122"/>
                <a:ea typeface="STKaiti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1820B-EA00-4D56-AFDE-B10118160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F54EEB-5E1E-4AA9-B1B2-34031B5E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A04D-3C45-4734-AEC2-8298861165D4}" type="datetimeFigureOut">
              <a:rPr lang="zh-Hans-HK" altLang="en-US" smtClean="0"/>
              <a:t>12/4/2020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65227-98FD-495B-A156-A04BC81E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80D02-13D5-445B-88E7-642AE0F8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A26-CFDA-4FF4-B0CD-EFED6B85ECE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31908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EB5E7-2F19-4AFA-AEDD-E7483F5B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8360B-C794-4F30-B048-4E771823A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F0D7C3-8F06-4656-B223-F68D1033B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7D4499-873A-4064-9DF7-64D1B089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A04D-3C45-4734-AEC2-8298861165D4}" type="datetimeFigureOut">
              <a:rPr lang="zh-Hans-HK" altLang="en-US" smtClean="0"/>
              <a:t>12/4/2020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100AA-B84D-4889-8D25-371798E6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7AD4E1-0037-4CDF-8893-33C7F291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A26-CFDA-4FF4-B0CD-EFED6B85ECE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19656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AB41A-F776-4534-BE2E-991C9468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FEBC57-A21F-46AD-837C-E41F5EE5D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9958BF-4212-45B4-BE10-BDE7CF00B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7EA2AD-20D6-4A68-A3C1-1C736FFC9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FAEB07-19C9-4198-99A8-8F470BC89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DB9970-B07C-4A6E-B167-A17A0E17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A04D-3C45-4734-AEC2-8298861165D4}" type="datetimeFigureOut">
              <a:rPr lang="zh-Hans-HK" altLang="en-US" smtClean="0"/>
              <a:t>12/4/2020</a:t>
            </a:fld>
            <a:endParaRPr lang="zh-Hans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AA306A-CA51-4C33-9CB0-7EB1E510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AA3503-0546-4461-8AC2-8F64BBFA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A26-CFDA-4FF4-B0CD-EFED6B85ECE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17567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9FCC9-4090-4F3B-9E9E-F43424C4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FA1FDA-BA33-4BF3-BB45-44C3A4F0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A04D-3C45-4734-AEC2-8298861165D4}" type="datetimeFigureOut">
              <a:rPr lang="zh-Hans-HK" altLang="en-US" smtClean="0"/>
              <a:t>12/4/2020</a:t>
            </a:fld>
            <a:endParaRPr lang="zh-Hans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5C3A3C-0C06-4844-9158-1E6ABDE1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B33538-764F-4461-BE30-B2BAAC97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A26-CFDA-4FF4-B0CD-EFED6B85ECE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34839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AE70F4-EFB1-4A18-ABE7-CB96EB16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A04D-3C45-4734-AEC2-8298861165D4}" type="datetimeFigureOut">
              <a:rPr lang="zh-Hans-HK" altLang="en-US" smtClean="0"/>
              <a:t>12/4/2020</a:t>
            </a:fld>
            <a:endParaRPr lang="zh-Hans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5E8A95-810A-4F47-BF4C-A0FAE8E4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19D0EE-9DB6-4331-B931-7F49DF23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A26-CFDA-4FF4-B0CD-EFED6B85ECE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9635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A4B4F-10EF-46CD-AC5F-1A9F5453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F9F58-FE97-41AB-9E80-89CB374FF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4755C9-150D-4DB3-A25F-6E72AE729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6DC2E4-D1B9-4432-BB56-2416E716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A04D-3C45-4734-AEC2-8298861165D4}" type="datetimeFigureOut">
              <a:rPr lang="zh-Hans-HK" altLang="en-US" smtClean="0"/>
              <a:t>12/4/2020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533C41-E3F1-48E6-9346-80CEF169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1E2BB2-A2DE-4A5C-B2AA-32C884D0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A26-CFDA-4FF4-B0CD-EFED6B85ECE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20164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92F86-B36C-4D67-A8D2-73E27AFA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3921A9-48AD-43C5-BB78-2632E38A2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3B9D8-ECB5-447F-AE7D-EA013C71A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FCED07-79C5-4C14-8F85-D8DD93C2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A04D-3C45-4734-AEC2-8298861165D4}" type="datetimeFigureOut">
              <a:rPr lang="zh-Hans-HK" altLang="en-US" smtClean="0"/>
              <a:t>12/4/2020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ECB8B6-8A22-4FD8-950C-1F286993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316A2-C724-4C5F-9023-9C05940C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A26-CFDA-4FF4-B0CD-EFED6B85ECE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0837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4CB8F9-41C1-4CD2-B15B-EDB8C9B5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CF6DD-6192-44BD-ADA2-AFD50FC59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C6F18-9B11-4CFC-BFDE-83FA4A4FC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04D-3C45-4734-AEC2-8298861165D4}" type="datetimeFigureOut">
              <a:rPr lang="zh-Hans-HK" altLang="en-US" smtClean="0"/>
              <a:t>12/4/2020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3406F-3FCD-4766-B9DD-57A564A2F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11241-2C8D-4B6B-A0F8-E50778373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4A26-CFDA-4FF4-B0CD-EFED6B85ECE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4468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thesecretlivesofdata.com/raf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raft.github.io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pingcap.com/docs-cn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sql/sql-tutorial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sql/sql-tutorial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5BED2-7DF4-418C-8216-875515430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8394"/>
            <a:ext cx="9144000" cy="145764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8000" dirty="0"/>
              <a:t>数据库系统概论总结</a:t>
            </a:r>
            <a:endParaRPr lang="zh-Hans-HK" altLang="en-US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331E53-5569-4F83-9653-77FD348C6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4918"/>
            <a:ext cx="9144000" cy="1655762"/>
          </a:xfrm>
        </p:spPr>
        <p:txBody>
          <a:bodyPr/>
          <a:lstStyle/>
          <a:p>
            <a:pPr algn="l"/>
            <a:r>
              <a:rPr lang="zh-CN" altLang="en-US" dirty="0"/>
              <a:t>李鹏</a:t>
            </a:r>
            <a:endParaRPr lang="en-US" altLang="zh-CN" dirty="0"/>
          </a:p>
          <a:p>
            <a:pPr algn="l"/>
            <a:r>
              <a:rPr lang="zh-CN" altLang="en-US" dirty="0"/>
              <a:t>华东师范大学数据学院</a:t>
            </a:r>
            <a:endParaRPr lang="en-US" altLang="zh-CN" dirty="0"/>
          </a:p>
          <a:p>
            <a:pPr algn="l"/>
            <a:r>
              <a:rPr lang="en-US" altLang="zh-CN" dirty="0"/>
              <a:t>04/11/2020</a:t>
            </a:r>
            <a:endParaRPr lang="zh-Hans-HK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81A5F2-A411-4EC5-96D4-A1AD132F5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241" y="5882640"/>
            <a:ext cx="985759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43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2B3E4-4D37-4261-8936-83B0B6FF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关系型数据库的存储</a:t>
            </a:r>
            <a:endParaRPr lang="zh-Hans-HK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A91B24-AB41-4F35-AF35-65BFD5E8A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4588" y="1882775"/>
            <a:ext cx="51028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1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2B3E4-4D37-4261-8936-83B0B6FF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关系型数据库的存储</a:t>
            </a:r>
            <a:endParaRPr lang="zh-Hans-HK" altLang="en-US" dirty="0"/>
          </a:p>
        </p:txBody>
      </p:sp>
      <p:pic>
        <p:nvPicPr>
          <p:cNvPr id="6" name="Picture 2" descr="PostgreSQL page layout">
            <a:extLst>
              <a:ext uri="{FF2B5EF4-FFF2-40B4-BE49-F238E27FC236}">
                <a16:creationId xmlns:a16="http://schemas.microsoft.com/office/drawing/2014/main" id="{17309CDB-9E6D-4FCD-B919-F971F7BC02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718" y="1702020"/>
            <a:ext cx="5734564" cy="462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6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97974-1A4C-49C1-8CF6-97A67094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关系型数据库的查询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A8BBC-4496-4287-AD62-E4FCBD301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查询索引</a:t>
            </a:r>
            <a:endParaRPr lang="en-US" altLang="zh-CN" dirty="0"/>
          </a:p>
          <a:p>
            <a:pPr lvl="1"/>
            <a:r>
              <a:rPr lang="en-US" altLang="zh-Hans-HK" dirty="0"/>
              <a:t>B-Tree</a:t>
            </a:r>
          </a:p>
          <a:p>
            <a:pPr lvl="1"/>
            <a:r>
              <a:rPr lang="en-US" altLang="zh-Hans-HK" dirty="0"/>
              <a:t>Hash</a:t>
            </a:r>
          </a:p>
          <a:p>
            <a:pPr lvl="1"/>
            <a:r>
              <a:rPr lang="en-US" altLang="zh-Hans-HK" dirty="0"/>
              <a:t>Skip-list</a:t>
            </a:r>
          </a:p>
          <a:p>
            <a:pPr lvl="1"/>
            <a:r>
              <a:rPr lang="en-US" altLang="zh-Hans-HK" dirty="0"/>
              <a:t>Inverted Index</a:t>
            </a:r>
          </a:p>
          <a:p>
            <a:pPr lvl="1"/>
            <a:r>
              <a:rPr lang="en-US" altLang="zh-Hans-HK" dirty="0"/>
              <a:t>R-Tree</a:t>
            </a:r>
          </a:p>
          <a:p>
            <a:pPr lvl="1"/>
            <a:r>
              <a:rPr lang="en-US" altLang="zh-Hans-HK" dirty="0"/>
              <a:t>Z-order Curve</a:t>
            </a:r>
          </a:p>
          <a:p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418921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981EF-C1D3-4D63-881B-E9F318A2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关系型数据库的查询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9C170-2C0A-4663-AC7E-BAA0EA3DF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查询索引</a:t>
            </a:r>
            <a:endParaRPr lang="en-US" altLang="zh-CN" dirty="0"/>
          </a:p>
          <a:p>
            <a:pPr lvl="1"/>
            <a:r>
              <a:rPr lang="en-US" altLang="zh-Hans-HK" dirty="0"/>
              <a:t>B</a:t>
            </a:r>
            <a:r>
              <a:rPr lang="zh-CN" altLang="en-US" dirty="0"/>
              <a:t>树</a:t>
            </a:r>
            <a:r>
              <a:rPr lang="en-US" altLang="zh-CN" dirty="0"/>
              <a:t>/B+</a:t>
            </a:r>
            <a:r>
              <a:rPr lang="zh-CN" altLang="en-US" dirty="0"/>
              <a:t>树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102F0E-BBF5-4095-A004-17E18A207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97" y="3429000"/>
            <a:ext cx="11229805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469D5-A9E8-4CF1-A57F-955A2C37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关系型数据库的查询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D2130-74D3-4AA4-B218-B23D2B0D7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dirty="0"/>
              <a:t>SQL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Hans-HK" dirty="0"/>
              <a:t>Plans</a:t>
            </a:r>
            <a:r>
              <a:rPr lang="zh-Hans-HK" altLang="en-US" dirty="0"/>
              <a:t>：</a:t>
            </a:r>
            <a:r>
              <a:rPr lang="en-US" altLang="zh-Hans-HK" dirty="0"/>
              <a:t>Interpretation</a:t>
            </a:r>
          </a:p>
          <a:p>
            <a:r>
              <a:rPr lang="en-US" altLang="zh-Hans-HK" dirty="0"/>
              <a:t>Plans </a:t>
            </a:r>
            <a:r>
              <a:rPr lang="en-US" altLang="zh-Hans-HK" dirty="0">
                <a:sym typeface="Wingdings" panose="05000000000000000000" pitchFamily="2" charset="2"/>
              </a:rPr>
              <a:t> </a:t>
            </a:r>
            <a:r>
              <a:rPr lang="en-US" altLang="zh-Hans-HK" dirty="0"/>
              <a:t>Best Plan</a:t>
            </a:r>
            <a:r>
              <a:rPr lang="zh-Hans-HK" altLang="en-US" dirty="0"/>
              <a:t>：</a:t>
            </a:r>
            <a:r>
              <a:rPr lang="en-US" altLang="zh-Hans-HK" dirty="0"/>
              <a:t>Query Optimization</a:t>
            </a:r>
          </a:p>
          <a:p>
            <a:r>
              <a:rPr lang="en-US" altLang="zh-Hans-HK" dirty="0"/>
              <a:t>Best Plan </a:t>
            </a:r>
            <a:r>
              <a:rPr lang="en-US" altLang="zh-Hans-HK" dirty="0">
                <a:sym typeface="Wingdings" panose="05000000000000000000" pitchFamily="2" charset="2"/>
              </a:rPr>
              <a:t> </a:t>
            </a:r>
            <a:r>
              <a:rPr lang="en-US" altLang="zh-Hans-HK" dirty="0"/>
              <a:t>Results</a:t>
            </a:r>
            <a:r>
              <a:rPr lang="zh-Hans-HK" altLang="en-US" dirty="0"/>
              <a:t>：</a:t>
            </a:r>
            <a:r>
              <a:rPr lang="en-US" altLang="zh-Hans-HK" dirty="0"/>
              <a:t>Query Evaluation</a:t>
            </a:r>
          </a:p>
          <a:p>
            <a:endParaRPr lang="en-US" altLang="zh-Hans-HK" dirty="0"/>
          </a:p>
          <a:p>
            <a:endParaRPr lang="en-US" altLang="zh-Hans-HK" dirty="0"/>
          </a:p>
        </p:txBody>
      </p:sp>
    </p:spTree>
    <p:extLst>
      <p:ext uri="{BB962C8B-B14F-4D97-AF65-F5344CB8AC3E}">
        <p14:creationId xmlns:p14="http://schemas.microsoft.com/office/powerpoint/2010/main" val="116463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133B3-8945-4954-A7EB-71846EE2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关系型数据库的查询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7F208-8D20-4DBB-8598-49FC1B756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单个操作执行过程</a:t>
            </a:r>
            <a:endParaRPr lang="en-US" altLang="zh-CN" dirty="0"/>
          </a:p>
          <a:p>
            <a:pPr lvl="1"/>
            <a:r>
              <a:rPr lang="zh-CN" altLang="en-US" dirty="0"/>
              <a:t>选择 </a:t>
            </a:r>
            <a:r>
              <a:rPr lang="en-US" altLang="zh-Hans-HK" dirty="0"/>
              <a:t>Selection</a:t>
            </a:r>
          </a:p>
          <a:p>
            <a:pPr lvl="1"/>
            <a:r>
              <a:rPr lang="zh-CN" altLang="en-US" dirty="0"/>
              <a:t>映射 </a:t>
            </a:r>
            <a:r>
              <a:rPr lang="en-US" altLang="zh-Hans-HK" dirty="0"/>
              <a:t>Projection</a:t>
            </a:r>
          </a:p>
          <a:p>
            <a:pPr lvl="1"/>
            <a:r>
              <a:rPr lang="zh-CN" altLang="en-US" dirty="0"/>
              <a:t>链接 </a:t>
            </a:r>
            <a:r>
              <a:rPr lang="en-US" altLang="zh-Hans-HK" dirty="0"/>
              <a:t>Join</a:t>
            </a:r>
          </a:p>
          <a:p>
            <a:pPr lvl="1"/>
            <a:r>
              <a:rPr lang="zh-CN" altLang="en-US" dirty="0"/>
              <a:t>排序 </a:t>
            </a:r>
            <a:r>
              <a:rPr lang="en-US" altLang="zh-Hans-HK" dirty="0"/>
              <a:t>Sort</a:t>
            </a:r>
          </a:p>
          <a:p>
            <a:pPr lvl="1"/>
            <a:r>
              <a:rPr lang="zh-CN" altLang="en-US" dirty="0"/>
              <a:t>聚集（分组聚集） </a:t>
            </a:r>
            <a:r>
              <a:rPr lang="en-US" altLang="zh-Hans-HK" dirty="0"/>
              <a:t>Aggregation</a:t>
            </a:r>
          </a:p>
          <a:p>
            <a:pPr lvl="1"/>
            <a:r>
              <a:rPr lang="en-US" altLang="zh-Hans-HK" dirty="0"/>
              <a:t>…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82271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054E3-BFDE-458F-AD5F-B1A43743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关系型数据库的查询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D77D8-84BA-4428-8770-E2AE0DD08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查询优化</a:t>
            </a:r>
            <a:endParaRPr lang="en-US" altLang="zh-CN" dirty="0"/>
          </a:p>
          <a:p>
            <a:pPr lvl="1"/>
            <a:r>
              <a:rPr lang="zh-CN" altLang="en-US" dirty="0"/>
              <a:t>时间估计</a:t>
            </a:r>
            <a:endParaRPr lang="en-US" altLang="zh-CN" dirty="0"/>
          </a:p>
          <a:p>
            <a:pPr lvl="2"/>
            <a:r>
              <a:rPr lang="zh-CN" altLang="en-US" dirty="0"/>
              <a:t>简单计算</a:t>
            </a:r>
            <a:r>
              <a:rPr lang="en-US" altLang="zh-CN" dirty="0"/>
              <a:t>/</a:t>
            </a:r>
            <a:r>
              <a:rPr lang="zh-CN" altLang="en-US" dirty="0"/>
              <a:t>直方图</a:t>
            </a:r>
            <a:endParaRPr lang="en-US" altLang="zh-CN" dirty="0"/>
          </a:p>
          <a:p>
            <a:pPr lvl="1"/>
            <a:r>
              <a:rPr lang="zh-CN" altLang="en-US" dirty="0"/>
              <a:t>查询改写</a:t>
            </a:r>
            <a:endParaRPr lang="en-US" altLang="zh-CN" dirty="0"/>
          </a:p>
          <a:p>
            <a:pPr lvl="2"/>
            <a:r>
              <a:rPr lang="zh-CN" altLang="en-US" dirty="0"/>
              <a:t>去除</a:t>
            </a:r>
            <a:r>
              <a:rPr lang="en-US" altLang="zh-CN" dirty="0"/>
              <a:t>Distinct</a:t>
            </a:r>
          </a:p>
          <a:p>
            <a:pPr lvl="2"/>
            <a:r>
              <a:rPr lang="zh-CN" altLang="en-US" dirty="0"/>
              <a:t>子查询改连接</a:t>
            </a:r>
            <a:endParaRPr lang="en-US" altLang="zh-CN" dirty="0"/>
          </a:p>
          <a:p>
            <a:pPr lvl="2"/>
            <a:r>
              <a:rPr lang="zh-CN" altLang="en-US" dirty="0"/>
              <a:t>尽量不用中间表</a:t>
            </a:r>
            <a:endParaRPr lang="en-US" altLang="zh-CN" dirty="0"/>
          </a:p>
          <a:p>
            <a:pPr lvl="2"/>
            <a:r>
              <a:rPr lang="zh-CN" altLang="en-US" dirty="0"/>
              <a:t>相关子查询优化</a:t>
            </a:r>
            <a:endParaRPr lang="en-US" altLang="zh-CN" dirty="0"/>
          </a:p>
          <a:p>
            <a:pPr lvl="2"/>
            <a:r>
              <a:rPr lang="en-US" altLang="zh-CN" dirty="0"/>
              <a:t>…</a:t>
            </a:r>
          </a:p>
          <a:p>
            <a:pPr lvl="2"/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82043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0BA64-42A5-472F-AC85-8B70581D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关系型数据库的事务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EA927-E1E2-43F0-ACE5-DC4F76591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原子性（</a:t>
            </a:r>
            <a:r>
              <a:rPr lang="en-US" altLang="zh-CN" dirty="0"/>
              <a:t>Atomicity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一个事务（</a:t>
            </a:r>
            <a:r>
              <a:rPr lang="en-US" altLang="zh-CN" dirty="0"/>
              <a:t>transaction</a:t>
            </a:r>
            <a:r>
              <a:rPr lang="zh-CN" altLang="en-US" dirty="0"/>
              <a:t>）要么没有开始，</a:t>
            </a:r>
            <a:br>
              <a:rPr lang="zh-CN" altLang="en-US" dirty="0"/>
            </a:br>
            <a:r>
              <a:rPr lang="zh-CN" altLang="en-US" dirty="0"/>
              <a:t>要么全部完成，不存在中间状态。</a:t>
            </a:r>
          </a:p>
          <a:p>
            <a:r>
              <a:rPr lang="zh-CN" altLang="en-US" dirty="0"/>
              <a:t>一致性（</a:t>
            </a:r>
            <a:r>
              <a:rPr lang="en-US" altLang="zh-CN" dirty="0"/>
              <a:t>Consistency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事务的执行不会破坏数据的正确性，即符合约束。</a:t>
            </a:r>
          </a:p>
          <a:p>
            <a:r>
              <a:rPr lang="zh-CN" altLang="en-US" dirty="0"/>
              <a:t>隔离性（</a:t>
            </a:r>
            <a:r>
              <a:rPr lang="en-US" altLang="zh-CN" dirty="0"/>
              <a:t>Isolation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多个事务不会相互破坏。</a:t>
            </a:r>
          </a:p>
          <a:p>
            <a:r>
              <a:rPr lang="zh-CN" altLang="en-US" dirty="0"/>
              <a:t>持久性（</a:t>
            </a:r>
            <a:r>
              <a:rPr lang="en-US" altLang="zh-CN" dirty="0"/>
              <a:t>Durability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事务一旦提交成功，对数据的修改不会丢失。</a:t>
            </a:r>
          </a:p>
          <a:p>
            <a:endParaRPr lang="zh-Hans-HK" altLang="en-US" dirty="0"/>
          </a:p>
        </p:txBody>
      </p:sp>
      <p:pic>
        <p:nvPicPr>
          <p:cNvPr id="4" name="Picture 2" descr="Image result for jim gray">
            <a:extLst>
              <a:ext uri="{FF2B5EF4-FFF2-40B4-BE49-F238E27FC236}">
                <a16:creationId xmlns:a16="http://schemas.microsoft.com/office/drawing/2014/main" id="{C64ADF1C-5713-419D-9C94-19D489234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17902" y="252003"/>
            <a:ext cx="1524000" cy="2552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0931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404A3-E874-4883-9BC5-AB9D4A82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关系型数据库的事务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AA1E2-D1F7-446A-8ED5-2F51828E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原子性：日志</a:t>
            </a:r>
            <a:endParaRPr lang="en-US" altLang="zh-CN" dirty="0"/>
          </a:p>
          <a:p>
            <a:pPr lvl="1"/>
            <a:r>
              <a:rPr lang="en-US" altLang="zh-CN" dirty="0"/>
              <a:t>Undo/Redo/checkpoint</a:t>
            </a:r>
          </a:p>
          <a:p>
            <a:r>
              <a:rPr lang="zh-CN" altLang="en-US" dirty="0"/>
              <a:t>一致性</a:t>
            </a:r>
            <a:endParaRPr lang="en-US" altLang="zh-CN" dirty="0"/>
          </a:p>
          <a:p>
            <a:pPr lvl="1"/>
            <a:r>
              <a:rPr lang="zh-CN" altLang="en-US" dirty="0"/>
              <a:t>一致性策略</a:t>
            </a:r>
            <a:r>
              <a:rPr lang="en-US" altLang="zh-CN" dirty="0"/>
              <a:t>/</a:t>
            </a:r>
            <a:r>
              <a:rPr lang="zh-CN" altLang="en-US" dirty="0"/>
              <a:t>一致性检查</a:t>
            </a:r>
            <a:endParaRPr lang="en-US" altLang="zh-CN" dirty="0"/>
          </a:p>
          <a:p>
            <a:r>
              <a:rPr lang="zh-CN" altLang="en-US" dirty="0"/>
              <a:t>隔离性：并发控制</a:t>
            </a:r>
            <a:endParaRPr lang="en-US" altLang="zh-CN" dirty="0"/>
          </a:p>
          <a:p>
            <a:pPr lvl="1"/>
            <a:r>
              <a:rPr lang="zh-CN" altLang="en-US" dirty="0"/>
              <a:t>锁</a:t>
            </a:r>
            <a:r>
              <a:rPr lang="en-US" altLang="zh-CN" dirty="0"/>
              <a:t>/</a:t>
            </a:r>
            <a:r>
              <a:rPr lang="zh-CN" altLang="en-US" dirty="0"/>
              <a:t>多版本</a:t>
            </a:r>
            <a:r>
              <a:rPr lang="en-US" altLang="zh-CN" dirty="0"/>
              <a:t>/</a:t>
            </a:r>
            <a:r>
              <a:rPr lang="zh-CN" altLang="en-US" dirty="0"/>
              <a:t>验证机制</a:t>
            </a:r>
            <a:endParaRPr lang="en-US" altLang="zh-CN" dirty="0"/>
          </a:p>
          <a:p>
            <a:pPr lvl="1"/>
            <a:r>
              <a:rPr lang="zh-CN" altLang="en-US" dirty="0"/>
              <a:t>可串行化调度</a:t>
            </a:r>
            <a:r>
              <a:rPr lang="en-US" altLang="zh-CN" dirty="0"/>
              <a:t>/</a:t>
            </a:r>
            <a:r>
              <a:rPr lang="zh-CN" altLang="en-US" dirty="0"/>
              <a:t>冲突</a:t>
            </a:r>
            <a:endParaRPr lang="en-US" altLang="zh-CN" dirty="0"/>
          </a:p>
          <a:p>
            <a:r>
              <a:rPr lang="zh-CN" altLang="en-US" dirty="0"/>
              <a:t>持久性：日志</a:t>
            </a:r>
            <a:endParaRPr lang="en-US" altLang="zh-CN" dirty="0"/>
          </a:p>
          <a:p>
            <a:pPr lvl="1"/>
            <a:r>
              <a:rPr lang="en-US" altLang="zh-CN" dirty="0"/>
              <a:t>Undo/Redo/checkpoint</a:t>
            </a:r>
          </a:p>
          <a:p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463240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0C773-A87A-4C4C-B41D-252E307E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关系型数据库的调优</a:t>
            </a:r>
            <a:endParaRPr lang="zh-Hans-HK" altLang="en-US" dirty="0"/>
          </a:p>
        </p:txBody>
      </p:sp>
      <p:pic>
        <p:nvPicPr>
          <p:cNvPr id="4" name="内容占位符 3" descr="Screen Shot 2014-12-09 at 12.57.33 AM.png">
            <a:extLst>
              <a:ext uri="{FF2B5EF4-FFF2-40B4-BE49-F238E27FC236}">
                <a16:creationId xmlns:a16="http://schemas.microsoft.com/office/drawing/2014/main" id="{AD4178FB-2AFC-4B3B-9579-7759FEC54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03" y="1882775"/>
            <a:ext cx="78593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0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C4A8-EC97-45F3-BF84-55B815FD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什么是数据库系统</a:t>
            </a:r>
            <a:endParaRPr lang="zh-Hans-HK" altLang="en-US" dirty="0"/>
          </a:p>
        </p:txBody>
      </p:sp>
      <p:pic>
        <p:nvPicPr>
          <p:cNvPr id="4" name="Picture 1" descr="C:\Documents and Settings\xuan zhou\My Documents\My Pictures\3lyrs4.jpg">
            <a:extLst>
              <a:ext uri="{FF2B5EF4-FFF2-40B4-BE49-F238E27FC236}">
                <a16:creationId xmlns:a16="http://schemas.microsoft.com/office/drawing/2014/main" id="{806F590F-2B1B-4CAF-B3F4-8E773270E1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6964" y="1631269"/>
            <a:ext cx="4859778" cy="4766647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BBE7CC7-E7B2-4756-9669-6BFC56559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8" y="1634127"/>
            <a:ext cx="4931321" cy="476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51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85EB2-7720-4B2C-8902-0F3975D7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关系型数据库的调优</a:t>
            </a:r>
            <a:endParaRPr lang="zh-Hans-HK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5AD4914-C88F-4131-8D57-BD90FDC96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4399" y="1944688"/>
            <a:ext cx="8283201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30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C389C-5A13-4594-8F5F-E5EB32F8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关系型数据库的设计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C3A35-020A-4011-8CE3-A1CBA0B4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逻辑设计</a:t>
            </a:r>
            <a:endParaRPr lang="en-US" altLang="zh-CN" dirty="0"/>
          </a:p>
          <a:p>
            <a:pPr lvl="1"/>
            <a:r>
              <a:rPr lang="zh-CN" altLang="en-US" dirty="0"/>
              <a:t>实体</a:t>
            </a:r>
            <a:endParaRPr lang="en-US" altLang="zh-CN" dirty="0"/>
          </a:p>
          <a:p>
            <a:pPr lvl="1"/>
            <a:r>
              <a:rPr lang="zh-CN" altLang="en-US" dirty="0"/>
              <a:t>关系</a:t>
            </a:r>
            <a:endParaRPr lang="en-US" altLang="zh-CN" dirty="0"/>
          </a:p>
          <a:p>
            <a:pPr lvl="1"/>
            <a:r>
              <a:rPr lang="en-US" altLang="zh-CN" dirty="0"/>
              <a:t>ER</a:t>
            </a:r>
            <a:r>
              <a:rPr lang="zh-CN" altLang="en-US" dirty="0"/>
              <a:t>图</a:t>
            </a:r>
            <a:endParaRPr lang="en-US" altLang="zh-CN" dirty="0"/>
          </a:p>
          <a:p>
            <a:pPr lvl="1"/>
            <a:r>
              <a:rPr lang="zh-CN" altLang="en-US" dirty="0"/>
              <a:t>范式化</a:t>
            </a:r>
            <a:r>
              <a:rPr lang="en-US" altLang="zh-CN" dirty="0"/>
              <a:t>:</a:t>
            </a:r>
            <a:r>
              <a:rPr lang="zh-CN" altLang="en-US" dirty="0"/>
              <a:t>第</a:t>
            </a:r>
            <a:r>
              <a:rPr lang="en-US" altLang="zh-CN" dirty="0"/>
              <a:t>1/2/BC/4</a:t>
            </a:r>
            <a:r>
              <a:rPr lang="zh-CN" altLang="en-US" dirty="0"/>
              <a:t>范式</a:t>
            </a:r>
            <a:endParaRPr lang="en-US" altLang="zh-CN" dirty="0"/>
          </a:p>
          <a:p>
            <a:r>
              <a:rPr lang="zh-CN" altLang="en-US" dirty="0"/>
              <a:t>物理设计</a:t>
            </a:r>
            <a:endParaRPr lang="en-US" altLang="zh-CN" dirty="0"/>
          </a:p>
          <a:p>
            <a:pPr lvl="1"/>
            <a:r>
              <a:rPr lang="zh-CN" altLang="en-US" dirty="0"/>
              <a:t>各种优化：冗余属性</a:t>
            </a:r>
            <a:r>
              <a:rPr lang="en-US" altLang="zh-CN" dirty="0"/>
              <a:t>/</a:t>
            </a:r>
            <a:r>
              <a:rPr lang="zh-CN" altLang="en-US" dirty="0"/>
              <a:t>推导属性</a:t>
            </a:r>
            <a:r>
              <a:rPr lang="en-US" altLang="zh-CN" dirty="0"/>
              <a:t>/</a:t>
            </a:r>
            <a:r>
              <a:rPr lang="zh-CN" altLang="en-US" dirty="0"/>
              <a:t>表分裂</a:t>
            </a:r>
            <a:r>
              <a:rPr lang="en-US" altLang="zh-CN" dirty="0"/>
              <a:t>/</a:t>
            </a:r>
            <a:r>
              <a:rPr lang="zh-CN" altLang="en-US" dirty="0"/>
              <a:t>物化视图</a:t>
            </a:r>
            <a:r>
              <a:rPr lang="en-US" altLang="zh-CN" dirty="0"/>
              <a:t>/</a:t>
            </a:r>
            <a:r>
              <a:rPr lang="zh-CN" altLang="en-US" dirty="0"/>
              <a:t>存储过程</a:t>
            </a:r>
            <a:r>
              <a:rPr lang="en-US" altLang="zh-CN" dirty="0"/>
              <a:t>/</a:t>
            </a:r>
            <a:r>
              <a:rPr lang="zh-CN" altLang="en-US" dirty="0"/>
              <a:t>触发器等</a:t>
            </a:r>
            <a:endParaRPr lang="en-US" altLang="zh-CN" dirty="0"/>
          </a:p>
          <a:p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690054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B6728-C001-4E69-8F82-0BA001EA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SQL/</a:t>
            </a:r>
            <a:r>
              <a:rPr lang="en-US" altLang="zh-CN" dirty="0"/>
              <a:t>NoSQL/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NewSQL</a:t>
            </a:r>
            <a:endParaRPr lang="zh-Hans-HK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7597C-64FB-454D-A72F-D513CE8D5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dirty="0"/>
              <a:t>数据库的设计思想</a:t>
            </a:r>
            <a:endParaRPr lang="en-US" altLang="zh-CN" dirty="0"/>
          </a:p>
          <a:p>
            <a:pPr lvl="1"/>
            <a:r>
              <a:rPr lang="zh-CN" altLang="en-US" sz="2800" dirty="0"/>
              <a:t>数据库为什么长这样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b="1" dirty="0"/>
              <a:t>数据库的使用</a:t>
            </a:r>
            <a:endParaRPr lang="en-US" altLang="zh-CN" b="1" dirty="0"/>
          </a:p>
          <a:p>
            <a:pPr lvl="1"/>
            <a:r>
              <a:rPr lang="zh-CN" altLang="en-US" sz="2800" dirty="0"/>
              <a:t>增删改查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b="1" dirty="0"/>
              <a:t>重要的内部实现细节</a:t>
            </a:r>
            <a:endParaRPr lang="en-US" altLang="zh-CN" b="1" dirty="0"/>
          </a:p>
          <a:p>
            <a:pPr lvl="1"/>
            <a:r>
              <a:rPr lang="zh-CN" altLang="en-US" sz="2800" dirty="0"/>
              <a:t>存储</a:t>
            </a:r>
            <a:r>
              <a:rPr lang="en-US" altLang="zh-CN" sz="2800" dirty="0"/>
              <a:t>/</a:t>
            </a:r>
            <a:r>
              <a:rPr lang="zh-CN" altLang="en-US" sz="2800" dirty="0"/>
              <a:t>查询</a:t>
            </a:r>
            <a:r>
              <a:rPr lang="en-US" altLang="zh-CN" sz="2800" dirty="0"/>
              <a:t>/</a:t>
            </a:r>
            <a:r>
              <a:rPr lang="zh-CN" altLang="en-US" sz="2800" dirty="0"/>
              <a:t>事务</a:t>
            </a:r>
            <a:r>
              <a:rPr lang="en-US" altLang="zh-CN" sz="2800" dirty="0"/>
              <a:t>/</a:t>
            </a:r>
            <a:r>
              <a:rPr lang="zh-CN" altLang="en-US" sz="2800" dirty="0"/>
              <a:t>可用性</a:t>
            </a:r>
            <a:r>
              <a:rPr lang="en-US" altLang="zh-CN" sz="2800" dirty="0"/>
              <a:t>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3200" dirty="0"/>
              <a:t>设计练习</a:t>
            </a:r>
            <a:endParaRPr lang="en-US" altLang="zh-CN" sz="3200" dirty="0"/>
          </a:p>
          <a:p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419683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AA96A-EB2A-437F-86C8-EE33A7A1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关系型数据库的缺点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0C913-5DFE-4D0E-808F-DBD521210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只能存储为表格？非规则数据如文本等怎么存储？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4194497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83406-F270-4C5C-9902-3674CAD0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文档型数据库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24973-BCF5-47FB-9C92-A7E47598F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Hans-HK" dirty="0">
              <a:hlinkClick r:id="rId2"/>
            </a:endParaRPr>
          </a:p>
          <a:p>
            <a:endParaRPr lang="en-US" altLang="zh-Hans-HK" dirty="0">
              <a:hlinkClick r:id="rId2"/>
            </a:endParaRPr>
          </a:p>
          <a:p>
            <a:endParaRPr lang="en-US" altLang="zh-Hans-HK" dirty="0">
              <a:hlinkClick r:id="rId2"/>
            </a:endParaRPr>
          </a:p>
          <a:p>
            <a:endParaRPr lang="en-US" altLang="zh-Hans-HK" dirty="0">
              <a:hlinkClick r:id="rId2"/>
            </a:endParaRPr>
          </a:p>
          <a:p>
            <a:endParaRPr lang="en-US" altLang="zh-Hans-HK" dirty="0">
              <a:hlinkClick r:id="rId2"/>
            </a:endParaRPr>
          </a:p>
          <a:p>
            <a:endParaRPr lang="en-US" altLang="zh-Hans-HK" dirty="0">
              <a:hlinkClick r:id="rId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42D138-7FEC-4A43-BF8A-00E0F0A3F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862" y="1527802"/>
            <a:ext cx="7032275" cy="43510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59FFA24-D74A-42A3-8EEB-470968E3D99B}"/>
              </a:ext>
            </a:extLst>
          </p:cNvPr>
          <p:cNvSpPr/>
          <p:nvPr/>
        </p:nvSpPr>
        <p:spPr>
          <a:xfrm>
            <a:off x="9027627" y="6481583"/>
            <a:ext cx="2897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-HK" dirty="0">
                <a:hlinkClick r:id="rId2"/>
              </a:rPr>
              <a:t>https://www.mongodb.com/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659323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11C67-36A6-4959-B2BD-B7B7DFC1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文档型数据库的设计思想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2CCC4B-7126-4925-B5A4-8AE1829B4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</a:t>
            </a:r>
            <a:endParaRPr lang="en-US" altLang="zh-CN" b="1" dirty="0"/>
          </a:p>
        </p:txBody>
      </p:sp>
      <p:pic>
        <p:nvPicPr>
          <p:cNvPr id="2050" name="Picture 2" descr="What is object-oriented programming (OOP)? - Definition from ...">
            <a:extLst>
              <a:ext uri="{FF2B5EF4-FFF2-40B4-BE49-F238E27FC236}">
                <a16:creationId xmlns:a16="http://schemas.microsoft.com/office/drawing/2014/main" id="{2A4A0144-A792-45F8-97B1-3199C0F77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232" y="2153791"/>
            <a:ext cx="3989535" cy="407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584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BBA68-837A-4A1E-93B3-79BF8FE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文档型数据库的使用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4D2F1-FD3D-4195-BB27-264711378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增删改查：</a:t>
            </a:r>
            <a:endParaRPr lang="en-US" altLang="zh-Hans-HK" b="1" dirty="0"/>
          </a:p>
          <a:p>
            <a:pPr lvl="1"/>
            <a:r>
              <a:rPr lang="en-US" altLang="zh-Hans-HK" dirty="0">
                <a:hlinkClick r:id="rId3"/>
              </a:rPr>
              <a:t>https://docs.mongodb.com/manual/</a:t>
            </a:r>
            <a:endParaRPr lang="en-US" altLang="zh-Hans-HK" dirty="0"/>
          </a:p>
          <a:p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105246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9D52D-A664-4784-8D66-6F1238AD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文档型数据库的存储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EEB55-8EC0-4E7E-99EC-A3BE9BBF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如何存储？</a:t>
            </a:r>
            <a:endParaRPr lang="zh-Hans-HK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4A0F44-62A1-4991-908F-D1F18ABAD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188" y="2210999"/>
            <a:ext cx="4331623" cy="369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10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211B1-3E51-432E-8284-54558192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文档型数据库的存储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A3FA1-F4B0-4CA5-AB63-61E4AB28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如何保证存储的正确性？</a:t>
            </a:r>
            <a:endParaRPr lang="en-US" altLang="zh-CN" b="1" dirty="0"/>
          </a:p>
          <a:p>
            <a:pPr lvl="1"/>
            <a:r>
              <a:rPr lang="zh-CN" altLang="en-US" dirty="0"/>
              <a:t>人为因素：删库跑路、程序错误</a:t>
            </a:r>
            <a:endParaRPr lang="en-US" altLang="zh-CN" dirty="0"/>
          </a:p>
          <a:p>
            <a:pPr lvl="1"/>
            <a:r>
              <a:rPr lang="zh-CN" altLang="en-US" dirty="0"/>
              <a:t>系统因素：介质损坏、并发控制</a:t>
            </a:r>
            <a:endParaRPr lang="en-US" altLang="zh-CN" dirty="0"/>
          </a:p>
          <a:p>
            <a:pPr marL="914400" lvl="2" indent="0">
              <a:buNone/>
            </a:pPr>
            <a:r>
              <a:rPr lang="zh-Hans-HK" altLang="en-US" dirty="0"/>
              <a:t>→</a:t>
            </a:r>
            <a:r>
              <a:rPr lang="zh-CN" altLang="en-US" b="1" dirty="0">
                <a:solidFill>
                  <a:srgbClr val="7030A0"/>
                </a:solidFill>
              </a:rPr>
              <a:t>原子性的两重含义</a:t>
            </a:r>
            <a:endParaRPr lang="en-US" altLang="zh-Hans-HK" dirty="0"/>
          </a:p>
          <a:p>
            <a:r>
              <a:rPr lang="zh-CN" altLang="en-US" b="1" dirty="0"/>
              <a:t>如何衡量存储的正确性？</a:t>
            </a:r>
            <a:endParaRPr lang="en-US" altLang="zh-CN" b="1" dirty="0"/>
          </a:p>
          <a:p>
            <a:pPr lvl="1"/>
            <a:r>
              <a:rPr lang="zh-CN" altLang="en-US" dirty="0"/>
              <a:t>持久性（</a:t>
            </a:r>
            <a:r>
              <a:rPr lang="en-US" altLang="zh-Hans-HK" dirty="0"/>
              <a:t>Durability</a:t>
            </a:r>
            <a:r>
              <a:rPr lang="zh-CN" altLang="en-US" dirty="0"/>
              <a:t>）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583561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1F7C8-F99A-4D1C-BA1A-082A8C1C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文档型数据库的存储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EE483-58F3-4418-B6C2-1A9748B61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原子性的两重含义</a:t>
            </a:r>
            <a:endParaRPr lang="en-US" altLang="zh-CN" b="1" dirty="0"/>
          </a:p>
          <a:p>
            <a:pPr lvl="1"/>
            <a:r>
              <a:rPr lang="zh-CN" altLang="en-US" dirty="0"/>
              <a:t>不受宕机影响：</a:t>
            </a:r>
            <a:r>
              <a:rPr lang="en-US" altLang="zh-CN" dirty="0"/>
              <a:t>undo/redo</a:t>
            </a:r>
            <a:r>
              <a:rPr lang="zh-CN" altLang="en-US" dirty="0"/>
              <a:t>日志</a:t>
            </a:r>
            <a:r>
              <a:rPr lang="en-US" altLang="zh-CN" dirty="0"/>
              <a:t>/Checkpoint</a:t>
            </a:r>
          </a:p>
          <a:p>
            <a:pPr lvl="1"/>
            <a:r>
              <a:rPr lang="zh-CN" altLang="en-US" dirty="0"/>
              <a:t>进行并发控制：可线性化</a:t>
            </a:r>
            <a:r>
              <a:rPr lang="en-US" altLang="zh-CN" dirty="0"/>
              <a:t>/</a:t>
            </a:r>
            <a:r>
              <a:rPr lang="zh-CN" altLang="en-US" dirty="0"/>
              <a:t>加锁</a:t>
            </a:r>
            <a:r>
              <a:rPr lang="en-US" altLang="zh-CN" dirty="0"/>
              <a:t>/</a:t>
            </a:r>
            <a:r>
              <a:rPr lang="zh-CN" altLang="en-US" dirty="0"/>
              <a:t>多版本</a:t>
            </a:r>
            <a:endParaRPr lang="en-US" altLang="zh-CN" dirty="0"/>
          </a:p>
          <a:p>
            <a:pPr lvl="1"/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168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E4CE9-DB36-400C-A2DF-B53ADBA9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数据库系统的发展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FBCBD-3324-412D-A0D0-E793C7B5B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网状</a:t>
            </a:r>
            <a:r>
              <a:rPr lang="en-US" altLang="zh-CN" dirty="0"/>
              <a:t>/</a:t>
            </a:r>
            <a:r>
              <a:rPr lang="zh-CN" altLang="en-US" dirty="0"/>
              <a:t>层次数据库</a:t>
            </a:r>
            <a:endParaRPr lang="en-US" altLang="zh-CN" dirty="0"/>
          </a:p>
          <a:p>
            <a:r>
              <a:rPr lang="en-US" altLang="zh-CN" dirty="0"/>
              <a:t>SQL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en-US" altLang="zh-CN" dirty="0"/>
              <a:t>NoSQL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en-US" altLang="zh-Hans-HK" dirty="0"/>
              <a:t>NewSQL</a:t>
            </a:r>
            <a:r>
              <a:rPr lang="zh-CN" altLang="en-US" dirty="0"/>
              <a:t>数据库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60029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38A4A-BACA-444A-985B-7D80287C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文档型数据库的查询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D15AD9-3359-477D-84A4-C843BA46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b="1" dirty="0"/>
              <a:t>B</a:t>
            </a:r>
            <a:r>
              <a:rPr lang="zh-CN" altLang="en-US" b="1" dirty="0"/>
              <a:t>树</a:t>
            </a:r>
            <a:r>
              <a:rPr lang="en-US" altLang="zh-CN" b="1" dirty="0"/>
              <a:t>/B+</a:t>
            </a:r>
            <a:r>
              <a:rPr lang="zh-CN" altLang="en-US" b="1" dirty="0"/>
              <a:t>树</a:t>
            </a:r>
            <a:endParaRPr lang="zh-Hans-HK" altLang="en-US" b="1" dirty="0"/>
          </a:p>
        </p:txBody>
      </p:sp>
      <p:pic>
        <p:nvPicPr>
          <p:cNvPr id="4098" name="Picture 2" descr="https://img-blog.csdn.net/20170320103957037?watermark/2/text/aHR0cDovL2Jsb2cuY3Nkbi5uZXQvZ3VvemlxaW5nNTA2/font/5a6L5L2T/fontsize/400/fill/I0JBQkFCMA==/dissolve/70/gravity/SouthEast">
            <a:extLst>
              <a:ext uri="{FF2B5EF4-FFF2-40B4-BE49-F238E27FC236}">
                <a16:creationId xmlns:a16="http://schemas.microsoft.com/office/drawing/2014/main" id="{7AF87E36-29A8-4845-82BC-7BB393761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12" y="3115339"/>
            <a:ext cx="5913399" cy="292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pic4.zhimg.com/80/v2-5f069fd820637db1b877fdd6799a2b67_1440w.jpg">
            <a:extLst>
              <a:ext uri="{FF2B5EF4-FFF2-40B4-BE49-F238E27FC236}">
                <a16:creationId xmlns:a16="http://schemas.microsoft.com/office/drawing/2014/main" id="{29B6C6AE-F43D-483B-A5E5-0D8B9DEB5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439" y="3115338"/>
            <a:ext cx="5221249" cy="292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167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FA3A4-961B-4866-B901-7A84DD16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文档型数据库的事务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7769B-BCD0-43C3-8A45-BE9F22B63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NoSQL</a:t>
            </a:r>
            <a:r>
              <a:rPr lang="zh-CN" altLang="en-US" dirty="0"/>
              <a:t>数据库通常不支持事务！</a:t>
            </a:r>
            <a:endParaRPr lang="en-US" altLang="zh-CN" dirty="0"/>
          </a:p>
          <a:p>
            <a:pPr lvl="1"/>
            <a:r>
              <a:rPr lang="zh-CN" altLang="en-US" b="0" dirty="0"/>
              <a:t>只保证单个操作的原子性</a:t>
            </a:r>
            <a:endParaRPr lang="en-US" altLang="zh-CN" dirty="0"/>
          </a:p>
          <a:p>
            <a:pPr lvl="1"/>
            <a:r>
              <a:rPr lang="en-US" altLang="zh-CN" b="0" dirty="0"/>
              <a:t>MongoDB</a:t>
            </a:r>
            <a:r>
              <a:rPr lang="zh-CN" altLang="en-US" b="0" dirty="0"/>
              <a:t>的</a:t>
            </a:r>
            <a:r>
              <a:rPr lang="en-US" altLang="zh-CN" b="0" dirty="0"/>
              <a:t>Multi-document Transaction</a:t>
            </a:r>
            <a:r>
              <a:rPr lang="zh-CN" altLang="en-US" b="0" dirty="0"/>
              <a:t>只限于单节点</a:t>
            </a:r>
          </a:p>
          <a:p>
            <a:r>
              <a:rPr lang="zh-CN" altLang="en-US" dirty="0"/>
              <a:t>原因：事务的性能得不到保证</a:t>
            </a:r>
          </a:p>
          <a:p>
            <a:r>
              <a:rPr lang="zh-CN" altLang="en-US" dirty="0"/>
              <a:t>把数据一致性的问题交给应用来解决</a:t>
            </a:r>
          </a:p>
          <a:p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896721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0E91F-9E92-4A6C-A54B-3AF5013A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文档型数据库的事务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F21CF-B84B-4EFD-B939-8030720E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文档型数据库如何解决数据一致性问题？</a:t>
            </a:r>
            <a:endParaRPr lang="en-US" altLang="zh-CN" dirty="0"/>
          </a:p>
          <a:p>
            <a:pPr lvl="1"/>
            <a:r>
              <a:rPr lang="zh-CN" altLang="en-US" dirty="0"/>
              <a:t>一块嵌入</a:t>
            </a:r>
            <a:endParaRPr lang="en-US" altLang="zh-CN" dirty="0"/>
          </a:p>
          <a:p>
            <a:pPr lvl="1"/>
            <a:r>
              <a:rPr lang="zh-CN" altLang="en-US" dirty="0"/>
              <a:t>同步标记</a:t>
            </a:r>
            <a:endParaRPr lang="en-US" altLang="zh-CN" dirty="0"/>
          </a:p>
          <a:p>
            <a:pPr lvl="1"/>
            <a:r>
              <a:rPr lang="zh-CN" altLang="en-US" dirty="0"/>
              <a:t>消息队列</a:t>
            </a:r>
            <a:endParaRPr lang="en-US" altLang="zh-CN" dirty="0"/>
          </a:p>
          <a:p>
            <a:pPr lvl="1"/>
            <a:r>
              <a:rPr lang="zh-CN" altLang="en-US" dirty="0"/>
              <a:t>日志</a:t>
            </a:r>
            <a:r>
              <a:rPr lang="en-US" altLang="zh-CN" dirty="0"/>
              <a:t>/</a:t>
            </a:r>
            <a:r>
              <a:rPr lang="zh-CN" altLang="en-US" dirty="0"/>
              <a:t>时间戳</a:t>
            </a:r>
            <a:endParaRPr lang="en-US" altLang="zh-CN" dirty="0"/>
          </a:p>
          <a:p>
            <a:pPr lvl="1"/>
            <a:r>
              <a:rPr lang="zh-CN" altLang="en-US" dirty="0"/>
              <a:t>操作系统原子操作：锁</a:t>
            </a:r>
            <a:r>
              <a:rPr lang="en-US" altLang="zh-CN" dirty="0"/>
              <a:t>/</a:t>
            </a:r>
            <a:r>
              <a:rPr lang="zh-CN" altLang="en-US" dirty="0"/>
              <a:t>信号量</a:t>
            </a:r>
            <a:r>
              <a:rPr lang="en-US" altLang="zh-CN" dirty="0"/>
              <a:t>/CAS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602044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71BC0-0F1B-4349-A11D-5D5C3395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文档型数据库的可用性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29A15-0456-4748-8AAF-BF442C45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高可用与共识机制</a:t>
            </a:r>
            <a:endParaRPr lang="en-US" altLang="zh-CN" b="1" dirty="0"/>
          </a:p>
          <a:p>
            <a:pPr lvl="1"/>
            <a:r>
              <a:rPr lang="zh-CN" altLang="en-US" dirty="0"/>
              <a:t>至少一主两备</a:t>
            </a:r>
            <a:endParaRPr lang="en-US" altLang="zh-CN" dirty="0"/>
          </a:p>
          <a:p>
            <a:pPr lvl="1"/>
            <a:r>
              <a:rPr lang="en-US" altLang="zh-CN" dirty="0"/>
              <a:t>Raft</a:t>
            </a:r>
            <a:r>
              <a:rPr lang="zh-CN" altLang="en-US" dirty="0"/>
              <a:t>协议（</a:t>
            </a:r>
            <a:r>
              <a:rPr lang="en-US" altLang="zh-Hans-HK" dirty="0">
                <a:hlinkClick r:id="rId3"/>
              </a:rPr>
              <a:t>http://thesecretlivesofdata.com/raft/</a:t>
            </a:r>
            <a:r>
              <a:rPr lang="zh-CN" altLang="en-US" dirty="0"/>
              <a:t>）</a:t>
            </a:r>
            <a:endParaRPr lang="zh-Hans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7BD9B4-93A2-416F-B9F3-ED41672A2EC8}"/>
              </a:ext>
            </a:extLst>
          </p:cNvPr>
          <p:cNvSpPr/>
          <p:nvPr/>
        </p:nvSpPr>
        <p:spPr>
          <a:xfrm>
            <a:off x="9965621" y="6488668"/>
            <a:ext cx="2226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-HK" dirty="0">
                <a:hlinkClick r:id="rId4"/>
              </a:rPr>
              <a:t>https://raft.github.io/</a:t>
            </a:r>
            <a:endParaRPr lang="zh-Hans-HK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6BB32-A22B-4510-A3AE-5AB61732F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22" y="3653862"/>
            <a:ext cx="3279755" cy="2747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932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B73EA-6929-44DD-B6AF-C3B3F873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文档数据库的设计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671FF-0966-4DAA-A840-E66F34371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对象</a:t>
            </a:r>
            <a:endParaRPr lang="en-US" altLang="zh-CN" b="1" dirty="0"/>
          </a:p>
          <a:p>
            <a:r>
              <a:rPr lang="zh-CN" altLang="en-US" b="1" dirty="0"/>
              <a:t>对象之间的关系（</a:t>
            </a:r>
            <a:r>
              <a:rPr lang="en-US" altLang="zh-CN" b="1" dirty="0"/>
              <a:t>M:N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b="1" dirty="0"/>
              <a:t>范式化与逆范式化</a:t>
            </a:r>
            <a:endParaRPr lang="zh-Hans-HK" altLang="en-US" b="1" dirty="0"/>
          </a:p>
        </p:txBody>
      </p:sp>
    </p:spTree>
    <p:extLst>
      <p:ext uri="{BB962C8B-B14F-4D97-AF65-F5344CB8AC3E}">
        <p14:creationId xmlns:p14="http://schemas.microsoft.com/office/powerpoint/2010/main" val="33848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B6728-C001-4E69-8F82-0BA001EA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SQL/NoSQL/</a:t>
            </a:r>
            <a:r>
              <a:rPr lang="en-US" altLang="zh-CN" dirty="0"/>
              <a:t>NewSQL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7597C-64FB-454D-A72F-D513CE8D5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dirty="0"/>
              <a:t>数据库的设计思想</a:t>
            </a:r>
            <a:endParaRPr lang="en-US" altLang="zh-CN" dirty="0"/>
          </a:p>
          <a:p>
            <a:pPr lvl="1"/>
            <a:r>
              <a:rPr lang="zh-CN" altLang="en-US" sz="2800" dirty="0"/>
              <a:t>数据库为什么长这样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b="1" dirty="0"/>
              <a:t>数据库的使用</a:t>
            </a:r>
            <a:endParaRPr lang="en-US" altLang="zh-CN" b="1" dirty="0"/>
          </a:p>
          <a:p>
            <a:pPr lvl="1"/>
            <a:r>
              <a:rPr lang="zh-CN" altLang="en-US" sz="2800" dirty="0"/>
              <a:t>增删改查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b="1" dirty="0"/>
              <a:t>重要的内部实现细节</a:t>
            </a:r>
            <a:endParaRPr lang="en-US" altLang="zh-CN" b="1" dirty="0"/>
          </a:p>
          <a:p>
            <a:pPr lvl="1"/>
            <a:r>
              <a:rPr lang="zh-CN" altLang="en-US" sz="2800" dirty="0"/>
              <a:t>存储</a:t>
            </a:r>
            <a:r>
              <a:rPr lang="en-US" altLang="zh-CN" sz="2800" dirty="0"/>
              <a:t>/</a:t>
            </a:r>
            <a:r>
              <a:rPr lang="zh-CN" altLang="en-US" sz="2800" dirty="0"/>
              <a:t>查询</a:t>
            </a:r>
            <a:r>
              <a:rPr lang="en-US" altLang="zh-CN" sz="2800" dirty="0"/>
              <a:t>/</a:t>
            </a:r>
            <a:r>
              <a:rPr lang="zh-CN" altLang="en-US" sz="2800" dirty="0"/>
              <a:t>事务</a:t>
            </a:r>
            <a:r>
              <a:rPr lang="en-US" altLang="zh-CN" sz="2800" dirty="0"/>
              <a:t>/</a:t>
            </a:r>
            <a:r>
              <a:rPr lang="zh-CN" altLang="en-US" sz="2800" dirty="0"/>
              <a:t>可用性</a:t>
            </a:r>
            <a:r>
              <a:rPr lang="en-US" altLang="zh-CN" sz="2800" dirty="0"/>
              <a:t>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3200" dirty="0"/>
              <a:t>设计练习</a:t>
            </a:r>
            <a:endParaRPr lang="en-US" altLang="zh-CN" sz="3200" dirty="0"/>
          </a:p>
          <a:p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881609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7CB29-8E21-47AF-8774-2A1410DE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82FFF-A3B0-4ECE-852F-A5D49D1A7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数据模型的设计应该以</a:t>
            </a:r>
            <a:r>
              <a:rPr lang="en-US" altLang="zh-CN" dirty="0"/>
              <a:t>OO</a:t>
            </a:r>
            <a:r>
              <a:rPr lang="zh-CN" altLang="en-US" dirty="0"/>
              <a:t>应用程序端为主，还是以数据库端为主？</a:t>
            </a:r>
          </a:p>
          <a:p>
            <a:r>
              <a:rPr lang="zh-CN" altLang="en-US" dirty="0"/>
              <a:t>先设计数据库还是先设计程序架构？</a:t>
            </a:r>
          </a:p>
          <a:p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499537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372A8-3956-44CF-A33C-671AFE5B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E1F74-B760-4B78-92D3-DF387475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观点一：业务流程为主，因此程序架构为主</a:t>
            </a:r>
          </a:p>
          <a:p>
            <a:endParaRPr lang="zh-CN" altLang="en-US" dirty="0"/>
          </a:p>
          <a:p>
            <a:r>
              <a:rPr lang="zh-CN" altLang="en-US" dirty="0"/>
              <a:t>观点二：</a:t>
            </a:r>
            <a:r>
              <a:rPr lang="en-US" altLang="zh-Hans-HK" dirty="0"/>
              <a:t>State of the World</a:t>
            </a:r>
            <a:r>
              <a:rPr lang="zh-CN" altLang="en-US" dirty="0"/>
              <a:t>为主，因此数据库为主</a:t>
            </a:r>
          </a:p>
          <a:p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727990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50052-2526-4D2D-9FCC-E6715682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2F75E-1685-402E-B87D-D452C9917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观点一场景</a:t>
            </a:r>
            <a:endParaRPr lang="en-US" altLang="zh-CN" dirty="0"/>
          </a:p>
          <a:p>
            <a:pPr lvl="1"/>
            <a:r>
              <a:rPr lang="zh-CN" altLang="en-US" dirty="0"/>
              <a:t>简单功能的数据库</a:t>
            </a:r>
          </a:p>
          <a:p>
            <a:pPr lvl="1"/>
            <a:r>
              <a:rPr lang="zh-CN" altLang="en-US" dirty="0"/>
              <a:t>简单模型的数据库</a:t>
            </a:r>
          </a:p>
          <a:p>
            <a:pPr lvl="1"/>
            <a:r>
              <a:rPr lang="zh-CN" altLang="en-US" dirty="0"/>
              <a:t>传统的数据库设计过程不再适用</a:t>
            </a:r>
          </a:p>
          <a:p>
            <a:pPr lvl="2"/>
            <a:r>
              <a:rPr lang="en-US" altLang="zh-CN" dirty="0"/>
              <a:t>ERD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ORM</a:t>
            </a:r>
          </a:p>
          <a:p>
            <a:pPr lvl="1"/>
            <a:r>
              <a:rPr lang="en-US" altLang="zh-CN" dirty="0"/>
              <a:t>NoSQL</a:t>
            </a:r>
            <a:r>
              <a:rPr lang="zh-CN" altLang="en-US" dirty="0"/>
              <a:t>适用场景更广</a:t>
            </a:r>
          </a:p>
          <a:p>
            <a:pPr lvl="1"/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431812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4B737-9386-48C5-9E4E-5A1FAAA1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598C8-CB3F-4670-BDCD-83FBC1A32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观点二场景</a:t>
            </a:r>
            <a:endParaRPr lang="en-US" altLang="zh-CN" dirty="0"/>
          </a:p>
          <a:p>
            <a:pPr lvl="1"/>
            <a:r>
              <a:rPr lang="zh-CN" altLang="en-US" dirty="0"/>
              <a:t>传统</a:t>
            </a:r>
            <a:r>
              <a:rPr lang="en-US" altLang="zh-CN" dirty="0"/>
              <a:t>SQL</a:t>
            </a:r>
            <a:r>
              <a:rPr lang="zh-CN" altLang="en-US" dirty="0"/>
              <a:t>数据库</a:t>
            </a:r>
          </a:p>
          <a:p>
            <a:pPr lvl="1"/>
            <a:r>
              <a:rPr lang="zh-CN" altLang="en-US" dirty="0"/>
              <a:t>需要进一步优化</a:t>
            </a:r>
            <a:r>
              <a:rPr lang="en-US" altLang="zh-CN" dirty="0"/>
              <a:t>SQL</a:t>
            </a:r>
            <a:r>
              <a:rPr lang="zh-CN" altLang="en-US" dirty="0"/>
              <a:t>数据库的性能，拓展其功能</a:t>
            </a:r>
          </a:p>
          <a:p>
            <a:pPr lvl="2"/>
            <a:r>
              <a:rPr lang="en-US" altLang="zh-CN" dirty="0"/>
              <a:t>ORDBMS</a:t>
            </a:r>
          </a:p>
          <a:p>
            <a:pPr lvl="2"/>
            <a:r>
              <a:rPr lang="en-US" altLang="zh-CN" dirty="0"/>
              <a:t>NewSQL</a:t>
            </a:r>
          </a:p>
          <a:p>
            <a:pPr lvl="2"/>
            <a:r>
              <a:rPr lang="en-US" altLang="zh-CN" dirty="0"/>
              <a:t>HTAP</a:t>
            </a:r>
          </a:p>
          <a:p>
            <a:pPr lvl="1"/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77856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B6728-C001-4E69-8F82-0BA001EA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提纲：</a:t>
            </a:r>
            <a:r>
              <a:rPr lang="en-US" altLang="zh-CN" dirty="0"/>
              <a:t>SQL/NoSQL/NewSQL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7597C-64FB-454D-A72F-D513CE8D5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dirty="0"/>
              <a:t>数据库的设计思想</a:t>
            </a:r>
            <a:endParaRPr lang="en-US" altLang="zh-CN" dirty="0"/>
          </a:p>
          <a:p>
            <a:pPr lvl="1"/>
            <a:r>
              <a:rPr lang="zh-CN" altLang="en-US" sz="2800" dirty="0"/>
              <a:t>数据库为什么长这样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b="1" dirty="0"/>
              <a:t>数据库的使用</a:t>
            </a:r>
            <a:endParaRPr lang="en-US" altLang="zh-CN" b="1" dirty="0"/>
          </a:p>
          <a:p>
            <a:pPr lvl="1"/>
            <a:r>
              <a:rPr lang="zh-CN" altLang="en-US" sz="2800" dirty="0"/>
              <a:t>增删改查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b="1" dirty="0"/>
              <a:t>重要的内部实现细节</a:t>
            </a:r>
            <a:endParaRPr lang="en-US" altLang="zh-CN" b="1" dirty="0"/>
          </a:p>
          <a:p>
            <a:pPr lvl="1"/>
            <a:r>
              <a:rPr lang="zh-CN" altLang="en-US" sz="2800" dirty="0"/>
              <a:t>存储</a:t>
            </a:r>
            <a:r>
              <a:rPr lang="en-US" altLang="zh-CN" sz="2800" dirty="0"/>
              <a:t>/</a:t>
            </a:r>
            <a:r>
              <a:rPr lang="zh-CN" altLang="en-US" sz="2800" dirty="0"/>
              <a:t>查询</a:t>
            </a:r>
            <a:r>
              <a:rPr lang="en-US" altLang="zh-CN" sz="2800" dirty="0"/>
              <a:t>/</a:t>
            </a:r>
            <a:r>
              <a:rPr lang="zh-CN" altLang="en-US" sz="2800" dirty="0"/>
              <a:t>事务</a:t>
            </a:r>
            <a:r>
              <a:rPr lang="en-US" altLang="zh-CN" sz="2800" dirty="0"/>
              <a:t>/</a:t>
            </a:r>
            <a:r>
              <a:rPr lang="zh-CN" altLang="en-US" sz="2800" dirty="0"/>
              <a:t>可用性</a:t>
            </a:r>
            <a:r>
              <a:rPr lang="en-US" altLang="zh-CN" sz="2800" dirty="0"/>
              <a:t>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3200" dirty="0"/>
              <a:t>设计练习</a:t>
            </a:r>
            <a:endParaRPr lang="en-US" altLang="zh-CN" sz="3200" dirty="0"/>
          </a:p>
          <a:p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175928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88707-9E0C-40C4-8941-92568E33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endParaRPr lang="zh-Hans-HK" altLang="en-US" dirty="0"/>
          </a:p>
        </p:txBody>
      </p:sp>
      <p:pic>
        <p:nvPicPr>
          <p:cNvPr id="4" name="image2.png" descr="Image result for pokemon go user increase">
            <a:extLst>
              <a:ext uri="{FF2B5EF4-FFF2-40B4-BE49-F238E27FC236}">
                <a16:creationId xmlns:a16="http://schemas.microsoft.com/office/drawing/2014/main" id="{2BB35EC2-850F-4475-899F-863C41A71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9009" y="1474362"/>
            <a:ext cx="7482361" cy="51669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83024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CFD89-7B14-4E0A-B025-703086A9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ED8BF-3092-46AB-8130-CA1C78241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dirty="0"/>
              <a:t>S</a:t>
            </a:r>
            <a:r>
              <a:rPr lang="en-US" altLang="zh-CN" dirty="0"/>
              <a:t>cale Up</a:t>
            </a:r>
            <a:endParaRPr lang="zh-Hans-HK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FCEB3C-D8C8-4167-9657-8D49A1E6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70" y="2671748"/>
            <a:ext cx="8051660" cy="376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59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BE0DC-4FA2-49D0-BC9B-71E6B3BE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F086F-0DB8-46B8-80B0-BB5409DFF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dirty="0"/>
              <a:t>S</a:t>
            </a:r>
            <a:r>
              <a:rPr lang="en-US" altLang="zh-CN" dirty="0"/>
              <a:t>cale Out</a:t>
            </a:r>
            <a:endParaRPr lang="zh-Hans-HK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7F754D-91EF-489A-BC1F-D9A38C18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202" y="2580362"/>
            <a:ext cx="6399595" cy="354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40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6AA12-504C-475C-9B27-A0181AC0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NewSQL</a:t>
            </a:r>
            <a:endParaRPr lang="zh-Hans-HK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E9E18A1-1D9A-4EEC-8E42-18E346B02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7902" y="1577566"/>
            <a:ext cx="8696195" cy="472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577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045D0-A2A3-4E0F-A67D-8FFCA56E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How to Scale Out?</a:t>
            </a:r>
            <a:endParaRPr lang="zh-Hans-HK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AE1B13-9B85-41B1-8233-6E0F6BAC5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978" y="1882775"/>
            <a:ext cx="98500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346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045D0-A2A3-4E0F-A67D-8FFCA56E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How to Scale Out?</a:t>
            </a:r>
            <a:endParaRPr lang="zh-Hans-HK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1F3A96-6CA1-4245-B7E3-7FB1D43A8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186"/>
            <a:ext cx="10515600" cy="4351338"/>
          </a:xfrm>
        </p:spPr>
        <p:txBody>
          <a:bodyPr/>
          <a:lstStyle/>
          <a:p>
            <a:r>
              <a:rPr lang="zh-CN" altLang="en-US" dirty="0"/>
              <a:t>分库</a:t>
            </a:r>
            <a:r>
              <a:rPr lang="en-US" altLang="zh-CN" dirty="0"/>
              <a:t>/</a:t>
            </a:r>
            <a:r>
              <a:rPr lang="zh-CN" altLang="en-US" dirty="0"/>
              <a:t>分表</a:t>
            </a:r>
            <a:endParaRPr lang="zh-Hans-HK" altLang="en-US" dirty="0"/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043581D8-87D7-4112-AD1A-27FEAA67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496" y="2656844"/>
            <a:ext cx="6209007" cy="357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673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045D0-A2A3-4E0F-A67D-8FFCA56E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How to Scale Out?</a:t>
            </a:r>
            <a:endParaRPr lang="zh-Hans-HK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E6237F3-C3EC-42C5-9433-511AC2C7F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978" y="1882775"/>
            <a:ext cx="98500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44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045D0-A2A3-4E0F-A67D-8FFCA56E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How to Scale Out?</a:t>
            </a:r>
            <a:endParaRPr lang="zh-Hans-HK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044000-67E4-4C3B-AF0A-C281DC50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并行</a:t>
            </a:r>
            <a:r>
              <a:rPr lang="en-US" altLang="zh-CN" dirty="0"/>
              <a:t>/</a:t>
            </a:r>
            <a:r>
              <a:rPr lang="zh-CN" altLang="en-US" dirty="0"/>
              <a:t>分布式数据库</a:t>
            </a:r>
            <a:endParaRPr lang="zh-Hans-HK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7BD5A6-3242-46A8-A827-8E9150888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96" y="2617410"/>
            <a:ext cx="7504408" cy="361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96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045D0-A2A3-4E0F-A67D-8FFCA56E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How to Scale Out?</a:t>
            </a:r>
            <a:endParaRPr lang="zh-Hans-HK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044000-67E4-4C3B-AF0A-C281DC50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并行</a:t>
            </a:r>
            <a:r>
              <a:rPr lang="en-US" altLang="zh-CN" dirty="0"/>
              <a:t>/</a:t>
            </a:r>
            <a:r>
              <a:rPr lang="zh-CN" altLang="en-US" dirty="0"/>
              <a:t>分布式数据库</a:t>
            </a:r>
            <a:endParaRPr lang="zh-Hans-HK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F25E27-06AE-4536-B9D2-C3EF0719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89" y="2719341"/>
            <a:ext cx="8919221" cy="32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89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045D0-A2A3-4E0F-A67D-8FFCA56E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How to Scale Out?</a:t>
            </a:r>
            <a:endParaRPr lang="zh-Hans-HK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044000-67E4-4C3B-AF0A-C281DC50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并行</a:t>
            </a:r>
            <a:r>
              <a:rPr lang="en-US" altLang="zh-CN" dirty="0"/>
              <a:t>/</a:t>
            </a:r>
            <a:r>
              <a:rPr lang="zh-CN" altLang="en-US" dirty="0"/>
              <a:t>分布式数据库</a:t>
            </a:r>
            <a:endParaRPr lang="en-US" altLang="zh-CN" dirty="0"/>
          </a:p>
          <a:p>
            <a:pPr lvl="1"/>
            <a:r>
              <a:rPr lang="zh-CN" altLang="en-US" dirty="0"/>
              <a:t>如何划分数据？</a:t>
            </a:r>
            <a:endParaRPr lang="en-US" altLang="zh-CN" dirty="0"/>
          </a:p>
          <a:p>
            <a:pPr lvl="2"/>
            <a:r>
              <a:rPr lang="en-US" altLang="zh-CN" dirty="0"/>
              <a:t>Round robin</a:t>
            </a:r>
          </a:p>
          <a:p>
            <a:pPr lvl="2"/>
            <a:r>
              <a:rPr lang="en-US" altLang="zh-CN" dirty="0"/>
              <a:t>Hash partitioning</a:t>
            </a:r>
          </a:p>
          <a:p>
            <a:pPr lvl="2"/>
            <a:r>
              <a:rPr lang="en-US" altLang="zh-CN" dirty="0"/>
              <a:t>Range partitioning</a:t>
            </a:r>
          </a:p>
          <a:p>
            <a:pPr lvl="1"/>
            <a:r>
              <a:rPr lang="zh-CN" altLang="en-US" dirty="0"/>
              <a:t>如何执行查询？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7030A0"/>
                </a:solidFill>
              </a:rPr>
              <a:t>关系代数的并行化</a:t>
            </a:r>
            <a:endParaRPr lang="en-US" altLang="zh-C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44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B6728-C001-4E69-8F82-0BA001EA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提纲：</a:t>
            </a:r>
            <a:r>
              <a:rPr lang="en-US" altLang="zh-CN" dirty="0"/>
              <a:t>SQL/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NoSQL/NewSQL</a:t>
            </a:r>
            <a:endParaRPr lang="zh-Hans-HK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7597C-64FB-454D-A72F-D513CE8D5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dirty="0"/>
              <a:t>数据库的设计思想</a:t>
            </a:r>
            <a:endParaRPr lang="en-US" altLang="zh-CN" dirty="0"/>
          </a:p>
          <a:p>
            <a:pPr lvl="1"/>
            <a:r>
              <a:rPr lang="zh-CN" altLang="en-US" sz="2800" dirty="0"/>
              <a:t>数据库为什么长这样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b="1" dirty="0"/>
              <a:t>数据库的使用</a:t>
            </a:r>
            <a:endParaRPr lang="en-US" altLang="zh-CN" b="1" dirty="0"/>
          </a:p>
          <a:p>
            <a:pPr lvl="1"/>
            <a:r>
              <a:rPr lang="zh-CN" altLang="en-US" sz="2800" dirty="0"/>
              <a:t>增删改查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b="1" dirty="0"/>
              <a:t>重要的内部实现细节</a:t>
            </a:r>
            <a:endParaRPr lang="en-US" altLang="zh-CN" b="1" dirty="0"/>
          </a:p>
          <a:p>
            <a:pPr lvl="1"/>
            <a:r>
              <a:rPr lang="zh-CN" altLang="en-US" sz="2800" dirty="0"/>
              <a:t>存储</a:t>
            </a:r>
            <a:r>
              <a:rPr lang="en-US" altLang="zh-CN" sz="2800" dirty="0"/>
              <a:t>/</a:t>
            </a:r>
            <a:r>
              <a:rPr lang="zh-CN" altLang="en-US" sz="2800" dirty="0"/>
              <a:t>查询</a:t>
            </a:r>
            <a:r>
              <a:rPr lang="en-US" altLang="zh-CN" sz="2800" dirty="0"/>
              <a:t>/</a:t>
            </a:r>
            <a:r>
              <a:rPr lang="zh-CN" altLang="en-US" sz="2800" dirty="0"/>
              <a:t>事务</a:t>
            </a:r>
            <a:r>
              <a:rPr lang="en-US" altLang="zh-CN" sz="2800" dirty="0"/>
              <a:t>/</a:t>
            </a:r>
            <a:r>
              <a:rPr lang="zh-CN" altLang="en-US" sz="2800" dirty="0"/>
              <a:t>可用性</a:t>
            </a:r>
            <a:r>
              <a:rPr lang="en-US" altLang="zh-CN" sz="2800" dirty="0"/>
              <a:t>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3200" dirty="0"/>
              <a:t>设计练习</a:t>
            </a:r>
            <a:endParaRPr lang="en-US" altLang="zh-CN" sz="3200" dirty="0"/>
          </a:p>
          <a:p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078223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7A6C5-5904-47B3-9AB6-56CFA3C5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分布式数据库使用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AC88D-EEB4-4ED2-8A8A-96FEA6E3A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dirty="0">
                <a:hlinkClick r:id="rId2"/>
              </a:rPr>
              <a:t>https://pingcap.com/docs-cn/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226556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4B6B9-96E8-4E23-9045-51A6588F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分布式数据库的查询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0E926-5AB6-427E-9A80-10D7C083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索引举例：</a:t>
            </a:r>
            <a:r>
              <a:rPr lang="en-US" altLang="zh-Hans-HK" dirty="0"/>
              <a:t>R-Tree Search</a:t>
            </a:r>
            <a:endParaRPr lang="zh-Hans-HK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87695C-A173-44A2-AE4E-F3936B90C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135" y="2596821"/>
            <a:ext cx="4649730" cy="400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997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045D0-A2A3-4E0F-A67D-8FFCA56E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分布式数据库的事务</a:t>
            </a:r>
            <a:endParaRPr lang="zh-Hans-HK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044000-67E4-4C3B-AF0A-C281DC50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-HK" dirty="0"/>
              <a:t>A</a:t>
            </a:r>
          </a:p>
          <a:p>
            <a:pPr lvl="1"/>
            <a:r>
              <a:rPr lang="zh-CN" altLang="en-US" dirty="0"/>
              <a:t>日志</a:t>
            </a:r>
            <a:r>
              <a:rPr lang="en-US" altLang="zh-CN" dirty="0"/>
              <a:t>/</a:t>
            </a:r>
            <a:r>
              <a:rPr lang="en-US" altLang="zh-Hans-HK" dirty="0"/>
              <a:t>2PC</a:t>
            </a:r>
          </a:p>
          <a:p>
            <a:r>
              <a:rPr lang="en-US" altLang="zh-Hans-HK" dirty="0"/>
              <a:t>C</a:t>
            </a:r>
          </a:p>
          <a:p>
            <a:r>
              <a:rPr lang="en-US" altLang="zh-Hans-HK" dirty="0"/>
              <a:t>I</a:t>
            </a:r>
          </a:p>
          <a:p>
            <a:pPr lvl="1"/>
            <a:r>
              <a:rPr lang="zh-CN" altLang="en-US" dirty="0"/>
              <a:t>分布式锁</a:t>
            </a:r>
            <a:r>
              <a:rPr lang="en-US" altLang="zh-CN" dirty="0"/>
              <a:t>/</a:t>
            </a:r>
            <a:r>
              <a:rPr lang="zh-CN" altLang="en-US" dirty="0"/>
              <a:t>多版本与时间戳</a:t>
            </a:r>
            <a:endParaRPr lang="en-US" altLang="zh-Hans-HK" dirty="0"/>
          </a:p>
          <a:p>
            <a:r>
              <a:rPr lang="en-US" altLang="zh-Hans-HK" dirty="0"/>
              <a:t>D</a:t>
            </a:r>
          </a:p>
          <a:p>
            <a:pPr lvl="1"/>
            <a:r>
              <a:rPr lang="zh-CN" altLang="en-US" dirty="0"/>
              <a:t>日志</a:t>
            </a:r>
            <a:r>
              <a:rPr lang="en-US" altLang="zh-CN" dirty="0"/>
              <a:t>/2PC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1537670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7767D-E948-46E6-AD86-CE46AE47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分布式数据库的高可用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55903-8692-47F5-AC47-A8844B9A1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dirty="0"/>
              <a:t>P</a:t>
            </a:r>
            <a:r>
              <a:rPr lang="zh-CN" altLang="en-US" dirty="0"/>
              <a:t>必须有，</a:t>
            </a:r>
            <a:r>
              <a:rPr lang="en-US" altLang="zh-CN" dirty="0"/>
              <a:t>AP/CP</a:t>
            </a:r>
            <a:r>
              <a:rPr lang="zh-CN" altLang="en-US" dirty="0"/>
              <a:t>二选一</a:t>
            </a:r>
            <a:endParaRPr lang="zh-Hans-HK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771E0C-8B16-4236-81B9-6AF48B711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316" y="3173865"/>
            <a:ext cx="6907367" cy="24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650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10659-3BBA-46C7-9B5C-70448ADB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分布式数据库的高可用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A6BDA-B52E-496C-B717-6812AB0D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dirty="0"/>
              <a:t>Node Availability vs Service Availability</a:t>
            </a:r>
          </a:p>
          <a:p>
            <a:pPr lvl="1"/>
            <a:r>
              <a:rPr lang="en-US" altLang="zh-Hans-HK" dirty="0"/>
              <a:t>Node Availability (</a:t>
            </a:r>
            <a:r>
              <a:rPr lang="en-US" altLang="zh-Hans-HK" dirty="0" err="1"/>
              <a:t>nA</a:t>
            </a:r>
            <a:r>
              <a:rPr lang="en-US" altLang="zh-Hans-HK" dirty="0"/>
              <a:t>)</a:t>
            </a:r>
          </a:p>
          <a:p>
            <a:pPr lvl="1"/>
            <a:r>
              <a:rPr lang="en-US" altLang="zh-Hans-HK" dirty="0"/>
              <a:t>Service Availability (</a:t>
            </a:r>
            <a:r>
              <a:rPr lang="en-US" altLang="zh-Hans-HK" dirty="0" err="1"/>
              <a:t>sA</a:t>
            </a:r>
            <a:r>
              <a:rPr lang="en-US" altLang="zh-Hans-HK" dirty="0"/>
              <a:t>)</a:t>
            </a:r>
          </a:p>
          <a:p>
            <a:pPr lvl="1"/>
            <a:endParaRPr lang="en-US" altLang="zh-Hans-HK" dirty="0"/>
          </a:p>
          <a:p>
            <a:r>
              <a:rPr lang="en-US" altLang="zh-Hans-HK" dirty="0" err="1"/>
              <a:t>CnAP</a:t>
            </a:r>
            <a:r>
              <a:rPr lang="en-US" altLang="zh-Hans-HK" dirty="0"/>
              <a:t> vs </a:t>
            </a:r>
            <a:r>
              <a:rPr lang="en-US" altLang="zh-Hans-HK" dirty="0" err="1"/>
              <a:t>CsAP</a:t>
            </a:r>
            <a:endParaRPr lang="en-US" altLang="zh-Hans-HK" dirty="0"/>
          </a:p>
          <a:p>
            <a:pPr lvl="1"/>
            <a:r>
              <a:rPr lang="en-US" altLang="zh-Hans-HK" dirty="0" err="1"/>
              <a:t>CnAP</a:t>
            </a:r>
            <a:r>
              <a:rPr lang="zh-CN" altLang="en-US" dirty="0"/>
              <a:t>：只能在</a:t>
            </a:r>
            <a:r>
              <a:rPr lang="en-US" altLang="zh-CN" dirty="0"/>
              <a:t>CP</a:t>
            </a:r>
            <a:r>
              <a:rPr lang="zh-CN" altLang="en-US" dirty="0"/>
              <a:t>和</a:t>
            </a:r>
            <a:r>
              <a:rPr lang="en-US" altLang="zh-CN" dirty="0" err="1"/>
              <a:t>nAP</a:t>
            </a:r>
            <a:r>
              <a:rPr lang="zh-CN" altLang="en-US" dirty="0"/>
              <a:t>中二选一。</a:t>
            </a:r>
            <a:endParaRPr lang="en-US" altLang="zh-Hans-HK" dirty="0"/>
          </a:p>
          <a:p>
            <a:pPr lvl="1"/>
            <a:r>
              <a:rPr lang="en-US" altLang="zh-Hans-HK" dirty="0" err="1"/>
              <a:t>CsAP</a:t>
            </a:r>
            <a:r>
              <a:rPr lang="zh-CN" altLang="en-US" dirty="0"/>
              <a:t>：某种情况下可以兼顾</a:t>
            </a:r>
            <a:endParaRPr lang="en-US" altLang="zh-Hans-HK" dirty="0"/>
          </a:p>
          <a:p>
            <a:pPr lvl="1"/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6050331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52BC7-6D6B-45C3-87C8-0448727D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分布式数据的高可用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4012B-3BA9-489F-A4ED-A6B5A224D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dirty="0"/>
              <a:t>CAP</a:t>
            </a:r>
            <a:r>
              <a:rPr lang="zh-CN" altLang="en-US" dirty="0"/>
              <a:t>理论</a:t>
            </a:r>
            <a:endParaRPr lang="en-US" altLang="zh-CN" dirty="0"/>
          </a:p>
          <a:p>
            <a:pPr lvl="1"/>
            <a:r>
              <a:rPr lang="zh-CN" altLang="en-US" dirty="0"/>
              <a:t>一致性（</a:t>
            </a:r>
            <a:r>
              <a:rPr lang="en-US" altLang="zh-Hans-HK" dirty="0"/>
              <a:t>Consistency</a:t>
            </a:r>
            <a:r>
              <a:rPr lang="zh-Hans-HK" altLang="en-US" dirty="0"/>
              <a:t>） </a:t>
            </a:r>
          </a:p>
          <a:p>
            <a:pPr lvl="1"/>
            <a:r>
              <a:rPr lang="zh-CN" altLang="en-US" dirty="0"/>
              <a:t>可用性（</a:t>
            </a:r>
            <a:r>
              <a:rPr lang="en-US" altLang="zh-Hans-HK" dirty="0"/>
              <a:t>Availability</a:t>
            </a:r>
            <a:r>
              <a:rPr lang="zh-Hans-HK" altLang="en-US" dirty="0"/>
              <a:t>）</a:t>
            </a:r>
          </a:p>
          <a:p>
            <a:pPr lvl="1"/>
            <a:r>
              <a:rPr lang="zh-CN" altLang="en-US" dirty="0"/>
              <a:t>分区容错性（</a:t>
            </a:r>
            <a:r>
              <a:rPr lang="en-US" altLang="zh-Hans-HK" dirty="0"/>
              <a:t>Partitioning Tolerance</a:t>
            </a:r>
            <a:r>
              <a:rPr lang="zh-Hans-HK" altLang="en-US" dirty="0"/>
              <a:t>）</a:t>
            </a:r>
            <a:endParaRPr lang="en-US" altLang="zh-Hans-HK" dirty="0"/>
          </a:p>
          <a:p>
            <a:pPr lvl="1"/>
            <a:endParaRPr lang="en-US" altLang="zh-Hans-HK" dirty="0"/>
          </a:p>
          <a:p>
            <a:pPr lvl="1"/>
            <a:r>
              <a:rPr lang="zh-CN" altLang="en-US" dirty="0"/>
              <a:t>任意一个分布式数据库只能在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三者中兼顾两个。</a:t>
            </a:r>
          </a:p>
          <a:p>
            <a:pPr lvl="1"/>
            <a:endParaRPr lang="en-US" altLang="zh-Hans-HK" dirty="0"/>
          </a:p>
          <a:p>
            <a:pPr lvl="1"/>
            <a:endParaRPr lang="zh-Hans-HK" altLang="en-US" dirty="0"/>
          </a:p>
          <a:p>
            <a:pPr lvl="1"/>
            <a:endParaRPr lang="en-US" altLang="zh-Hans-HK" dirty="0"/>
          </a:p>
        </p:txBody>
      </p:sp>
    </p:spTree>
    <p:extLst>
      <p:ext uri="{BB962C8B-B14F-4D97-AF65-F5344CB8AC3E}">
        <p14:creationId xmlns:p14="http://schemas.microsoft.com/office/powerpoint/2010/main" val="35699851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B6525-4BAE-48BD-B571-268E5919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分布式数据库的备份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D32845-549C-4C84-A730-37E6DECDF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dirty="0"/>
              <a:t>Backup </a:t>
            </a:r>
            <a:r>
              <a:rPr lang="en-US" altLang="zh-Hans-HK" dirty="0">
                <a:solidFill>
                  <a:schemeClr val="bg1">
                    <a:lumMod val="85000"/>
                  </a:schemeClr>
                </a:solidFill>
              </a:rPr>
              <a:t>vs Replication</a:t>
            </a:r>
          </a:p>
          <a:p>
            <a:pPr lvl="1"/>
            <a:r>
              <a:rPr lang="zh-CN" altLang="en-US" dirty="0"/>
              <a:t>预防错误或灾难</a:t>
            </a:r>
          </a:p>
          <a:p>
            <a:pPr lvl="1"/>
            <a:r>
              <a:rPr lang="zh-CN" altLang="en-US" dirty="0"/>
              <a:t>可以处理更多错误，例如误操作（已提交的事务需要撤销）</a:t>
            </a:r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Replication</a:t>
            </a:r>
            <a:r>
              <a:rPr lang="zh-CN" altLang="en-US" dirty="0"/>
              <a:t>机制可实现更精确的恢复（例如，利用日志恢复到某个事务节点）</a:t>
            </a:r>
          </a:p>
          <a:p>
            <a:pPr lvl="1"/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0652994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B6525-4BAE-48BD-B571-268E5919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分布式数据库的备份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D32845-549C-4C84-A730-37E6DECDF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dirty="0">
                <a:solidFill>
                  <a:schemeClr val="bg1">
                    <a:lumMod val="85000"/>
                  </a:schemeClr>
                </a:solidFill>
              </a:rPr>
              <a:t>Backup vs </a:t>
            </a:r>
            <a:r>
              <a:rPr lang="en-US" altLang="zh-Hans-HK" dirty="0"/>
              <a:t>Replication</a:t>
            </a:r>
          </a:p>
          <a:p>
            <a:pPr lvl="1"/>
            <a:r>
              <a:rPr lang="zh-CN" altLang="en-US" dirty="0"/>
              <a:t>实现高可用</a:t>
            </a:r>
          </a:p>
          <a:p>
            <a:pPr lvl="1"/>
            <a:r>
              <a:rPr lang="zh-CN" altLang="en-US" dirty="0"/>
              <a:t>在一定程度上也可以起到</a:t>
            </a:r>
            <a:r>
              <a:rPr lang="en-US" altLang="zh-CN" dirty="0"/>
              <a:t>Backup</a:t>
            </a:r>
            <a:r>
              <a:rPr lang="zh-CN" altLang="en-US" dirty="0"/>
              <a:t>的作用，但不完全</a:t>
            </a:r>
          </a:p>
          <a:p>
            <a:pPr lvl="1"/>
            <a:r>
              <a:rPr lang="zh-CN" altLang="en-US" dirty="0"/>
              <a:t>无法撤销已提交的事务（检查点之前的日志可能被删除）</a:t>
            </a:r>
          </a:p>
          <a:p>
            <a:pPr lvl="1"/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0019337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59800-F162-41B5-814C-90ABD486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分布式数据库的备份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EA075-8848-4C34-B631-444B3793C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数据存档（</a:t>
            </a:r>
            <a:r>
              <a:rPr lang="en-US" altLang="zh-Hans-HK" dirty="0"/>
              <a:t>Archiving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磁带</a:t>
            </a:r>
            <a:endParaRPr lang="en-US" altLang="zh-CN" dirty="0"/>
          </a:p>
          <a:p>
            <a:pPr lvl="1"/>
            <a:r>
              <a:rPr lang="zh-CN" altLang="en-US" dirty="0"/>
              <a:t>磁盘</a:t>
            </a:r>
            <a:endParaRPr lang="en-US" altLang="zh-CN" dirty="0"/>
          </a:p>
          <a:p>
            <a:pPr lvl="1"/>
            <a:r>
              <a:rPr lang="en-US" altLang="zh-Hans-HK" dirty="0"/>
              <a:t>…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7179412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63AE6-8470-4C63-A507-753EE0EE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课程小结</a:t>
            </a:r>
            <a:endParaRPr lang="zh-Hans-HK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5DDB0F3-5DA3-4DA2-8CEE-48B16828A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560" y="1654629"/>
            <a:ext cx="9144879" cy="435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E7288-C732-46FD-9779-4851E570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数据模型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AD702-7B58-41D8-88BF-E2C1E42BA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数据模型</a:t>
            </a:r>
            <a:r>
              <a:rPr lang="zh-Hans-HK" altLang="en-US" b="1" dirty="0"/>
              <a:t>→</a:t>
            </a:r>
            <a:r>
              <a:rPr lang="zh-CN" altLang="en-US" b="1" dirty="0"/>
              <a:t>数据的访问方式</a:t>
            </a:r>
            <a:r>
              <a:rPr lang="zh-Hans-HK" altLang="en-US" b="1" dirty="0"/>
              <a:t>→ </a:t>
            </a:r>
            <a:r>
              <a:rPr lang="en-US" altLang="zh-CN" b="1" dirty="0"/>
              <a:t>DBMS</a:t>
            </a:r>
            <a:r>
              <a:rPr lang="zh-CN" altLang="en-US" b="1" dirty="0"/>
              <a:t>的访问接口 </a:t>
            </a:r>
            <a:r>
              <a:rPr lang="zh-Hans-HK" altLang="en-US" b="1" dirty="0"/>
              <a:t>→</a:t>
            </a:r>
            <a:r>
              <a:rPr lang="zh-CN" altLang="en-US" b="1" dirty="0"/>
              <a:t>系统的功能性、性能、易用性</a:t>
            </a:r>
            <a:endParaRPr lang="en-US" altLang="zh-CN" b="1" dirty="0"/>
          </a:p>
          <a:p>
            <a:r>
              <a:rPr lang="zh-CN" altLang="en-US" b="1" dirty="0"/>
              <a:t>数据模型：网状？层状？关系？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7030A0"/>
                </a:solidFill>
              </a:rPr>
              <a:t>数据模型的表达能力（范围</a:t>
            </a:r>
            <a:r>
              <a:rPr lang="en-US" altLang="zh-CN" b="1" dirty="0">
                <a:solidFill>
                  <a:srgbClr val="7030A0"/>
                </a:solidFill>
              </a:rPr>
              <a:t>/</a:t>
            </a:r>
            <a:r>
              <a:rPr lang="zh-CN" altLang="en-US" b="1" dirty="0">
                <a:solidFill>
                  <a:srgbClr val="7030A0"/>
                </a:solidFill>
              </a:rPr>
              <a:t>简易程度）</a:t>
            </a:r>
            <a:endParaRPr lang="en-US" altLang="zh-CN" b="1" dirty="0">
              <a:solidFill>
                <a:srgbClr val="7030A0"/>
              </a:solidFill>
            </a:endParaRPr>
          </a:p>
          <a:p>
            <a:pPr lvl="1"/>
            <a:r>
              <a:rPr lang="zh-CN" altLang="en-US" dirty="0"/>
              <a:t>能够满足查询的需求的能力</a:t>
            </a:r>
            <a:endParaRPr lang="en-US" altLang="zh-CN" dirty="0"/>
          </a:p>
          <a:p>
            <a:pPr lvl="1"/>
            <a:r>
              <a:rPr lang="zh-CN" altLang="en-US" dirty="0"/>
              <a:t>声明式程序设计语言</a:t>
            </a:r>
            <a:r>
              <a:rPr lang="en-US" altLang="zh-CN" dirty="0"/>
              <a:t>SQL</a:t>
            </a:r>
            <a:endParaRPr lang="zh-CN" altLang="en-US" dirty="0"/>
          </a:p>
          <a:p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4507424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95948-51FA-46D7-80E8-A776BBBD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补充：数据库应用之</a:t>
            </a:r>
            <a:r>
              <a:rPr lang="en-US" altLang="zh-CN" dirty="0"/>
              <a:t>OLAP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0EB5C-2C85-4F99-ACC1-C6A1B640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二者的数据有何区别？</a:t>
            </a:r>
          </a:p>
          <a:p>
            <a:pPr lvl="1"/>
            <a:r>
              <a:rPr lang="en-US" altLang="zh-Hans-HK" dirty="0"/>
              <a:t>OLTP</a:t>
            </a:r>
            <a:r>
              <a:rPr lang="zh-Hans-HK" altLang="en-US" dirty="0"/>
              <a:t>：</a:t>
            </a:r>
            <a:r>
              <a:rPr lang="en-US" altLang="zh-Hans-HK" dirty="0"/>
              <a:t>State of the Current World</a:t>
            </a:r>
          </a:p>
          <a:p>
            <a:pPr lvl="1"/>
            <a:r>
              <a:rPr lang="en-US" altLang="zh-Hans-HK" dirty="0"/>
              <a:t>OLAP</a:t>
            </a:r>
            <a:r>
              <a:rPr lang="zh-Hans-HK" altLang="en-US" dirty="0"/>
              <a:t>：</a:t>
            </a:r>
            <a:r>
              <a:rPr lang="en-US" altLang="zh-Hans-HK" dirty="0"/>
              <a:t>History</a:t>
            </a:r>
          </a:p>
          <a:p>
            <a:r>
              <a:rPr lang="zh-CN" altLang="en-US" dirty="0"/>
              <a:t>二者的负载有何区别？</a:t>
            </a:r>
          </a:p>
          <a:p>
            <a:pPr lvl="1"/>
            <a:r>
              <a:rPr lang="en-US" altLang="zh-Hans-HK" dirty="0"/>
              <a:t>OLTP</a:t>
            </a:r>
            <a:r>
              <a:rPr lang="zh-Hans-HK" altLang="en-US" dirty="0"/>
              <a:t>：</a:t>
            </a:r>
            <a:r>
              <a:rPr lang="en-US" altLang="zh-Hans-HK" dirty="0"/>
              <a:t>Query &amp; Update</a:t>
            </a:r>
          </a:p>
          <a:p>
            <a:pPr lvl="1"/>
            <a:r>
              <a:rPr lang="en-US" altLang="zh-Hans-HK" dirty="0"/>
              <a:t>OLAP</a:t>
            </a:r>
            <a:r>
              <a:rPr lang="zh-Hans-HK" altLang="en-US" dirty="0"/>
              <a:t>：</a:t>
            </a:r>
            <a:r>
              <a:rPr lang="en-US" altLang="zh-Hans-HK" dirty="0"/>
              <a:t>Aggregation Query</a:t>
            </a:r>
          </a:p>
          <a:p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5173607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95948-51FA-46D7-80E8-A776BBBD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补充：数据库应用之</a:t>
            </a:r>
            <a:r>
              <a:rPr lang="en-US" altLang="zh-CN" dirty="0"/>
              <a:t>OLAP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0EB5C-2C85-4F99-ACC1-C6A1B640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数据仓库的数据模型</a:t>
            </a:r>
            <a:endParaRPr lang="en-US" altLang="zh-CN" dirty="0"/>
          </a:p>
          <a:p>
            <a:pPr lvl="1"/>
            <a:r>
              <a:rPr lang="en-US" altLang="zh-Hans-HK" dirty="0"/>
              <a:t>Data C</a:t>
            </a:r>
            <a:r>
              <a:rPr lang="en-US" altLang="zh-CN" dirty="0"/>
              <a:t>ube </a:t>
            </a:r>
          </a:p>
          <a:p>
            <a:r>
              <a:rPr lang="zh-CN" altLang="en-US" dirty="0"/>
              <a:t>数据仓库系统</a:t>
            </a:r>
            <a:endParaRPr lang="en-US" altLang="zh-CN" dirty="0"/>
          </a:p>
          <a:p>
            <a:pPr lvl="1"/>
            <a:r>
              <a:rPr lang="en-US" altLang="zh-Hans-HK" dirty="0"/>
              <a:t>MOLAP </a:t>
            </a:r>
            <a:r>
              <a:rPr lang="en-US" altLang="zh-CN" dirty="0"/>
              <a:t>vs ROLAP</a:t>
            </a:r>
          </a:p>
          <a:p>
            <a:r>
              <a:rPr lang="zh-CN" altLang="en-US" dirty="0"/>
              <a:t>数据仓库的数据模式</a:t>
            </a:r>
            <a:endParaRPr lang="en-US" altLang="zh-CN" dirty="0"/>
          </a:p>
          <a:p>
            <a:pPr lvl="1"/>
            <a:r>
              <a:rPr lang="zh-CN" altLang="en-US" dirty="0"/>
              <a:t>雪花模型</a:t>
            </a:r>
            <a:endParaRPr lang="en-US" altLang="zh-CN" dirty="0"/>
          </a:p>
          <a:p>
            <a:r>
              <a:rPr lang="zh-CN" altLang="en-US" dirty="0"/>
              <a:t>现代语境下的数据分析</a:t>
            </a:r>
            <a:endParaRPr lang="en-US" altLang="zh-CN" dirty="0"/>
          </a:p>
          <a:p>
            <a:pPr lvl="1"/>
            <a:r>
              <a:rPr lang="zh-CN" altLang="en-US" dirty="0"/>
              <a:t>数据湖</a:t>
            </a:r>
            <a:r>
              <a:rPr lang="en-US" altLang="zh-CN" dirty="0"/>
              <a:t>/AI…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9719419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1783-1E47-4C96-825F-93156E43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补充：数据库应用之搜索引擎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0D799-8852-4BE6-B1F6-1D888A374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倒排索引</a:t>
            </a:r>
            <a:endParaRPr lang="en-US" altLang="zh-CN" dirty="0"/>
          </a:p>
          <a:p>
            <a:r>
              <a:rPr lang="zh-CN" altLang="en-US" dirty="0"/>
              <a:t>遇到的问题</a:t>
            </a:r>
            <a:endParaRPr lang="en-US" altLang="zh-CN" dirty="0"/>
          </a:p>
          <a:p>
            <a:pPr lvl="1"/>
            <a:r>
              <a:rPr lang="zh-CN" altLang="en-US" dirty="0"/>
              <a:t>内存无法容下所有的索引？</a:t>
            </a:r>
            <a:endParaRPr lang="en-US" altLang="zh-CN" dirty="0"/>
          </a:p>
          <a:p>
            <a:pPr lvl="2"/>
            <a:r>
              <a:rPr lang="en-US" altLang="zh-CN" dirty="0"/>
              <a:t>Blocked sort-based Indexing</a:t>
            </a:r>
          </a:p>
          <a:p>
            <a:pPr lvl="1"/>
            <a:r>
              <a:rPr lang="zh-CN" altLang="en-US" dirty="0"/>
              <a:t>单个计算机无法容下所有的索引？</a:t>
            </a:r>
            <a:endParaRPr lang="en-US" altLang="zh-CN" dirty="0"/>
          </a:p>
          <a:p>
            <a:pPr lvl="2"/>
            <a:r>
              <a:rPr lang="zh-CN" altLang="en-US" dirty="0"/>
              <a:t>分布式索引</a:t>
            </a:r>
            <a:endParaRPr lang="en-US" altLang="zh-CN" dirty="0"/>
          </a:p>
          <a:p>
            <a:pPr lvl="1"/>
            <a:r>
              <a:rPr lang="zh-CN" altLang="en-US" dirty="0"/>
              <a:t>索引项还在增加？</a:t>
            </a:r>
            <a:endParaRPr lang="en-US" altLang="zh-CN" dirty="0"/>
          </a:p>
          <a:p>
            <a:pPr lvl="2"/>
            <a:r>
              <a:rPr lang="zh-CN" altLang="en-US" dirty="0"/>
              <a:t>静态索引</a:t>
            </a:r>
            <a:r>
              <a:rPr lang="en-US" altLang="zh-CN" dirty="0"/>
              <a:t>+</a:t>
            </a:r>
            <a:r>
              <a:rPr lang="zh-CN" altLang="en-US" dirty="0"/>
              <a:t>动态索引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2427114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0B424-0F1C-48F8-8274-00629FCB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</a:t>
            </a:r>
            <a:r>
              <a:rPr lang="en-US" altLang="zh-CN" dirty="0"/>
              <a:t>The Big Picture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197AA-BF3A-4BDE-985B-EC15BB31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数据存储</a:t>
            </a:r>
          </a:p>
          <a:p>
            <a:pPr lvl="1"/>
            <a:r>
              <a:rPr lang="en-US" altLang="zh-Hans-HK" dirty="0"/>
              <a:t>Files, HDFS, DBs</a:t>
            </a:r>
          </a:p>
          <a:p>
            <a:r>
              <a:rPr lang="zh-CN" altLang="en-US" dirty="0"/>
              <a:t>数据移动</a:t>
            </a:r>
          </a:p>
          <a:p>
            <a:pPr lvl="1"/>
            <a:r>
              <a:rPr lang="en-US" altLang="zh-Hans-HK" dirty="0"/>
              <a:t>Messaging systems:  Kafka, ActiveMQ</a:t>
            </a:r>
          </a:p>
          <a:p>
            <a:pPr lvl="1"/>
            <a:r>
              <a:rPr lang="en-US" altLang="zh-Hans-HK" dirty="0"/>
              <a:t>ETL tools: </a:t>
            </a:r>
            <a:r>
              <a:rPr lang="en-US" altLang="zh-Hans-HK" dirty="0" err="1"/>
              <a:t>sqoop</a:t>
            </a:r>
            <a:r>
              <a:rPr lang="en-US" altLang="zh-Hans-HK" dirty="0"/>
              <a:t>, Flume, </a:t>
            </a:r>
            <a:r>
              <a:rPr lang="en-US" altLang="zh-Hans-HK" dirty="0" err="1"/>
              <a:t>FiNi</a:t>
            </a:r>
            <a:endParaRPr lang="en-US" altLang="zh-Hans-HK" dirty="0"/>
          </a:p>
          <a:p>
            <a:r>
              <a:rPr lang="zh-CN" altLang="en-US" dirty="0"/>
              <a:t>数据处理</a:t>
            </a:r>
          </a:p>
          <a:p>
            <a:pPr lvl="1"/>
            <a:r>
              <a:rPr lang="en-US" altLang="zh-Hans-HK" dirty="0"/>
              <a:t>Python, DBs, Spark, Flink</a:t>
            </a:r>
          </a:p>
          <a:p>
            <a:r>
              <a:rPr lang="zh-CN" altLang="en-US" dirty="0"/>
              <a:t>分析工具</a:t>
            </a:r>
          </a:p>
          <a:p>
            <a:pPr lvl="1"/>
            <a:r>
              <a:rPr lang="en-US" altLang="zh-Hans-HK" dirty="0"/>
              <a:t>OLAP, R, Mahout, SAS </a:t>
            </a:r>
          </a:p>
          <a:p>
            <a:r>
              <a:rPr lang="zh-CN" altLang="en-US" dirty="0"/>
              <a:t>机器学习</a:t>
            </a:r>
          </a:p>
          <a:p>
            <a:pPr lvl="1"/>
            <a:r>
              <a:rPr lang="en-US" altLang="zh-Hans-HK" dirty="0"/>
              <a:t>Tensorflow</a:t>
            </a:r>
            <a:r>
              <a:rPr lang="en-US" altLang="zh-CN" dirty="0"/>
              <a:t>/PyTorch</a:t>
            </a:r>
            <a:endParaRPr lang="en-US" altLang="zh-Hans-HK" dirty="0"/>
          </a:p>
          <a:p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2460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FDB7E-431C-4AFA-82F3-07A201F8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关系模型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CA1EF-E687-4EA9-A81C-DDB886289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域</a:t>
            </a:r>
            <a:endParaRPr lang="en-US" altLang="zh-CN" b="1" dirty="0"/>
          </a:p>
          <a:p>
            <a:r>
              <a:rPr lang="zh-CN" altLang="en-US" b="1" dirty="0"/>
              <a:t>笛卡尔积</a:t>
            </a:r>
            <a:endParaRPr lang="en-US" altLang="zh-CN" b="1" dirty="0"/>
          </a:p>
          <a:p>
            <a:r>
              <a:rPr lang="zh-CN" altLang="en-US" b="1" dirty="0"/>
              <a:t>关系（键）</a:t>
            </a:r>
            <a:endParaRPr lang="en-US" altLang="zh-CN" b="1" dirty="0"/>
          </a:p>
          <a:p>
            <a:r>
              <a:rPr lang="zh-CN" altLang="en-US" b="1" dirty="0"/>
              <a:t>关系代数</a:t>
            </a:r>
            <a:endParaRPr lang="en-US" altLang="zh-CN" b="1" dirty="0"/>
          </a:p>
          <a:p>
            <a:pPr lvl="1"/>
            <a:r>
              <a:rPr lang="zh-CN" altLang="en-US" dirty="0"/>
              <a:t>集合运算符：交</a:t>
            </a:r>
            <a:r>
              <a:rPr lang="en-US" altLang="zh-CN" dirty="0"/>
              <a:t>/</a:t>
            </a:r>
            <a:r>
              <a:rPr lang="zh-CN" altLang="en-US" dirty="0"/>
              <a:t>差</a:t>
            </a:r>
            <a:r>
              <a:rPr lang="en-US" altLang="zh-CN" dirty="0"/>
              <a:t>/</a:t>
            </a:r>
            <a:r>
              <a:rPr lang="zh-CN" altLang="en-US" dirty="0"/>
              <a:t>并</a:t>
            </a:r>
            <a:r>
              <a:rPr lang="en-US" altLang="zh-CN" dirty="0"/>
              <a:t>/</a:t>
            </a:r>
            <a:r>
              <a:rPr lang="zh-CN" altLang="en-US" dirty="0"/>
              <a:t>笛卡尔积</a:t>
            </a:r>
            <a:endParaRPr lang="en-US" altLang="zh-CN" dirty="0"/>
          </a:p>
          <a:p>
            <a:pPr lvl="1"/>
            <a:r>
              <a:rPr lang="zh-CN" altLang="en-US" dirty="0"/>
              <a:t>关系运算符：选择</a:t>
            </a:r>
            <a:r>
              <a:rPr lang="en-US" altLang="zh-CN" dirty="0"/>
              <a:t>/</a:t>
            </a:r>
            <a:r>
              <a:rPr lang="zh-CN" altLang="en-US" dirty="0"/>
              <a:t>投影</a:t>
            </a:r>
            <a:r>
              <a:rPr lang="en-US" altLang="zh-CN" dirty="0"/>
              <a:t>/</a:t>
            </a:r>
            <a:r>
              <a:rPr lang="zh-CN" altLang="en-US" dirty="0"/>
              <a:t>连接</a:t>
            </a:r>
            <a:r>
              <a:rPr lang="en-US" altLang="zh-CN" dirty="0"/>
              <a:t>/</a:t>
            </a:r>
            <a:r>
              <a:rPr lang="zh-CN" altLang="en-US" dirty="0"/>
              <a:t>除</a:t>
            </a:r>
            <a:endParaRPr lang="en-US" altLang="zh-CN" dirty="0"/>
          </a:p>
          <a:p>
            <a:r>
              <a:rPr lang="zh-CN" altLang="en-US" b="1" dirty="0"/>
              <a:t>关系演算</a:t>
            </a:r>
            <a:endParaRPr lang="zh-Hans-HK" altLang="en-US" b="1" dirty="0"/>
          </a:p>
        </p:txBody>
      </p:sp>
    </p:spTree>
    <p:extLst>
      <p:ext uri="{BB962C8B-B14F-4D97-AF65-F5344CB8AC3E}">
        <p14:creationId xmlns:p14="http://schemas.microsoft.com/office/powerpoint/2010/main" val="77868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EA10E-C96B-4DE6-AF5F-EC2D98F5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关系型数据库的使用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B5C9D-A375-46B7-9E23-78C06792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dirty="0"/>
              <a:t>SQL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/>
            <a:r>
              <a:rPr lang="zh-CN" altLang="en-US" dirty="0"/>
              <a:t>数据查询（</a:t>
            </a:r>
            <a:r>
              <a:rPr lang="en-US" altLang="zh-CN" dirty="0"/>
              <a:t>DQL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数据定义（</a:t>
            </a:r>
            <a:r>
              <a:rPr lang="en-US" altLang="zh-CN" dirty="0"/>
              <a:t>DDL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数据增删改（</a:t>
            </a:r>
            <a:r>
              <a:rPr lang="en-US" altLang="zh-CN" dirty="0"/>
              <a:t>DML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数据访问控制（</a:t>
            </a:r>
            <a:r>
              <a:rPr lang="en-US" altLang="zh-CN" dirty="0"/>
              <a:t>DCL</a:t>
            </a:r>
            <a:r>
              <a:rPr lang="zh-CN" altLang="en-US" dirty="0"/>
              <a:t>）</a:t>
            </a:r>
          </a:p>
          <a:p>
            <a:endParaRPr lang="zh-Hans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1CF318-E067-4AA1-BA65-D69580F3C9D7}"/>
              </a:ext>
            </a:extLst>
          </p:cNvPr>
          <p:cNvSpPr/>
          <p:nvPr/>
        </p:nvSpPr>
        <p:spPr>
          <a:xfrm>
            <a:off x="7329601" y="6488668"/>
            <a:ext cx="4550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-HK" dirty="0">
                <a:hlinkClick r:id="rId3"/>
              </a:rPr>
              <a:t>https://www.runoob.com/sql/sql-tutorial.html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19894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EA10E-C96B-4DE6-AF5F-EC2D98F5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关系型数据库的使用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B5C9D-A375-46B7-9E23-78C06792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应用程序访问数据库</a:t>
            </a:r>
            <a:endParaRPr lang="en-US" altLang="zh-CN" dirty="0"/>
          </a:p>
          <a:p>
            <a:pPr lvl="1"/>
            <a:r>
              <a:rPr lang="en-US" altLang="zh-Hans-HK" dirty="0"/>
              <a:t>ODBC</a:t>
            </a:r>
            <a:r>
              <a:rPr lang="zh-Hans-HK" altLang="en-US" dirty="0"/>
              <a:t>：</a:t>
            </a:r>
            <a:r>
              <a:rPr lang="en-US" altLang="zh-Hans-HK" dirty="0"/>
              <a:t>Open Database Connectivity</a:t>
            </a:r>
          </a:p>
          <a:p>
            <a:pPr lvl="1"/>
            <a:r>
              <a:rPr lang="en-US" altLang="zh-Hans-HK" dirty="0"/>
              <a:t>JDBC</a:t>
            </a:r>
            <a:r>
              <a:rPr lang="zh-Hans-HK" altLang="en-US" dirty="0"/>
              <a:t>：</a:t>
            </a:r>
            <a:r>
              <a:rPr lang="en-US" altLang="zh-Hans-HK" dirty="0"/>
              <a:t>Java based Database Connectivity</a:t>
            </a:r>
          </a:p>
          <a:p>
            <a:pPr lvl="1"/>
            <a:r>
              <a:rPr lang="en-US" altLang="zh-Hans-HK" dirty="0"/>
              <a:t>Native APIs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1CF318-E067-4AA1-BA65-D69580F3C9D7}"/>
              </a:ext>
            </a:extLst>
          </p:cNvPr>
          <p:cNvSpPr/>
          <p:nvPr/>
        </p:nvSpPr>
        <p:spPr>
          <a:xfrm>
            <a:off x="7329601" y="6488668"/>
            <a:ext cx="4550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-HK" dirty="0">
                <a:hlinkClick r:id="rId3"/>
              </a:rPr>
              <a:t>https://www.runoob.com/sql/sql-tutorial.html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38206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1691</Words>
  <Application>Microsoft Office PowerPoint</Application>
  <PresentationFormat>宽屏</PresentationFormat>
  <Paragraphs>354</Paragraphs>
  <Slides>63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2" baseType="lpstr">
      <vt:lpstr>等线</vt:lpstr>
      <vt:lpstr>等线 Light</vt:lpstr>
      <vt:lpstr>微软雅黑</vt:lpstr>
      <vt:lpstr>STKaiti</vt:lpstr>
      <vt:lpstr>Arial</vt:lpstr>
      <vt:lpstr>Calibri</vt:lpstr>
      <vt:lpstr>Calibri Light</vt:lpstr>
      <vt:lpstr>Wingdings</vt:lpstr>
      <vt:lpstr>Office 主题​​</vt:lpstr>
      <vt:lpstr>数据库系统概论总结</vt:lpstr>
      <vt:lpstr>什么是数据库系统</vt:lpstr>
      <vt:lpstr>数据库系统的发展</vt:lpstr>
      <vt:lpstr>提纲：SQL/NoSQL/NewSQL</vt:lpstr>
      <vt:lpstr>提纲：SQL/NoSQL/NewSQL</vt:lpstr>
      <vt:lpstr>数据模型</vt:lpstr>
      <vt:lpstr>关系模型</vt:lpstr>
      <vt:lpstr>关系型数据库的使用</vt:lpstr>
      <vt:lpstr>关系型数据库的使用</vt:lpstr>
      <vt:lpstr>关系型数据库的存储</vt:lpstr>
      <vt:lpstr>关系型数据库的存储</vt:lpstr>
      <vt:lpstr>关系型数据库的查询</vt:lpstr>
      <vt:lpstr>关系型数据库的查询</vt:lpstr>
      <vt:lpstr>关系型数据库的查询</vt:lpstr>
      <vt:lpstr>关系型数据库的查询</vt:lpstr>
      <vt:lpstr>关系型数据库的查询</vt:lpstr>
      <vt:lpstr>关系型数据库的事务</vt:lpstr>
      <vt:lpstr>关系型数据库的事务</vt:lpstr>
      <vt:lpstr>关系型数据库的调优</vt:lpstr>
      <vt:lpstr>关系型数据库的调优</vt:lpstr>
      <vt:lpstr>关系型数据库的设计</vt:lpstr>
      <vt:lpstr>提纲：SQL/NoSQL/NewSQL</vt:lpstr>
      <vt:lpstr>关系型数据库的缺点</vt:lpstr>
      <vt:lpstr>文档型数据库</vt:lpstr>
      <vt:lpstr>文档型数据库的设计思想</vt:lpstr>
      <vt:lpstr>文档型数据库的使用</vt:lpstr>
      <vt:lpstr>文档型数据库的存储</vt:lpstr>
      <vt:lpstr>文档型数据库的存储</vt:lpstr>
      <vt:lpstr>文档型数据库的存储</vt:lpstr>
      <vt:lpstr>文档型数据库的查询</vt:lpstr>
      <vt:lpstr>文档型数据库的事务</vt:lpstr>
      <vt:lpstr>文档型数据库的事务</vt:lpstr>
      <vt:lpstr>文档型数据库的可用性</vt:lpstr>
      <vt:lpstr>文档数据库的设计</vt:lpstr>
      <vt:lpstr>提纲：SQL/NoSQL/NewSQL</vt:lpstr>
      <vt:lpstr>问题1</vt:lpstr>
      <vt:lpstr>问题1</vt:lpstr>
      <vt:lpstr>问题1</vt:lpstr>
      <vt:lpstr>问题1</vt:lpstr>
      <vt:lpstr>问题2</vt:lpstr>
      <vt:lpstr>问题2</vt:lpstr>
      <vt:lpstr>问题2</vt:lpstr>
      <vt:lpstr>NewSQL</vt:lpstr>
      <vt:lpstr>How to Scale Out?</vt:lpstr>
      <vt:lpstr>How to Scale Out?</vt:lpstr>
      <vt:lpstr>How to Scale Out?</vt:lpstr>
      <vt:lpstr>How to Scale Out?</vt:lpstr>
      <vt:lpstr>How to Scale Out?</vt:lpstr>
      <vt:lpstr>How to Scale Out?</vt:lpstr>
      <vt:lpstr>分布式数据库使用</vt:lpstr>
      <vt:lpstr>分布式数据库的查询</vt:lpstr>
      <vt:lpstr>分布式数据库的事务</vt:lpstr>
      <vt:lpstr>分布式数据库的高可用</vt:lpstr>
      <vt:lpstr>分布式数据库的高可用</vt:lpstr>
      <vt:lpstr>分布式数据的高可用</vt:lpstr>
      <vt:lpstr>分布式数据库的备份</vt:lpstr>
      <vt:lpstr>分布式数据库的备份</vt:lpstr>
      <vt:lpstr>分布式数据库的备份</vt:lpstr>
      <vt:lpstr>课程小结</vt:lpstr>
      <vt:lpstr>补充：数据库应用之OLAP</vt:lpstr>
      <vt:lpstr>补充：数据库应用之OLAP</vt:lpstr>
      <vt:lpstr>补充：数据库应用之搜索引擎</vt:lpstr>
      <vt:lpstr>补充：The Big Picture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李 鹏</dc:creator>
  <cp:lastModifiedBy>李 鹏</cp:lastModifiedBy>
  <cp:revision>40</cp:revision>
  <dcterms:created xsi:type="dcterms:W3CDTF">2020-04-11T14:15:31Z</dcterms:created>
  <dcterms:modified xsi:type="dcterms:W3CDTF">2020-04-12T04:10:07Z</dcterms:modified>
</cp:coreProperties>
</file>