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14" r:id="rId4"/>
    <p:sldId id="753" r:id="rId5"/>
    <p:sldId id="757" r:id="rId6"/>
    <p:sldId id="754" r:id="rId7"/>
    <p:sldId id="756" r:id="rId8"/>
    <p:sldId id="755" r:id="rId9"/>
    <p:sldId id="740" r:id="rId10"/>
  </p:sldIdLst>
  <p:sldSz cx="1219517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E70F"/>
    <a:srgbClr val="FFFF99"/>
    <a:srgbClr val="FFCCFF"/>
    <a:srgbClr val="FF9933"/>
    <a:srgbClr val="00CC99"/>
    <a:srgbClr val="00FFFF"/>
    <a:srgbClr val="99FF33"/>
    <a:srgbClr val="CCFF99"/>
    <a:srgbClr val="66FF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5805" autoAdjust="0"/>
  </p:normalViewPr>
  <p:slideViewPr>
    <p:cSldViewPr>
      <p:cViewPr varScale="1">
        <p:scale>
          <a:sx n="86" d="100"/>
          <a:sy n="86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652" y="84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A5BAE-C131-4001-946A-3B3F803BBD2C}" type="datetime1">
              <a:rPr lang="en-US" altLang="zh-CN" smtClean="0"/>
              <a:t>11/13/2019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BD2C-4579-4E77-B6AA-494F39006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30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2E2B5358-EDFB-4CE6-8D3B-2347597D0466}" type="datetime1">
              <a:rPr lang="en-US" altLang="zh-CN" smtClean="0"/>
              <a:t>11/13/2019</a:t>
            </a:fld>
            <a:endParaRPr lang="en-US" altLang="zh-CN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第二级</a:t>
            </a:r>
          </a:p>
          <a:p>
            <a:pPr>
              <a:defRPr/>
            </a:pPr>
            <a:r>
              <a:rPr lang="zh-CN" altLang="en-US"/>
              <a:t>第三级</a:t>
            </a:r>
          </a:p>
          <a:p>
            <a:pPr>
              <a:defRPr/>
            </a:pPr>
            <a:r>
              <a:rPr lang="zh-CN" altLang="en-US"/>
              <a:t>第四级</a:t>
            </a:r>
          </a:p>
          <a:p>
            <a:pPr>
              <a:defRPr/>
            </a:pPr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5D8B027A-C9E3-4761-AFE7-091349C72A32}" type="slidenum">
              <a:rPr lang="en-US" altLang="zh-CN"/>
              <a:pPr>
                <a:defRPr/>
              </a:pPr>
              <a:t>‹#›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862121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2540C5-EF21-4B6E-A871-F3AAD20B5CF3}" type="datetime1">
              <a:rPr lang="en-US" altLang="zh-CN" smtClean="0"/>
              <a:t>11/13/2019</a:t>
            </a:fld>
            <a:endParaRPr lang="en-US" altLang="zh-CN" sz="120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865660-1C88-41D7-B695-0DB75A876EB0}" type="slidenum">
              <a:rPr lang="en-US" altLang="zh-CN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7689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建议：增加例子。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11/13/2019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1047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人工智能，已经学过</a:t>
            </a:r>
            <a:r>
              <a:rPr lang="en-US" altLang="zh-CN" dirty="0" err="1"/>
              <a:t>Kmeans</a:t>
            </a:r>
            <a:r>
              <a:rPr lang="zh-CN" altLang="en-US"/>
              <a:t>聚类方法，可以直接使用。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11/13/2019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6673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175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7175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1098623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8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34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747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180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Box 15"/>
          <p:cNvSpPr>
            <a:spLocks noChangeArrowheads="1"/>
          </p:cNvSpPr>
          <p:nvPr userDrawn="1"/>
        </p:nvSpPr>
        <p:spPr bwMode="auto">
          <a:xfrm>
            <a:off x="11091863" y="6184900"/>
            <a:ext cx="982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6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6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1386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9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3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825625"/>
            <a:ext cx="518318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966598" y="612723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68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0990411" y="6189663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6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090118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90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93927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8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815786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2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921922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73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0"/>
            <a:ext cx="12195175" cy="6021388"/>
          </a:xfrm>
          <a:prstGeom prst="rect">
            <a:avLst/>
          </a:prstGeom>
          <a:gradFill rotWithShape="1">
            <a:gsLst>
              <a:gs pos="0">
                <a:srgbClr val="F1F1E5"/>
              </a:gs>
              <a:gs pos="73999">
                <a:srgbClr val="F7F7ED"/>
              </a:gs>
              <a:gs pos="82999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7" name="矩形 7"/>
          <p:cNvSpPr>
            <a:spLocks noChangeArrowheads="1"/>
          </p:cNvSpPr>
          <p:nvPr/>
        </p:nvSpPr>
        <p:spPr bwMode="auto">
          <a:xfrm>
            <a:off x="0" y="6642100"/>
            <a:ext cx="12195175" cy="215900"/>
          </a:xfrm>
          <a:prstGeom prst="rect">
            <a:avLst/>
          </a:prstGeom>
          <a:solidFill>
            <a:srgbClr val="88E7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8"/>
          <p:cNvSpPr>
            <a:spLocks noChangeArrowheads="1"/>
          </p:cNvSpPr>
          <p:nvPr/>
        </p:nvSpPr>
        <p:spPr bwMode="auto">
          <a:xfrm>
            <a:off x="0" y="6021388"/>
            <a:ext cx="12195175" cy="6207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-83856"/>
            <a:ext cx="12195175" cy="6858000"/>
          </a:xfrm>
          <a:prstGeom prst="rect">
            <a:avLst/>
          </a:prstGeom>
          <a:gradFill rotWithShape="1">
            <a:gsLst>
              <a:gs pos="0">
                <a:srgbClr val="F1F1E5"/>
              </a:gs>
              <a:gs pos="73999">
                <a:srgbClr val="F7F7ED"/>
              </a:gs>
              <a:gs pos="82999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887" r="549" b="33858"/>
          <a:stretch>
            <a:fillRect/>
          </a:stretch>
        </p:blipFill>
        <p:spPr bwMode="auto">
          <a:xfrm>
            <a:off x="0" y="-117475"/>
            <a:ext cx="121951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矩形 2"/>
          <p:cNvSpPr>
            <a:spLocks noChangeArrowheads="1"/>
          </p:cNvSpPr>
          <p:nvPr/>
        </p:nvSpPr>
        <p:spPr bwMode="auto">
          <a:xfrm>
            <a:off x="0" y="4473575"/>
            <a:ext cx="12195175" cy="1368425"/>
          </a:xfrm>
          <a:prstGeom prst="rect">
            <a:avLst/>
          </a:prstGeom>
          <a:solidFill>
            <a:srgbClr val="363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文本框 1"/>
          <p:cNvSpPr>
            <a:spLocks noChangeArrowheads="1"/>
          </p:cNvSpPr>
          <p:nvPr/>
        </p:nvSpPr>
        <p:spPr bwMode="auto">
          <a:xfrm>
            <a:off x="4253919" y="4508500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1400" dirty="0"/>
          </a:p>
        </p:txBody>
      </p:sp>
      <p:sp>
        <p:nvSpPr>
          <p:cNvPr id="3082" name="文本框 14"/>
          <p:cNvSpPr>
            <a:spLocks noChangeArrowheads="1"/>
          </p:cNvSpPr>
          <p:nvPr/>
        </p:nvSpPr>
        <p:spPr bwMode="auto">
          <a:xfrm>
            <a:off x="553201" y="4562385"/>
            <a:ext cx="116419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88E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情感文本分类</a:t>
            </a:r>
          </a:p>
        </p:txBody>
      </p:sp>
      <p:sp>
        <p:nvSpPr>
          <p:cNvPr id="3" name="剪去单角的矩形 2"/>
          <p:cNvSpPr/>
          <p:nvPr/>
        </p:nvSpPr>
        <p:spPr bwMode="auto">
          <a:xfrm>
            <a:off x="9210008" y="418207"/>
            <a:ext cx="2953355" cy="1212387"/>
          </a:xfrm>
          <a:prstGeom prst="snip1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文本处理实践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360363" y="0"/>
            <a:ext cx="336550" cy="908050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3"/>
          <p:cNvSpPr>
            <a:spLocks noChangeArrowheads="1"/>
          </p:cNvSpPr>
          <p:nvPr/>
        </p:nvSpPr>
        <p:spPr bwMode="auto">
          <a:xfrm>
            <a:off x="828675" y="404813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过渡页</a:t>
            </a:r>
          </a:p>
        </p:txBody>
      </p:sp>
      <p:sp>
        <p:nvSpPr>
          <p:cNvPr id="6148" name="矩形 24"/>
          <p:cNvSpPr>
            <a:spLocks noChangeArrowheads="1"/>
          </p:cNvSpPr>
          <p:nvPr/>
        </p:nvSpPr>
        <p:spPr bwMode="auto">
          <a:xfrm>
            <a:off x="2136775" y="5588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92D05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TRANSITION PAGE</a:t>
            </a:r>
          </a:p>
        </p:txBody>
      </p:sp>
      <p:sp>
        <p:nvSpPr>
          <p:cNvPr id="6149" name="直接连接符 2"/>
          <p:cNvSpPr>
            <a:spLocks noChangeShapeType="1"/>
          </p:cNvSpPr>
          <p:nvPr/>
        </p:nvSpPr>
        <p:spPr bwMode="auto">
          <a:xfrm>
            <a:off x="360363" y="908050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椭圆 5"/>
          <p:cNvSpPr>
            <a:spLocks noChangeArrowheads="1"/>
          </p:cNvSpPr>
          <p:nvPr/>
        </p:nvSpPr>
        <p:spPr bwMode="auto">
          <a:xfrm>
            <a:off x="1884363" y="2276475"/>
            <a:ext cx="1044575" cy="1042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2" name="椭圆 6"/>
          <p:cNvSpPr>
            <a:spLocks noChangeArrowheads="1"/>
          </p:cNvSpPr>
          <p:nvPr/>
        </p:nvSpPr>
        <p:spPr bwMode="auto">
          <a:xfrm>
            <a:off x="1974850" y="2366963"/>
            <a:ext cx="863600" cy="86360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440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3" name="直接连接符 7"/>
          <p:cNvSpPr>
            <a:spLocks noChangeShapeType="1"/>
          </p:cNvSpPr>
          <p:nvPr/>
        </p:nvSpPr>
        <p:spPr bwMode="auto">
          <a:xfrm>
            <a:off x="2928938" y="2906713"/>
            <a:ext cx="6350000" cy="0"/>
          </a:xfrm>
          <a:prstGeom prst="line">
            <a:avLst/>
          </a:prstGeom>
          <a:noFill/>
          <a:ln w="28575">
            <a:solidFill>
              <a:srgbClr val="92D05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3"/>
          <p:cNvSpPr>
            <a:spLocks noChangeArrowheads="1"/>
          </p:cNvSpPr>
          <p:nvPr/>
        </p:nvSpPr>
        <p:spPr bwMode="auto">
          <a:xfrm>
            <a:off x="3038476" y="2187575"/>
            <a:ext cx="52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情感文本分类</a:t>
            </a:r>
          </a:p>
        </p:txBody>
      </p:sp>
      <p:sp>
        <p:nvSpPr>
          <p:cNvPr id="6155" name="矩形 48"/>
          <p:cNvSpPr>
            <a:spLocks noChangeArrowheads="1"/>
          </p:cNvSpPr>
          <p:nvPr/>
        </p:nvSpPr>
        <p:spPr bwMode="auto">
          <a:xfrm>
            <a:off x="3794125" y="3141663"/>
            <a:ext cx="4835525" cy="1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评价指标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实验数据集和实验方法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937437" y="350100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937437" y="393303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3937437" y="4352750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937437" y="479709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937437" y="5203766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00535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情感文本分类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情感分类又称情感倾向性分析，是指对给定的文本，识别其中主观性文本的倾向是肯定还是否定的，或者说是正面还是负面的，是情感分析领域研究最多的。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网络文本存在大量的主观性文本和客观性文本。客观性文本是对事物的客观性描述，不带有感情色彩和情感倾向，主观性文本则是作者对各种事物的看法或想法，带有作者的喜好厌恶等情感倾向。情感分类的对象是带有情感倾向的主观性文本。纵观目前主观性文本情感倾向性分析的研究工作，主要研究思路分为基于语义的情感词典方法和基于机器学习的方法。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情感文本分类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定义分类体系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抽取数据集分为训练集和测试集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需要自己划分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从训练集中得出分类模型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用训练得出的分类模型对其它文档加以分类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43117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情感文本分类情感字典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也可自行下载使用网络上公开的情感词典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程度副词 其中两倍表示程度级别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AF3D96-D743-494D-BE10-27D07920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7" y="1643006"/>
            <a:ext cx="6911833" cy="12250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AF5DB9-C5B9-407A-B642-ECA01AAE9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3435044"/>
            <a:ext cx="32956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05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情感文本分类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基于语义的情感词典方法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可按如下流程图处理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0ACDD2-C825-4846-9D5B-EC3DE889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9" y="1550130"/>
            <a:ext cx="7526860" cy="43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402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情感文本分类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4962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不同的情感词语由不同的权重，如常见话语的格式为以下三种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程度副词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pl-PL" altLang="zh-CN" sz="2000" dirty="0"/>
              <a:t>  </a:t>
            </a:r>
            <a:r>
              <a:rPr lang="en-US" altLang="zh-CN" sz="2000" dirty="0"/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计算方式为 </a:t>
            </a:r>
            <a:r>
              <a:rPr lang="pl-PL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=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 * label</a:t>
            </a:r>
          </a:p>
          <a:p>
            <a:pPr lvl="1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对于“否定词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程度副词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情感词”的计算方式是</a:t>
            </a:r>
          </a:p>
          <a:p>
            <a:pPr lvl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 =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）*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 * label</a:t>
            </a:r>
          </a:p>
          <a:p>
            <a:pPr lvl="1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对于“程度副词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否定词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情感词”的计算方式是</a:t>
            </a:r>
          </a:p>
          <a:p>
            <a:pPr lvl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w = weight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*（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 label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为程度副词的权重，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表示正面或负面词语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正面词语可用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，负面可用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在求得语句中所有情感词的权值后进行求和，若得到的分值大于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，则为正面情感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若分值小于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，则为负面情感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若分值为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，则为中性情感。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8825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情感文本分类评价指标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i="1" dirty="0">
                <a:latin typeface="等线" panose="02010600030101010101" pitchFamily="2" charset="-122"/>
                <a:ea typeface="等线" panose="02010600030101010101" pitchFamily="2" charset="-122"/>
              </a:rPr>
              <a:t>Total = TP + FN + FP + TN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17045"/>
              </p:ext>
            </p:extLst>
          </p:nvPr>
        </p:nvGraphicFramePr>
        <p:xfrm>
          <a:off x="625209" y="1224605"/>
          <a:ext cx="5472379" cy="1974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0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58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真实情况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预测结果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正例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25209" y="3858941"/>
                <a:ext cx="157030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9" y="3858941"/>
                <a:ext cx="1570302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4729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本周作业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1113" y="1412860"/>
            <a:ext cx="9432655" cy="21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完成情感分类作业。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分两个方式完成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基于语义的情感词典方法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对得到的分类结果，要求计算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，并完成实践报告。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55763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49535</TotalTime>
  <Pages>0</Pages>
  <Words>531</Words>
  <Characters>0</Characters>
  <Application>Microsoft Office PowerPoint</Application>
  <DocSecurity>0</DocSecurity>
  <PresentationFormat>自定义</PresentationFormat>
  <Lines>0</Lines>
  <Paragraphs>78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Calibri</vt:lpstr>
      <vt:lpstr>Cambria Math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wzt</cp:lastModifiedBy>
  <cp:revision>2084</cp:revision>
  <dcterms:created xsi:type="dcterms:W3CDTF">2012-10-06T16:28:00Z</dcterms:created>
  <dcterms:modified xsi:type="dcterms:W3CDTF">2019-11-13T08:39:04Z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