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10" r:id="rId3"/>
    <p:sldId id="741" r:id="rId4"/>
    <p:sldId id="314" r:id="rId5"/>
    <p:sldId id="742" r:id="rId6"/>
    <p:sldId id="743" r:id="rId7"/>
    <p:sldId id="745" r:id="rId8"/>
    <p:sldId id="749" r:id="rId9"/>
    <p:sldId id="750" r:id="rId10"/>
    <p:sldId id="746" r:id="rId11"/>
    <p:sldId id="748" r:id="rId12"/>
    <p:sldId id="751" r:id="rId13"/>
    <p:sldId id="752" r:id="rId14"/>
    <p:sldId id="753" r:id="rId15"/>
    <p:sldId id="754" r:id="rId16"/>
  </p:sldIdLst>
  <p:sldSz cx="12195175"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8E70F"/>
    <a:srgbClr val="FFFF99"/>
    <a:srgbClr val="FFCCFF"/>
    <a:srgbClr val="FF9933"/>
    <a:srgbClr val="00CC99"/>
    <a:srgbClr val="00FFFF"/>
    <a:srgbClr val="99FF33"/>
    <a:srgbClr val="CCFF99"/>
    <a:srgbClr val="66FF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72784" autoAdjust="0"/>
  </p:normalViewPr>
  <p:slideViewPr>
    <p:cSldViewPr>
      <p:cViewPr varScale="1">
        <p:scale>
          <a:sx n="90" d="100"/>
          <a:sy n="90" d="100"/>
        </p:scale>
        <p:origin x="57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5" d="100"/>
          <a:sy n="65" d="100"/>
        </p:scale>
        <p:origin x="2652" y="8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A5BAE-C131-4001-946A-3B3F803BBD2C}" type="datetime1">
              <a:rPr lang="en-US" altLang="zh-CN" smtClean="0"/>
              <a:t>9/11/2019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DEBD2C-4579-4E77-B6AA-494F39006C7B}" type="slidenum">
              <a:rPr lang="zh-CN" altLang="en-US" smtClean="0"/>
              <a:t>‹#›</a:t>
            </a:fld>
            <a:endParaRPr lang="zh-CN" altLang="en-US"/>
          </a:p>
        </p:txBody>
      </p:sp>
    </p:spTree>
    <p:extLst>
      <p:ext uri="{BB962C8B-B14F-4D97-AF65-F5344CB8AC3E}">
        <p14:creationId xmlns:p14="http://schemas.microsoft.com/office/powerpoint/2010/main" val="1677830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mtClean="0"/>
            </a:lvl1pPr>
          </a:lstStyle>
          <a:p>
            <a:pPr>
              <a:defRPr/>
            </a:pPr>
            <a:fld id="{2E2B5358-EDFB-4CE6-8D3B-2347597D0466}" type="datetime1">
              <a:rPr lang="en-US" altLang="zh-CN" smtClean="0"/>
              <a:t>9/11/2019</a:t>
            </a:fld>
            <a:endParaRPr lang="en-US" altLang="zh-CN"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a:t>单击此处编辑母版文本样式</a:t>
            </a:r>
          </a:p>
          <a:p>
            <a:pPr>
              <a:defRPr/>
            </a:pPr>
            <a:r>
              <a:rPr lang="zh-CN" altLang="en-US"/>
              <a:t>第二级</a:t>
            </a:r>
          </a:p>
          <a:p>
            <a:pPr>
              <a:defRPr/>
            </a:pPr>
            <a:r>
              <a:rPr lang="zh-CN" altLang="en-US"/>
              <a:t>第三级</a:t>
            </a:r>
          </a:p>
          <a:p>
            <a:pPr>
              <a:defRPr/>
            </a:pPr>
            <a:r>
              <a:rPr lang="zh-CN" altLang="en-US"/>
              <a:t>第四级</a:t>
            </a:r>
          </a:p>
          <a:p>
            <a:pPr>
              <a:defRPr/>
            </a:pPr>
            <a:r>
              <a:rPr lang="zh-CN" altLang="en-US"/>
              <a:t>第五级</a:t>
            </a:r>
            <a:endParaRPr lang="en-US" altLang="zh-CN"/>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5D8B027A-C9E3-4761-AFE7-091349C72A32}" type="slidenum">
              <a:rPr lang="en-US" altLang="zh-CN"/>
              <a:pPr>
                <a:defRPr/>
              </a:pPr>
              <a:t>‹#›</a:t>
            </a:fld>
            <a:endParaRPr lang="en-US" altLang="zh-CN" sz="1200"/>
          </a:p>
        </p:txBody>
      </p:sp>
    </p:spTree>
    <p:extLst>
      <p:ext uri="{BB962C8B-B14F-4D97-AF65-F5344CB8AC3E}">
        <p14:creationId xmlns:p14="http://schemas.microsoft.com/office/powerpoint/2010/main" val="33862121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ofangfa.com/tag/tf-i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日期占位符 3"/>
          <p:cNvSpPr>
            <a:spLocks noGrp="1"/>
          </p:cNvSpPr>
          <p:nvPr>
            <p:ph type="dt" sz="quarter" idx="1"/>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B2540C5-EF21-4B6E-A871-F3AAD20B5CF3}" type="datetime1">
              <a:rPr lang="en-US" altLang="zh-CN" smtClean="0"/>
              <a:t>9/11/2019</a:t>
            </a:fld>
            <a:endParaRPr lang="en-US" altLang="zh-CN" sz="1200"/>
          </a:p>
        </p:txBody>
      </p:sp>
      <p:sp>
        <p:nvSpPr>
          <p:cNvPr id="4101" name="灯片编号占位符 4"/>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E865660-1C88-41D7-B695-0DB75A876EB0}" type="slidenum">
              <a:rPr lang="en-US" altLang="zh-CN"/>
              <a:pPr/>
              <a:t>1</a:t>
            </a:fld>
            <a:endParaRPr lang="en-US" altLang="zh-CN" sz="1200"/>
          </a:p>
        </p:txBody>
      </p:sp>
    </p:spTree>
    <p:extLst>
      <p:ext uri="{BB962C8B-B14F-4D97-AF65-F5344CB8AC3E}">
        <p14:creationId xmlns:p14="http://schemas.microsoft.com/office/powerpoint/2010/main" val="876891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11</a:t>
            </a:fld>
            <a:endParaRPr lang="en-US" altLang="zh-CN" sz="1200"/>
          </a:p>
        </p:txBody>
      </p:sp>
    </p:spTree>
    <p:extLst>
      <p:ext uri="{BB962C8B-B14F-4D97-AF65-F5344CB8AC3E}">
        <p14:creationId xmlns:p14="http://schemas.microsoft.com/office/powerpoint/2010/main" val="176064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12</a:t>
            </a:fld>
            <a:endParaRPr lang="en-US" altLang="zh-CN" sz="1200"/>
          </a:p>
        </p:txBody>
      </p:sp>
    </p:spTree>
    <p:extLst>
      <p:ext uri="{BB962C8B-B14F-4D97-AF65-F5344CB8AC3E}">
        <p14:creationId xmlns:p14="http://schemas.microsoft.com/office/powerpoint/2010/main" val="3163182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13</a:t>
            </a:fld>
            <a:endParaRPr lang="en-US" altLang="zh-CN" sz="1200"/>
          </a:p>
        </p:txBody>
      </p:sp>
    </p:spTree>
    <p:extLst>
      <p:ext uri="{BB962C8B-B14F-4D97-AF65-F5344CB8AC3E}">
        <p14:creationId xmlns:p14="http://schemas.microsoft.com/office/powerpoint/2010/main" val="2740113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14</a:t>
            </a:fld>
            <a:endParaRPr lang="en-US" altLang="zh-CN" sz="1200"/>
          </a:p>
        </p:txBody>
      </p:sp>
    </p:spTree>
    <p:extLst>
      <p:ext uri="{BB962C8B-B14F-4D97-AF65-F5344CB8AC3E}">
        <p14:creationId xmlns:p14="http://schemas.microsoft.com/office/powerpoint/2010/main" val="2871857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15</a:t>
            </a:fld>
            <a:endParaRPr lang="en-US" altLang="zh-CN" sz="1200"/>
          </a:p>
        </p:txBody>
      </p:sp>
    </p:spTree>
    <p:extLst>
      <p:ext uri="{BB962C8B-B14F-4D97-AF65-F5344CB8AC3E}">
        <p14:creationId xmlns:p14="http://schemas.microsoft.com/office/powerpoint/2010/main" val="197752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1" hangingPunct="0">
              <a:lnSpc>
                <a:spcPct val="100000"/>
              </a:lnSpc>
              <a:spcBef>
                <a:spcPct val="30000"/>
              </a:spcBef>
              <a:spcAft>
                <a:spcPct val="0"/>
              </a:spcAft>
              <a:buClrTx/>
              <a:buSzTx/>
              <a:buFontTx/>
              <a:buNone/>
              <a:tabLst/>
              <a:defRPr/>
            </a:pPr>
            <a:r>
              <a:rPr lang="en-US" altLang="zh-CN" sz="1200" b="0" i="0" u="none" strike="noStrike" kern="1200" dirty="0">
                <a:solidFill>
                  <a:schemeClr val="tx1"/>
                </a:solidFill>
                <a:effectLst/>
                <a:latin typeface="Arial" panose="020B0604020202020204" pitchFamily="34" charset="0"/>
                <a:ea typeface="+mn-ea"/>
                <a:cs typeface="+mn-cs"/>
                <a:hlinkClick r:id="rId3" tooltip="查看【TF-IDF】专题"/>
              </a:rPr>
              <a:t>TF-IDF</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term frequency/inverse document frequency) </a:t>
            </a:r>
            <a:r>
              <a:rPr lang="zh-CN" altLang="en-US" sz="1200" b="0" i="0" kern="1200" dirty="0">
                <a:solidFill>
                  <a:schemeClr val="tx1"/>
                </a:solidFill>
                <a:effectLst/>
                <a:latin typeface="Arial" panose="020B0604020202020204" pitchFamily="34" charset="0"/>
                <a:ea typeface="+mn-ea"/>
                <a:cs typeface="+mn-cs"/>
              </a:rPr>
              <a:t>的概念被公认为信息检索中最重要的发明。在搜索、文献分类和其他相关领域有广泛的应用。</a:t>
            </a:r>
            <a:endParaRPr lang="en-US" altLang="zh-CN" sz="1200" b="0" i="0" kern="1200" dirty="0">
              <a:solidFill>
                <a:schemeClr val="tx1"/>
              </a:solidFill>
              <a:effectLst/>
              <a:latin typeface="Arial" panose="020B0604020202020204" pitchFamily="34" charset="0"/>
              <a:ea typeface="+mn-ea"/>
              <a:cs typeface="+mn-cs"/>
            </a:endParaRPr>
          </a:p>
          <a:p>
            <a:pPr marL="0" marR="0" lvl="0" indent="0" algn="l" defTabSz="0" rtl="0" eaLnBrk="0" fontAlgn="base" latinLnBrk="1"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panose="020B0604020202020204" pitchFamily="34" charset="0"/>
              <a:ea typeface="+mn-ea"/>
              <a:cs typeface="+mn-cs"/>
            </a:endParaRPr>
          </a:p>
          <a:p>
            <a:pPr marL="0" marR="0" lvl="0" indent="0" algn="l" defTabSz="0" rtl="0" eaLnBrk="0" fontAlgn="base" latinLnBrk="1"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mn-ea"/>
                <a:cs typeface="+mn-cs"/>
              </a:rPr>
              <a:t>IDF </a:t>
            </a:r>
            <a:r>
              <a:rPr lang="zh-CN" altLang="en-US" sz="1200" b="0" i="0" kern="1200" dirty="0">
                <a:solidFill>
                  <a:schemeClr val="tx1"/>
                </a:solidFill>
                <a:effectLst/>
                <a:latin typeface="Arial" panose="020B0604020202020204" pitchFamily="34" charset="0"/>
                <a:ea typeface="+mn-ea"/>
                <a:cs typeface="+mn-cs"/>
              </a:rPr>
              <a:t>的概念最早是剑桥大学的斯巴克－琼斯</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注：她有两个姓］ </a:t>
            </a:r>
            <a:r>
              <a:rPr lang="en-US" altLang="zh-CN" sz="1200" b="0" i="0" kern="1200" dirty="0">
                <a:solidFill>
                  <a:schemeClr val="tx1"/>
                </a:solidFill>
                <a:effectLst/>
                <a:latin typeface="Arial" panose="020B0604020202020204" pitchFamily="34" charset="0"/>
                <a:ea typeface="+mn-ea"/>
                <a:cs typeface="+mn-cs"/>
              </a:rPr>
              <a:t>(Karen </a:t>
            </a:r>
            <a:r>
              <a:rPr lang="en-US" altLang="zh-CN" sz="1200" b="0" i="0" kern="1200" dirty="0" err="1">
                <a:solidFill>
                  <a:schemeClr val="tx1"/>
                </a:solidFill>
                <a:effectLst/>
                <a:latin typeface="Arial" panose="020B0604020202020204" pitchFamily="34" charset="0"/>
                <a:ea typeface="+mn-ea"/>
                <a:cs typeface="+mn-cs"/>
              </a:rPr>
              <a:t>Sparck</a:t>
            </a:r>
            <a:r>
              <a:rPr lang="en-US" altLang="zh-CN" sz="1200" b="0" i="0" kern="1200" dirty="0">
                <a:solidFill>
                  <a:schemeClr val="tx1"/>
                </a:solidFill>
                <a:effectLst/>
                <a:latin typeface="Arial" panose="020B0604020202020204" pitchFamily="34" charset="0"/>
                <a:ea typeface="+mn-ea"/>
                <a:cs typeface="+mn-cs"/>
              </a:rPr>
              <a:t> Jones)</a:t>
            </a:r>
            <a:r>
              <a:rPr lang="zh-CN" altLang="en-US" sz="1200" b="0" i="0" kern="1200" dirty="0">
                <a:solidFill>
                  <a:schemeClr val="tx1"/>
                </a:solidFill>
                <a:effectLst/>
                <a:latin typeface="Arial" panose="020B0604020202020204" pitchFamily="34" charset="0"/>
                <a:ea typeface="+mn-ea"/>
                <a:cs typeface="+mn-cs"/>
              </a:rPr>
              <a:t>提出来的。斯巴克－琼斯 １９７２ 年在一篇题为关键词特殊性的统计解释和她在文献检索中的应用的论文中提出ＩＤＦ。遗憾的是，她既没有从理论上解释为什么权重ＩＤＦ 应该是对数函数 ｌｏｇ（Ｄ／Ｄｗ）（而不是其它的函数，比如平方根），也没有在这个题目上作进一步深入研究，以至于在以后的很多文献中人们提到 ＴＦ／ＩＤＦ 时没有引用她的论文，绝大多数人甚至不知道斯巴克－琼斯的贡献。同年罗宾逊写了个两页纸的解释，解释得很不好。倒是后来康乃尔大学的萨尔顿（</a:t>
            </a:r>
            <a:r>
              <a:rPr lang="en-US" altLang="zh-CN" sz="1200" b="0" i="0" kern="1200" dirty="0">
                <a:solidFill>
                  <a:schemeClr val="tx1"/>
                </a:solidFill>
                <a:effectLst/>
                <a:latin typeface="Arial" panose="020B0604020202020204" pitchFamily="34" charset="0"/>
                <a:ea typeface="+mn-ea"/>
                <a:cs typeface="+mn-cs"/>
              </a:rPr>
              <a:t>Salton)</a:t>
            </a:r>
            <a:r>
              <a:rPr lang="zh-CN" altLang="en-US" sz="1200" b="0" i="0" kern="1200" dirty="0">
                <a:solidFill>
                  <a:schemeClr val="tx1"/>
                </a:solidFill>
                <a:effectLst/>
                <a:latin typeface="Arial" panose="020B0604020202020204" pitchFamily="34" charset="0"/>
                <a:ea typeface="+mn-ea"/>
                <a:cs typeface="+mn-cs"/>
              </a:rPr>
              <a:t>多次写文章、写书讨论 </a:t>
            </a:r>
            <a:r>
              <a:rPr lang="en-US" altLang="zh-CN" sz="1200" b="0" i="0" kern="1200" dirty="0">
                <a:solidFill>
                  <a:schemeClr val="tx1"/>
                </a:solidFill>
                <a:effectLst/>
                <a:latin typeface="Arial" panose="020B0604020202020204" pitchFamily="34" charset="0"/>
                <a:ea typeface="+mn-ea"/>
                <a:cs typeface="+mn-cs"/>
              </a:rPr>
              <a:t>TF/IDF </a:t>
            </a:r>
            <a:r>
              <a:rPr lang="zh-CN" altLang="en-US" sz="1200" b="0" i="0" kern="1200" dirty="0">
                <a:solidFill>
                  <a:schemeClr val="tx1"/>
                </a:solidFill>
                <a:effectLst/>
                <a:latin typeface="Arial" panose="020B0604020202020204" pitchFamily="34" charset="0"/>
                <a:ea typeface="+mn-ea"/>
                <a:cs typeface="+mn-cs"/>
              </a:rPr>
              <a:t>在信息检索中的用途，加上萨尔顿本人的大名（信息检索的世界大奖就是以萨尔顿的名字命名的）。很多人都引用萨尔顿的书，甚至以为这个信息检索中最重要的概念是他提出的。当然，世界并没有忘记斯巴克－琼斯的贡献，</a:t>
            </a:r>
            <a:r>
              <a:rPr lang="en-US" altLang="zh-CN" sz="1200" b="0" i="0" kern="1200" dirty="0">
                <a:solidFill>
                  <a:schemeClr val="tx1"/>
                </a:solidFill>
                <a:effectLst/>
                <a:latin typeface="Arial" panose="020B0604020202020204" pitchFamily="34" charset="0"/>
                <a:ea typeface="+mn-ea"/>
                <a:cs typeface="+mn-cs"/>
              </a:rPr>
              <a:t>2004</a:t>
            </a:r>
            <a:r>
              <a:rPr lang="zh-CN" altLang="en-US" sz="1200" b="0" i="0" kern="1200" dirty="0">
                <a:solidFill>
                  <a:schemeClr val="tx1"/>
                </a:solidFill>
                <a:effectLst/>
                <a:latin typeface="Arial" panose="020B0604020202020204" pitchFamily="34" charset="0"/>
                <a:ea typeface="+mn-ea"/>
                <a:cs typeface="+mn-cs"/>
              </a:rPr>
              <a:t>年，在纪念文献学学报创刊 </a:t>
            </a:r>
            <a:r>
              <a:rPr lang="en-US" altLang="zh-CN" sz="1200" b="0" i="0" kern="1200" dirty="0">
                <a:solidFill>
                  <a:schemeClr val="tx1"/>
                </a:solidFill>
                <a:effectLst/>
                <a:latin typeface="Arial" panose="020B0604020202020204" pitchFamily="34" charset="0"/>
                <a:ea typeface="+mn-ea"/>
                <a:cs typeface="+mn-cs"/>
              </a:rPr>
              <a:t>60 </a:t>
            </a:r>
            <a:r>
              <a:rPr lang="zh-CN" altLang="en-US" sz="1200" b="0" i="0" kern="1200" dirty="0">
                <a:solidFill>
                  <a:schemeClr val="tx1"/>
                </a:solidFill>
                <a:effectLst/>
                <a:latin typeface="Arial" panose="020B0604020202020204" pitchFamily="34" charset="0"/>
                <a:ea typeface="+mn-ea"/>
                <a:cs typeface="+mn-cs"/>
              </a:rPr>
              <a:t>周年之际，该学报重印了斯巴克</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琼斯的大作。罗宾逊在同期期刊上写了篇文章，用香农的信息论解释 </a:t>
            </a:r>
            <a:r>
              <a:rPr lang="en-US" altLang="zh-CN" sz="1200" b="0" i="0" kern="1200" dirty="0">
                <a:solidFill>
                  <a:schemeClr val="tx1"/>
                </a:solidFill>
                <a:effectLst/>
                <a:latin typeface="Arial" panose="020B0604020202020204" pitchFamily="34" charset="0"/>
                <a:ea typeface="+mn-ea"/>
                <a:cs typeface="+mn-cs"/>
              </a:rPr>
              <a:t>IDF</a:t>
            </a:r>
            <a:r>
              <a:rPr lang="zh-CN" altLang="en-US" sz="1200" b="0" i="0" kern="1200" dirty="0">
                <a:solidFill>
                  <a:schemeClr val="tx1"/>
                </a:solidFill>
                <a:effectLst/>
                <a:latin typeface="Arial" panose="020B0604020202020204" pitchFamily="34" charset="0"/>
                <a:ea typeface="+mn-ea"/>
                <a:cs typeface="+mn-cs"/>
              </a:rPr>
              <a:t>，这回的解释是对的，但文章写的并不好、非常冗长（足足十八页），把一个简单问题搞复杂了。其实，信息论的学者们已经发现并指出，其实 </a:t>
            </a:r>
            <a:r>
              <a:rPr lang="en-US" altLang="zh-CN" sz="1200" b="0" i="0" kern="1200" dirty="0">
                <a:solidFill>
                  <a:schemeClr val="tx1"/>
                </a:solidFill>
                <a:effectLst/>
                <a:latin typeface="Arial" panose="020B0604020202020204" pitchFamily="34" charset="0"/>
                <a:ea typeface="+mn-ea"/>
                <a:cs typeface="+mn-cs"/>
              </a:rPr>
              <a:t>IDF </a:t>
            </a:r>
            <a:r>
              <a:rPr lang="zh-CN" altLang="en-US" sz="1200" b="0" i="0" kern="1200" dirty="0">
                <a:solidFill>
                  <a:schemeClr val="tx1"/>
                </a:solidFill>
                <a:effectLst/>
                <a:latin typeface="Arial" panose="020B0604020202020204" pitchFamily="34" charset="0"/>
                <a:ea typeface="+mn-ea"/>
                <a:cs typeface="+mn-cs"/>
              </a:rPr>
              <a:t>的概念就是一个特定条件下、关键词的概率分布的交叉熵（</a:t>
            </a:r>
            <a:r>
              <a:rPr lang="en-US" altLang="zh-CN" sz="1200" b="0" i="0" kern="1200" dirty="0" err="1">
                <a:solidFill>
                  <a:schemeClr val="tx1"/>
                </a:solidFill>
                <a:effectLst/>
                <a:latin typeface="Arial" panose="020B0604020202020204" pitchFamily="34" charset="0"/>
                <a:ea typeface="+mn-ea"/>
                <a:cs typeface="+mn-cs"/>
              </a:rPr>
              <a:t>Kullback-Leibler</a:t>
            </a:r>
            <a:r>
              <a:rPr lang="en-US" altLang="zh-CN" sz="1200" b="0" i="0" kern="1200" dirty="0">
                <a:solidFill>
                  <a:schemeClr val="tx1"/>
                </a:solidFill>
                <a:effectLst/>
                <a:latin typeface="Arial" panose="020B0604020202020204" pitchFamily="34" charset="0"/>
                <a:ea typeface="+mn-ea"/>
                <a:cs typeface="+mn-cs"/>
              </a:rPr>
              <a:t> Divergence)</a:t>
            </a:r>
            <a:r>
              <a:rPr lang="zh-CN" altLang="en-US" sz="1200" b="0" i="0" kern="1200" dirty="0">
                <a:solidFill>
                  <a:schemeClr val="tx1"/>
                </a:solidFill>
                <a:effectLst/>
                <a:latin typeface="Arial" panose="020B0604020202020204" pitchFamily="34" charset="0"/>
                <a:ea typeface="+mn-ea"/>
                <a:cs typeface="+mn-cs"/>
              </a:rPr>
              <a:t> 。</a:t>
            </a:r>
            <a:endParaRPr lang="zh-CN" altLang="en-US" dirty="0"/>
          </a:p>
          <a:p>
            <a:pPr fontAlgn="base" latinLnBrk="1"/>
            <a:endParaRPr lang="en-US" altLang="zh-CN" sz="1200" b="0" i="0" kern="1200" dirty="0">
              <a:solidFill>
                <a:schemeClr val="tx1"/>
              </a:solidFill>
              <a:effectLst/>
              <a:latin typeface="Arial" panose="020B0604020202020204" pitchFamily="34" charset="0"/>
              <a:ea typeface="+mn-ea"/>
              <a:cs typeface="+mn-cs"/>
            </a:endParaRPr>
          </a:p>
          <a:p>
            <a:pPr fontAlgn="base" latinLnBrk="1"/>
            <a:endParaRPr lang="en-US" altLang="zh-CN" sz="1200" b="0" i="0" kern="1200" dirty="0">
              <a:solidFill>
                <a:schemeClr val="tx1"/>
              </a:solidFill>
              <a:effectLst/>
              <a:latin typeface="Arial" panose="020B0604020202020204" pitchFamily="34" charset="0"/>
              <a:ea typeface="+mn-ea"/>
              <a:cs typeface="+mn-cs"/>
            </a:endParaRPr>
          </a:p>
          <a:p>
            <a:pPr fontAlgn="base" latinLnBrk="1"/>
            <a:r>
              <a:rPr lang="zh-CN" altLang="en-US" sz="1200" b="0" i="0" kern="1200" dirty="0">
                <a:solidFill>
                  <a:schemeClr val="tx1"/>
                </a:solidFill>
                <a:effectLst/>
                <a:latin typeface="Arial" panose="020B0604020202020204" pitchFamily="34" charset="0"/>
                <a:ea typeface="+mn-ea"/>
                <a:cs typeface="+mn-cs"/>
              </a:rPr>
              <a:t>例子：来源于</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数学之美</a:t>
            </a:r>
            <a:r>
              <a:rPr lang="en-US" altLang="zh-CN" sz="1200" b="0" i="0" kern="1200" dirty="0">
                <a:solidFill>
                  <a:schemeClr val="tx1"/>
                </a:solidFill>
                <a:effectLst/>
                <a:latin typeface="Arial" panose="020B0604020202020204" pitchFamily="34" charset="0"/>
                <a:ea typeface="+mn-ea"/>
                <a:cs typeface="+mn-cs"/>
              </a:rPr>
              <a:t>》</a:t>
            </a:r>
          </a:p>
          <a:p>
            <a:pPr fontAlgn="base" latinLnBrk="1"/>
            <a:r>
              <a:rPr lang="zh-CN" altLang="en-US" sz="1200" b="0" i="0" kern="1200" dirty="0">
                <a:solidFill>
                  <a:schemeClr val="tx1"/>
                </a:solidFill>
                <a:effectLst/>
                <a:latin typeface="Arial" panose="020B0604020202020204" pitchFamily="34" charset="0"/>
                <a:ea typeface="+mn-ea"/>
                <a:cs typeface="+mn-cs"/>
              </a:rPr>
              <a:t>查找关于“原子能的应用”的网页。我们第一步是在索引中找到包含这三个词的网页。现在任何一个搜索引擎都包含几十万甚至是上百万个多少有点关系的网页。那么哪个应该排在前面呢？显然我们应该根据网页和查询“原子能的应用”的相关性对这些网页进行排序。因此，这里的关键问题是如何度量网页和查询的相关性。</a:t>
            </a:r>
          </a:p>
          <a:p>
            <a:pPr fontAlgn="base" latinLnBrk="1"/>
            <a:r>
              <a:rPr lang="zh-CN" altLang="en-US" sz="1200" b="0" i="0" kern="1200" dirty="0">
                <a:solidFill>
                  <a:schemeClr val="tx1"/>
                </a:solidFill>
                <a:effectLst/>
                <a:latin typeface="Arial" panose="020B0604020202020204" pitchFamily="34" charset="0"/>
                <a:ea typeface="+mn-ea"/>
                <a:cs typeface="+mn-cs"/>
              </a:rPr>
              <a:t>我们知道，短语“原子能的应用”可以分成三个关键词：原子能、的、应用。根据我们的直觉，我们知道，包含这三个词多的网页应该比包含它们少的网页相关。当然，这个办法有一个明显的漏洞，就是长的网页比短的网页占便宜，因为长的网页总的来讲包含的关键词要多些。因此我们需要根据网页的长度，对关键词的次数进行归一化，也就是用关键词的次数除以网页的总字数。我们把这个商称为“关键词的频率”，或者“单文本词汇频率”（</a:t>
            </a:r>
            <a:r>
              <a:rPr lang="en-US" altLang="zh-CN" sz="1200" b="0" i="0" kern="1200" dirty="0">
                <a:solidFill>
                  <a:schemeClr val="tx1"/>
                </a:solidFill>
                <a:effectLst/>
                <a:latin typeface="Arial" panose="020B0604020202020204" pitchFamily="34" charset="0"/>
                <a:ea typeface="+mn-ea"/>
                <a:cs typeface="+mn-cs"/>
              </a:rPr>
              <a:t>Term Frequency)</a:t>
            </a:r>
            <a:r>
              <a:rPr lang="zh-CN" altLang="en-US" sz="1200" b="0" i="0" kern="1200" dirty="0">
                <a:solidFill>
                  <a:schemeClr val="tx1"/>
                </a:solidFill>
                <a:effectLst/>
                <a:latin typeface="Arial" panose="020B0604020202020204" pitchFamily="34" charset="0"/>
                <a:ea typeface="+mn-ea"/>
                <a:cs typeface="+mn-cs"/>
              </a:rPr>
              <a:t>，比如，在某个一共有一千词的网页中“原子能”、“的”和“应用”分别出现了 </a:t>
            </a:r>
            <a:r>
              <a:rPr lang="en-US" altLang="zh-CN" sz="1200" b="0" i="0" kern="1200" dirty="0">
                <a:solidFill>
                  <a:schemeClr val="tx1"/>
                </a:solidFill>
                <a:effectLst/>
                <a:latin typeface="Arial" panose="020B0604020202020204" pitchFamily="34" charset="0"/>
                <a:ea typeface="+mn-ea"/>
                <a:cs typeface="+mn-cs"/>
              </a:rPr>
              <a:t>2 </a:t>
            </a:r>
            <a:r>
              <a:rPr lang="zh-CN" altLang="en-US" sz="1200" b="0" i="0" kern="1200" dirty="0">
                <a:solidFill>
                  <a:schemeClr val="tx1"/>
                </a:solidFill>
                <a:effectLst/>
                <a:latin typeface="Arial" panose="020B0604020202020204" pitchFamily="34" charset="0"/>
                <a:ea typeface="+mn-ea"/>
                <a:cs typeface="+mn-cs"/>
              </a:rPr>
              <a:t>次、</a:t>
            </a:r>
            <a:r>
              <a:rPr lang="en-US" altLang="zh-CN" sz="1200" b="0" i="0" kern="1200" dirty="0">
                <a:solidFill>
                  <a:schemeClr val="tx1"/>
                </a:solidFill>
                <a:effectLst/>
                <a:latin typeface="Arial" panose="020B0604020202020204" pitchFamily="34" charset="0"/>
                <a:ea typeface="+mn-ea"/>
                <a:cs typeface="+mn-cs"/>
              </a:rPr>
              <a:t>35 </a:t>
            </a:r>
            <a:r>
              <a:rPr lang="zh-CN" altLang="en-US" sz="1200" b="0" i="0" kern="1200" dirty="0">
                <a:solidFill>
                  <a:schemeClr val="tx1"/>
                </a:solidFill>
                <a:effectLst/>
                <a:latin typeface="Arial" panose="020B0604020202020204" pitchFamily="34" charset="0"/>
                <a:ea typeface="+mn-ea"/>
                <a:cs typeface="+mn-cs"/>
              </a:rPr>
              <a:t>次 和 </a:t>
            </a:r>
            <a:r>
              <a:rPr lang="en-US" altLang="zh-CN" sz="1200" b="0" i="0" kern="1200" dirty="0">
                <a:solidFill>
                  <a:schemeClr val="tx1"/>
                </a:solidFill>
                <a:effectLst/>
                <a:latin typeface="Arial" panose="020B0604020202020204" pitchFamily="34" charset="0"/>
                <a:ea typeface="+mn-ea"/>
                <a:cs typeface="+mn-cs"/>
              </a:rPr>
              <a:t>5 </a:t>
            </a:r>
            <a:r>
              <a:rPr lang="zh-CN" altLang="en-US" sz="1200" b="0" i="0" kern="1200" dirty="0">
                <a:solidFill>
                  <a:schemeClr val="tx1"/>
                </a:solidFill>
                <a:effectLst/>
                <a:latin typeface="Arial" panose="020B0604020202020204" pitchFamily="34" charset="0"/>
                <a:ea typeface="+mn-ea"/>
                <a:cs typeface="+mn-cs"/>
              </a:rPr>
              <a:t>次，那么它们的词频就分别是 </a:t>
            </a:r>
            <a:r>
              <a:rPr lang="en-US" altLang="zh-CN" sz="1200" b="0" i="0" kern="1200" dirty="0">
                <a:solidFill>
                  <a:schemeClr val="tx1"/>
                </a:solidFill>
                <a:effectLst/>
                <a:latin typeface="Arial" panose="020B0604020202020204" pitchFamily="34" charset="0"/>
                <a:ea typeface="+mn-ea"/>
                <a:cs typeface="+mn-cs"/>
              </a:rPr>
              <a:t>0.002</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0.035 </a:t>
            </a:r>
            <a:r>
              <a:rPr lang="zh-CN" altLang="en-US" sz="1200" b="0" i="0" kern="1200" dirty="0">
                <a:solidFill>
                  <a:schemeClr val="tx1"/>
                </a:solidFill>
                <a:effectLst/>
                <a:latin typeface="Arial" panose="020B0604020202020204" pitchFamily="34" charset="0"/>
                <a:ea typeface="+mn-ea"/>
                <a:cs typeface="+mn-cs"/>
              </a:rPr>
              <a:t>和 </a:t>
            </a:r>
            <a:r>
              <a:rPr lang="en-US" altLang="zh-CN" sz="1200" b="0" i="0" kern="1200" dirty="0">
                <a:solidFill>
                  <a:schemeClr val="tx1"/>
                </a:solidFill>
                <a:effectLst/>
                <a:latin typeface="Arial" panose="020B0604020202020204" pitchFamily="34" charset="0"/>
                <a:ea typeface="+mn-ea"/>
                <a:cs typeface="+mn-cs"/>
              </a:rPr>
              <a:t>0.005</a:t>
            </a:r>
            <a:r>
              <a:rPr lang="zh-CN" altLang="en-US" sz="1200" b="0" i="0" kern="1200" dirty="0">
                <a:solidFill>
                  <a:schemeClr val="tx1"/>
                </a:solidFill>
                <a:effectLst/>
                <a:latin typeface="Arial" panose="020B0604020202020204" pitchFamily="34" charset="0"/>
                <a:ea typeface="+mn-ea"/>
                <a:cs typeface="+mn-cs"/>
              </a:rPr>
              <a:t>。 我们将这三个数相加，其和 </a:t>
            </a:r>
            <a:r>
              <a:rPr lang="en-US" altLang="zh-CN" sz="1200" b="0" i="0" kern="1200" dirty="0">
                <a:solidFill>
                  <a:schemeClr val="tx1"/>
                </a:solidFill>
                <a:effectLst/>
                <a:latin typeface="Arial" panose="020B0604020202020204" pitchFamily="34" charset="0"/>
                <a:ea typeface="+mn-ea"/>
                <a:cs typeface="+mn-cs"/>
              </a:rPr>
              <a:t>0.042 </a:t>
            </a:r>
            <a:r>
              <a:rPr lang="zh-CN" altLang="en-US" sz="1200" b="0" i="0" kern="1200" dirty="0">
                <a:solidFill>
                  <a:schemeClr val="tx1"/>
                </a:solidFill>
                <a:effectLst/>
                <a:latin typeface="Arial" panose="020B0604020202020204" pitchFamily="34" charset="0"/>
                <a:ea typeface="+mn-ea"/>
                <a:cs typeface="+mn-cs"/>
              </a:rPr>
              <a:t>就是相应网页和查询“原子能的应用”</a:t>
            </a:r>
          </a:p>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3</a:t>
            </a:fld>
            <a:endParaRPr lang="en-US" altLang="zh-CN" sz="1200"/>
          </a:p>
        </p:txBody>
      </p:sp>
    </p:spTree>
    <p:extLst>
      <p:ext uri="{BB962C8B-B14F-4D97-AF65-F5344CB8AC3E}">
        <p14:creationId xmlns:p14="http://schemas.microsoft.com/office/powerpoint/2010/main" val="41350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寻找适合的停用词表</a:t>
            </a:r>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4</a:t>
            </a:fld>
            <a:endParaRPr lang="en-US" altLang="zh-CN" sz="1200"/>
          </a:p>
        </p:txBody>
      </p:sp>
    </p:spTree>
    <p:extLst>
      <p:ext uri="{BB962C8B-B14F-4D97-AF65-F5344CB8AC3E}">
        <p14:creationId xmlns:p14="http://schemas.microsoft.com/office/powerpoint/2010/main" val="364932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IDF</a:t>
            </a:r>
            <a:r>
              <a:rPr lang="en-US" altLang="zh-CN" baseline="0" dirty="0"/>
              <a:t>  </a:t>
            </a:r>
            <a:r>
              <a:rPr lang="zh-CN" altLang="en-US" baseline="0" dirty="0"/>
              <a:t>除了某个词出现的频率之外，应该和再考虑什么因素？如果这个词在每个文档中都出现，它 的重要性就应该下降。</a:t>
            </a:r>
            <a:endParaRPr lang="en-US" altLang="zh-CN" baseline="0" dirty="0"/>
          </a:p>
          <a:p>
            <a:endParaRPr lang="en-US" altLang="zh-CN" baseline="0" dirty="0"/>
          </a:p>
          <a:p>
            <a:r>
              <a:rPr lang="zh-CN" altLang="en-US" sz="1200" dirty="0">
                <a:latin typeface="微软雅黑" panose="020B0503020204020204" pitchFamily="34" charset="-122"/>
                <a:ea typeface="微软雅黑" panose="020B0503020204020204" pitchFamily="34" charset="-122"/>
              </a:rPr>
              <a:t>很容易发现，如果一个关键词只在很少的网页中出现，我们通过它就容易锁定搜索目标，它的权重也就应该大。反之如果一个词在大量网页中出现，我们看到它仍然不很清楚要找什么内容，因此它应该小。</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5</a:t>
            </a:fld>
            <a:endParaRPr lang="en-US" altLang="zh-CN" sz="1200"/>
          </a:p>
        </p:txBody>
      </p:sp>
    </p:spTree>
    <p:extLst>
      <p:ext uri="{BB962C8B-B14F-4D97-AF65-F5344CB8AC3E}">
        <p14:creationId xmlns:p14="http://schemas.microsoft.com/office/powerpoint/2010/main" val="47228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6</a:t>
            </a:fld>
            <a:endParaRPr lang="en-US" altLang="zh-CN" sz="1200"/>
          </a:p>
        </p:txBody>
      </p:sp>
    </p:spTree>
    <p:extLst>
      <p:ext uri="{BB962C8B-B14F-4D97-AF65-F5344CB8AC3E}">
        <p14:creationId xmlns:p14="http://schemas.microsoft.com/office/powerpoint/2010/main" val="151818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7</a:t>
            </a:fld>
            <a:endParaRPr lang="en-US" altLang="zh-CN" sz="1200"/>
          </a:p>
        </p:txBody>
      </p:sp>
    </p:spTree>
    <p:extLst>
      <p:ext uri="{BB962C8B-B14F-4D97-AF65-F5344CB8AC3E}">
        <p14:creationId xmlns:p14="http://schemas.microsoft.com/office/powerpoint/2010/main" val="200228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8</a:t>
            </a:fld>
            <a:endParaRPr lang="en-US" altLang="zh-CN" sz="1200"/>
          </a:p>
        </p:txBody>
      </p:sp>
    </p:spTree>
    <p:extLst>
      <p:ext uri="{BB962C8B-B14F-4D97-AF65-F5344CB8AC3E}">
        <p14:creationId xmlns:p14="http://schemas.microsoft.com/office/powerpoint/2010/main" val="81488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9</a:t>
            </a:fld>
            <a:endParaRPr lang="en-US" altLang="zh-CN" sz="1200"/>
          </a:p>
        </p:txBody>
      </p:sp>
    </p:spTree>
    <p:extLst>
      <p:ext uri="{BB962C8B-B14F-4D97-AF65-F5344CB8AC3E}">
        <p14:creationId xmlns:p14="http://schemas.microsoft.com/office/powerpoint/2010/main" val="7534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9/11/2019</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10</a:t>
            </a:fld>
            <a:endParaRPr lang="en-US" altLang="zh-CN" sz="1200"/>
          </a:p>
        </p:txBody>
      </p:sp>
    </p:spTree>
    <p:extLst>
      <p:ext uri="{BB962C8B-B14F-4D97-AF65-F5344CB8AC3E}">
        <p14:creationId xmlns:p14="http://schemas.microsoft.com/office/powerpoint/2010/main" val="309344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7175"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717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矩形 3"/>
          <p:cNvSpPr/>
          <p:nvPr userDrawn="1"/>
        </p:nvSpPr>
        <p:spPr>
          <a:xfrm>
            <a:off x="11098623" y="6165190"/>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7185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8775"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340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747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180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8775"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Box 15"/>
          <p:cNvSpPr>
            <a:spLocks noChangeArrowheads="1"/>
          </p:cNvSpPr>
          <p:nvPr userDrawn="1"/>
        </p:nvSpPr>
        <p:spPr bwMode="auto">
          <a:xfrm>
            <a:off x="11091863" y="6184900"/>
            <a:ext cx="9829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600" smtClean="0">
                <a:solidFill>
                  <a:srgbClr val="BFBFBF"/>
                </a:solidFill>
                <a:latin typeface="Calibri" panose="020F0502020204030204" pitchFamily="34" charset="0"/>
                <a:sym typeface="宋体" panose="02010600030101010101" pitchFamily="2" charset="-122"/>
              </a:rPr>
              <a:t>‹#›</a:t>
            </a:fld>
            <a:r>
              <a:rPr lang="zh-CN" altLang="zh-CN" sz="1600" dirty="0">
                <a:solidFill>
                  <a:srgbClr val="BFBFBF"/>
                </a:solidFill>
                <a:latin typeface="Calibri" panose="020F0502020204030204" pitchFamily="34" charset="0"/>
                <a:sym typeface="宋体" panose="02010600030101010101" pitchFamily="2" charset="-122"/>
              </a:rPr>
              <a:t> </a:t>
            </a:r>
            <a:r>
              <a:rPr lang="zh-CN" altLang="zh-CN" sz="1600" dirty="0">
                <a:solidFill>
                  <a:srgbClr val="BFBFBF"/>
                </a:solidFill>
                <a:latin typeface="Calibri" panose="020F0502020204030204" pitchFamily="34" charset="0"/>
                <a:sym typeface="Calibri" panose="020F0502020204030204" pitchFamily="34" charset="0"/>
              </a:rPr>
              <a:t>—</a:t>
            </a:r>
            <a:r>
              <a:rPr lang="zh-CN" altLang="zh-CN" sz="1600" dirty="0">
                <a:solidFill>
                  <a:srgbClr val="BFBFBF"/>
                </a:solidFill>
                <a:latin typeface="Calibri" panose="020F0502020204030204" pitchFamily="34" charset="0"/>
                <a:sym typeface="宋体" panose="02010600030101010101" pitchFamily="2" charset="-122"/>
              </a:rPr>
              <a:t> </a:t>
            </a:r>
            <a:endParaRPr lang="zh-CN" altLang="zh-CN" sz="16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501386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8775"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8775"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6391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3188"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825625"/>
            <a:ext cx="5183187"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矩形 4"/>
          <p:cNvSpPr/>
          <p:nvPr userDrawn="1"/>
        </p:nvSpPr>
        <p:spPr>
          <a:xfrm>
            <a:off x="10966598" y="6127234"/>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3368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8775"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93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9375"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788" y="1681163"/>
            <a:ext cx="51847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788" y="2505075"/>
            <a:ext cx="5184775"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p:cNvSpPr/>
          <p:nvPr userDrawn="1"/>
        </p:nvSpPr>
        <p:spPr>
          <a:xfrm>
            <a:off x="10990411" y="6189663"/>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76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a:t>单击此处编辑母版标题样式</a:t>
            </a:r>
          </a:p>
        </p:txBody>
      </p:sp>
      <p:sp>
        <p:nvSpPr>
          <p:cNvPr id="3" name="矩形 2"/>
          <p:cNvSpPr/>
          <p:nvPr userDrawn="1"/>
        </p:nvSpPr>
        <p:spPr>
          <a:xfrm>
            <a:off x="11090118" y="6165190"/>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8490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0993927" y="6165190"/>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438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4775" y="987425"/>
            <a:ext cx="6173788"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矩形 4"/>
          <p:cNvSpPr/>
          <p:nvPr userDrawn="1"/>
        </p:nvSpPr>
        <p:spPr>
          <a:xfrm>
            <a:off x="10815786" y="6165190"/>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6027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775" y="987425"/>
            <a:ext cx="6173788"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矩形 4"/>
          <p:cNvSpPr/>
          <p:nvPr userDrawn="1"/>
        </p:nvSpPr>
        <p:spPr>
          <a:xfrm>
            <a:off x="10921922" y="6165190"/>
            <a:ext cx="1085554" cy="369332"/>
          </a:xfrm>
          <a:prstGeom prst="rect">
            <a:avLst/>
          </a:prstGeom>
        </p:spPr>
        <p:txBody>
          <a:bodyPr wrap="none">
            <a:spAutoFit/>
          </a:bodyPr>
          <a:lstStyle/>
          <a:p>
            <a:pPr eaLnBrk="1" hangingPunct="1"/>
            <a:r>
              <a:rPr lang="zh-CN" altLang="zh-CN" sz="18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a:solidFill>
                  <a:srgbClr val="BFBFBF"/>
                </a:solidFill>
                <a:latin typeface="Calibri" panose="020F0502020204030204" pitchFamily="34" charset="0"/>
                <a:sym typeface="宋体" panose="02010600030101010101" pitchFamily="2" charset="-122"/>
              </a:rPr>
              <a:t> </a:t>
            </a:r>
            <a:r>
              <a:rPr lang="zh-CN" altLang="zh-CN" sz="1800" dirty="0">
                <a:solidFill>
                  <a:srgbClr val="BFBFBF"/>
                </a:solidFill>
                <a:latin typeface="Calibri" panose="020F0502020204030204" pitchFamily="34" charset="0"/>
                <a:sym typeface="Calibri" panose="020F0502020204030204" pitchFamily="34" charset="0"/>
              </a:rPr>
              <a:t>—</a:t>
            </a:r>
            <a:r>
              <a:rPr lang="zh-CN" altLang="zh-CN" sz="1800" dirty="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6873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0"/>
            <a:ext cx="12195175" cy="6021388"/>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7" name="矩形 7"/>
          <p:cNvSpPr>
            <a:spLocks noChangeArrowheads="1"/>
          </p:cNvSpPr>
          <p:nvPr/>
        </p:nvSpPr>
        <p:spPr bwMode="auto">
          <a:xfrm>
            <a:off x="0" y="6642100"/>
            <a:ext cx="12195175" cy="215900"/>
          </a:xfrm>
          <a:prstGeom prst="rect">
            <a:avLst/>
          </a:prstGeom>
          <a:solidFill>
            <a:srgbClr val="88E7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8"/>
          <p:cNvSpPr>
            <a:spLocks noChangeArrowheads="1"/>
          </p:cNvSpPr>
          <p:nvPr/>
        </p:nvSpPr>
        <p:spPr bwMode="auto">
          <a:xfrm>
            <a:off x="0" y="6021388"/>
            <a:ext cx="12195175" cy="620712"/>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
          <p:cNvSpPr>
            <a:spLocks noChangeArrowheads="1"/>
          </p:cNvSpPr>
          <p:nvPr/>
        </p:nvSpPr>
        <p:spPr bwMode="auto">
          <a:xfrm>
            <a:off x="0" y="0"/>
            <a:ext cx="12195175" cy="6858000"/>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3077" name="图片 1"/>
          <p:cNvPicPr>
            <a:picLocks noChangeAspect="1"/>
          </p:cNvPicPr>
          <p:nvPr/>
        </p:nvPicPr>
        <p:blipFill>
          <a:blip r:embed="rId3">
            <a:extLst>
              <a:ext uri="{28A0092B-C50C-407E-A947-70E740481C1C}">
                <a14:useLocalDpi xmlns:a14="http://schemas.microsoft.com/office/drawing/2010/main" val="0"/>
              </a:ext>
            </a:extLst>
          </a:blip>
          <a:srcRect l="386" t="4887" r="549" b="33858"/>
          <a:stretch>
            <a:fillRect/>
          </a:stretch>
        </p:blipFill>
        <p:spPr bwMode="auto">
          <a:xfrm>
            <a:off x="0" y="-117475"/>
            <a:ext cx="1219517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矩形 2"/>
          <p:cNvSpPr>
            <a:spLocks noChangeArrowheads="1"/>
          </p:cNvSpPr>
          <p:nvPr/>
        </p:nvSpPr>
        <p:spPr bwMode="auto">
          <a:xfrm>
            <a:off x="0" y="4473575"/>
            <a:ext cx="12195175" cy="1368425"/>
          </a:xfrm>
          <a:prstGeom prst="rect">
            <a:avLst/>
          </a:prstGeom>
          <a:solidFill>
            <a:srgbClr val="363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3080" name="文本框 1"/>
          <p:cNvSpPr>
            <a:spLocks noChangeArrowheads="1"/>
          </p:cNvSpPr>
          <p:nvPr/>
        </p:nvSpPr>
        <p:spPr bwMode="auto">
          <a:xfrm>
            <a:off x="4253919" y="4508500"/>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1400" dirty="0"/>
          </a:p>
        </p:txBody>
      </p:sp>
      <p:sp>
        <p:nvSpPr>
          <p:cNvPr id="3082" name="文本框 14"/>
          <p:cNvSpPr>
            <a:spLocks noChangeArrowheads="1"/>
          </p:cNvSpPr>
          <p:nvPr/>
        </p:nvSpPr>
        <p:spPr bwMode="auto">
          <a:xfrm>
            <a:off x="553201" y="4562385"/>
            <a:ext cx="116419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88E70F"/>
                </a:solidFill>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7200" b="1" dirty="0">
                <a:solidFill>
                  <a:srgbClr val="88E70F"/>
                </a:solidFill>
                <a:latin typeface="微软雅黑" panose="020B0503020204020204" pitchFamily="34" charset="-122"/>
                <a:ea typeface="微软雅黑" panose="020B0503020204020204" pitchFamily="34" charset="-122"/>
                <a:sym typeface="微软雅黑" panose="020B0503020204020204" pitchFamily="34" charset="-122"/>
              </a:rPr>
              <a:t>：词的权重计算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360363" y="0"/>
            <a:ext cx="336550" cy="908050"/>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49" name="直接连接符 2"/>
          <p:cNvSpPr>
            <a:spLocks noChangeShapeType="1"/>
          </p:cNvSpPr>
          <p:nvPr/>
        </p:nvSpPr>
        <p:spPr bwMode="auto">
          <a:xfrm>
            <a:off x="360363" y="908050"/>
            <a:ext cx="4368800" cy="1588"/>
          </a:xfrm>
          <a:prstGeom prst="line">
            <a:avLst/>
          </a:prstGeom>
          <a:noFill/>
          <a:ln w="9525">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 name="椭圆 5"/>
          <p:cNvSpPr>
            <a:spLocks noChangeArrowheads="1"/>
          </p:cNvSpPr>
          <p:nvPr/>
        </p:nvSpPr>
        <p:spPr bwMode="auto">
          <a:xfrm>
            <a:off x="1884363" y="2276475"/>
            <a:ext cx="1044575" cy="1042988"/>
          </a:xfrm>
          <a:prstGeom prst="ellipse">
            <a:avLst/>
          </a:prstGeom>
          <a:solidFill>
            <a:srgbClr val="FFFFFF"/>
          </a:solidFill>
          <a:ln w="25400">
            <a:solidFill>
              <a:srgbClr val="92D050"/>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Impact" panose="020B0806030902050204" pitchFamily="34" charset="0"/>
              <a:sym typeface="Impact" panose="020B0806030902050204" pitchFamily="34" charset="0"/>
            </a:endParaRPr>
          </a:p>
        </p:txBody>
      </p:sp>
      <p:sp>
        <p:nvSpPr>
          <p:cNvPr id="6152" name="椭圆 6"/>
          <p:cNvSpPr>
            <a:spLocks noChangeArrowheads="1"/>
          </p:cNvSpPr>
          <p:nvPr/>
        </p:nvSpPr>
        <p:spPr bwMode="auto">
          <a:xfrm>
            <a:off x="1974850" y="2366963"/>
            <a:ext cx="863600" cy="863600"/>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rgbClr val="FFFFFF"/>
                </a:solidFill>
                <a:latin typeface="Impact" panose="020B0806030902050204" pitchFamily="34" charset="0"/>
                <a:sym typeface="Impact" panose="020B0806030902050204" pitchFamily="34" charset="0"/>
              </a:rPr>
              <a:t>2</a:t>
            </a:r>
            <a:endParaRPr lang="zh-CN" altLang="en-US" sz="4400" dirty="0">
              <a:solidFill>
                <a:srgbClr val="FFFFFF"/>
              </a:solidFill>
              <a:latin typeface="Impact" panose="020B0806030902050204" pitchFamily="34" charset="0"/>
              <a:sym typeface="Impact" panose="020B0806030902050204" pitchFamily="34" charset="0"/>
            </a:endParaRPr>
          </a:p>
        </p:txBody>
      </p:sp>
      <p:sp>
        <p:nvSpPr>
          <p:cNvPr id="6153" name="直接连接符 7"/>
          <p:cNvSpPr>
            <a:spLocks noChangeShapeType="1"/>
          </p:cNvSpPr>
          <p:nvPr/>
        </p:nvSpPr>
        <p:spPr bwMode="auto">
          <a:xfrm>
            <a:off x="2928938" y="2906713"/>
            <a:ext cx="6350000" cy="0"/>
          </a:xfrm>
          <a:prstGeom prst="line">
            <a:avLst/>
          </a:prstGeom>
          <a:noFill/>
          <a:ln w="28575">
            <a:solidFill>
              <a:srgbClr val="92D050"/>
            </a:solidFill>
            <a:miter lim="800000"/>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54" name="TextBox 3"/>
          <p:cNvSpPr>
            <a:spLocks noChangeArrowheads="1"/>
          </p:cNvSpPr>
          <p:nvPr/>
        </p:nvSpPr>
        <p:spPr bwMode="auto">
          <a:xfrm>
            <a:off x="3038475" y="2187575"/>
            <a:ext cx="7091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实验一：利用</a:t>
            </a:r>
            <a:r>
              <a:rPr lang="en-US" altLang="zh-CN"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进行文本关键词提取</a:t>
            </a:r>
          </a:p>
        </p:txBody>
      </p:sp>
      <p:sp>
        <p:nvSpPr>
          <p:cNvPr id="6155" name="矩形 48"/>
          <p:cNvSpPr>
            <a:spLocks noChangeArrowheads="1"/>
          </p:cNvSpPr>
          <p:nvPr/>
        </p:nvSpPr>
        <p:spPr bwMode="auto">
          <a:xfrm>
            <a:off x="3794125" y="3141663"/>
            <a:ext cx="48355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buClr>
                <a:srgbClr val="FF0000"/>
              </a:buClr>
              <a:buFont typeface="Arial" panose="020B0604020202020204" pitchFamily="34" charset="0"/>
              <a:buChar char="•"/>
            </a:pPr>
            <a:endPar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数据集</a:t>
            </a:r>
            <a:endPar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处理基本流程</a:t>
            </a:r>
            <a:endPar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处理结果分析</a:t>
            </a:r>
            <a:r>
              <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p>
          <a:p>
            <a:pPr marL="0" indent="0" eaLnBrk="1" hangingPunct="1">
              <a:lnSpc>
                <a:spcPct val="120000"/>
              </a:lnSpc>
              <a:spcBef>
                <a:spcPts val="600"/>
              </a:spcBef>
              <a:buClr>
                <a:srgbClr val="FF0000"/>
              </a:buClr>
            </a:pPr>
            <a:endPar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 name="直接连接符 2"/>
          <p:cNvCxnSpPr/>
          <p:nvPr/>
        </p:nvCxnSpPr>
        <p:spPr bwMode="auto">
          <a:xfrm>
            <a:off x="3937437" y="350100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3937437" y="393303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937437" y="4352750"/>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937437" y="479709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937437" y="5203766"/>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200597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数据集：若干文献</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清洗数据：观察数据，根据算法需要，丢弃数据中不重要的信息。</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文本分词</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计算</a:t>
            </a:r>
            <a:r>
              <a:rPr lang="en-US" altLang="zh-CN" sz="1800" dirty="0">
                <a:latin typeface="微软雅黑" panose="020B0503020204020204" pitchFamily="34" charset="-122"/>
                <a:ea typeface="微软雅黑" panose="020B0503020204020204" pitchFamily="34" charset="-122"/>
              </a:rPr>
              <a:t>TF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计算</a:t>
            </a:r>
            <a:r>
              <a:rPr lang="en-US" altLang="zh-CN" sz="1800" dirty="0">
                <a:latin typeface="微软雅黑" panose="020B0503020204020204" pitchFamily="34" charset="-122"/>
                <a:ea typeface="微软雅黑" panose="020B0503020204020204" pitchFamily="34" charset="-122"/>
              </a:rPr>
              <a:t>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得出</a:t>
            </a:r>
            <a:r>
              <a:rPr lang="en-US" altLang="zh-CN" sz="1800" dirty="0">
                <a:latin typeface="微软雅黑" panose="020B0503020204020204" pitchFamily="34" charset="-122"/>
                <a:ea typeface="微软雅黑" panose="020B0503020204020204" pitchFamily="34" charset="-122"/>
              </a:rPr>
              <a:t>TF-IDF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对计算结果进行排序，输出</a:t>
            </a:r>
            <a:r>
              <a:rPr lang="en-US" altLang="zh-CN" sz="1800" dirty="0" err="1">
                <a:latin typeface="微软雅黑" panose="020B0503020204020204" pitchFamily="34" charset="-122"/>
                <a:ea typeface="微软雅黑" panose="020B0503020204020204" pitchFamily="34" charset="-122"/>
              </a:rPr>
              <a:t>topK</a:t>
            </a:r>
            <a:r>
              <a:rPr lang="en-US" altLang="zh-CN" sz="1800" dirty="0">
                <a:latin typeface="微软雅黑" panose="020B0503020204020204" pitchFamily="34" charset="-122"/>
                <a:ea typeface="微软雅黑" panose="020B0503020204020204" pitchFamily="34" charset="-122"/>
              </a:rPr>
              <a:t> </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分析实验结果，尝试进行调整和优化</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121618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作业说明：</a:t>
            </a:r>
            <a:endParaRPr lang="en-US" altLang="zh-CN" sz="1800" dirty="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每位学生单独完成</a:t>
            </a: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针对给定的文档，完成文档清洗，提取其中的文本部分，给出每个文档中每个词的</a:t>
            </a:r>
            <a:r>
              <a:rPr lang="en-US" altLang="zh-CN" sz="1800" dirty="0">
                <a:latin typeface="微软雅黑" panose="020B0503020204020204" pitchFamily="34" charset="-122"/>
                <a:ea typeface="微软雅黑" panose="020B0503020204020204" pitchFamily="34" charset="-122"/>
              </a:rPr>
              <a:t>TF-IDF</a:t>
            </a:r>
            <a:r>
              <a:rPr lang="zh-CN" altLang="en-US" sz="1800" dirty="0">
                <a:latin typeface="微软雅黑" panose="020B0503020204020204" pitchFamily="34" charset="-122"/>
                <a:ea typeface="微软雅黑" panose="020B0503020204020204" pitchFamily="34" charset="-122"/>
              </a:rPr>
              <a:t>值，排序后输出。</a:t>
            </a:r>
            <a:endParaRPr lang="en-US" altLang="zh-CN" sz="1800" dirty="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完成实验报告</a:t>
            </a:r>
            <a:endParaRPr lang="en-US" altLang="zh-CN" sz="1800" dirty="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数据集、说明文档的下载网址：</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官网大夏学堂</a:t>
            </a:r>
            <a:r>
              <a:rPr lang="en-US" altLang="zh-CN" sz="1800" dirty="0">
                <a:latin typeface="微软雅黑" panose="020B0503020204020204" pitchFamily="34" charset="-122"/>
                <a:ea typeface="微软雅黑" panose="020B0503020204020204" pitchFamily="34" charset="-122"/>
              </a:rPr>
              <a:t>lab</a:t>
            </a:r>
            <a:r>
              <a:rPr lang="zh-CN" altLang="en-US" sz="1800" dirty="0">
                <a:latin typeface="微软雅黑" panose="020B0503020204020204" pitchFamily="34" charset="-122"/>
                <a:ea typeface="微软雅黑" panose="020B0503020204020204" pitchFamily="34" charset="-122"/>
              </a:rPr>
              <a:t>实验一</a:t>
            </a: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需要自己编码实现，不能调用其他开发包</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592143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作业提交：</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将以下内容打包</a:t>
            </a:r>
            <a:r>
              <a:rPr lang="en-US" altLang="zh-CN" sz="1800" dirty="0">
                <a:latin typeface="微软雅黑" panose="020B0503020204020204" pitchFamily="34" charset="-122"/>
                <a:ea typeface="微软雅黑" panose="020B0503020204020204" pitchFamily="34" charset="-122"/>
              </a:rPr>
              <a:t>(zip</a:t>
            </a:r>
            <a:r>
              <a:rPr lang="zh-CN" altLang="en-US" sz="1800" dirty="0">
                <a:latin typeface="微软雅黑" panose="020B0503020204020204" pitchFamily="34" charset="-122"/>
                <a:ea typeface="微软雅黑" panose="020B0503020204020204" pitchFamily="34" charset="-122"/>
              </a:rPr>
              <a:t>或</a:t>
            </a:r>
            <a:r>
              <a:rPr lang="en-US" altLang="zh-CN" sz="1800" dirty="0" err="1">
                <a:latin typeface="微软雅黑" panose="020B0503020204020204" pitchFamily="34" charset="-122"/>
                <a:ea typeface="微软雅黑" panose="020B0503020204020204" pitchFamily="34" charset="-122"/>
              </a:rPr>
              <a:t>rar</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提交</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400" dirty="0">
                <a:latin typeface="微软雅黑" panose="020B0503020204020204" pitchFamily="34" charset="-122"/>
                <a:ea typeface="微软雅黑" panose="020B0503020204020204" pitchFamily="34" charset="-122"/>
              </a:rPr>
              <a:t>结果文件</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400" dirty="0">
                <a:latin typeface="微软雅黑" panose="020B0503020204020204" pitchFamily="34" charset="-122"/>
                <a:ea typeface="微软雅黑" panose="020B0503020204020204" pitchFamily="34" charset="-122"/>
              </a:rPr>
              <a:t>关键代码（调用的软件包如果太大可不提交，做出说明即可）</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400" dirty="0">
                <a:latin typeface="微软雅黑" panose="020B0503020204020204" pitchFamily="34" charset="-122"/>
                <a:ea typeface="微软雅黑" panose="020B0503020204020204" pitchFamily="34" charset="-122"/>
              </a:rPr>
              <a:t>作业报告</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a:latin typeface="微软雅黑" panose="020B0503020204020204" pitchFamily="34" charset="-122"/>
                <a:ea typeface="微软雅黑" panose="020B0503020204020204" pitchFamily="34" charset="-122"/>
              </a:rPr>
              <a:t>学号，姓名</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a:latin typeface="微软雅黑" panose="020B0503020204020204" pitchFamily="34" charset="-122"/>
                <a:ea typeface="微软雅黑" panose="020B0503020204020204" pitchFamily="34" charset="-122"/>
              </a:rPr>
              <a:t>实验过程、实验关键步骤，结果分析</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a:latin typeface="微软雅黑" panose="020B0503020204020204" pitchFamily="34" charset="-122"/>
                <a:ea typeface="微软雅黑" panose="020B0503020204020204" pitchFamily="34" charset="-122"/>
              </a:rPr>
              <a:t>其他值得交代的事情</a:t>
            </a: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报告写作建议：</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注意字体和排版，字体大小，行间距，段前行距，页边距，图表对齐等。</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不要直接粘贴大段的代码。如果是必要的代码，放在一个输入框中来写。</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图表的编号，标题请认真写（含义明确），编号要正确，和正文对应。</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28794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实验报告写作</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4" y="1144971"/>
            <a:ext cx="7840454"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报告写作建议：</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注意字体和排版，字体大小，行间距，段前行距，页边距，图表对齐等。</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不要直接粘贴大段的代码。如果是必要的代码，放在一个输入框中来写。</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图表的编号，标题请认真写（含义明确），编号要正确，和正文对应。</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推荐周志华的</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机器学习</a:t>
            </a:r>
            <a:r>
              <a:rPr lang="en-US" altLang="zh-CN" sz="1800" dirty="0">
                <a:latin typeface="微软雅黑" panose="020B0503020204020204" pitchFamily="34" charset="-122"/>
                <a:ea typeface="微软雅黑" panose="020B0503020204020204" pitchFamily="34" charset="-122"/>
              </a:rPr>
              <a:t>》</a:t>
            </a: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8833777" y="2204915"/>
            <a:ext cx="3179770" cy="3151877"/>
          </a:xfrm>
          <a:prstGeom prst="rect">
            <a:avLst/>
          </a:prstGeom>
        </p:spPr>
      </p:pic>
    </p:spTree>
    <p:extLst>
      <p:ext uri="{BB962C8B-B14F-4D97-AF65-F5344CB8AC3E}">
        <p14:creationId xmlns:p14="http://schemas.microsoft.com/office/powerpoint/2010/main" val="360995604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实验报告写作</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程序建议：</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程序要有注释</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实验报告中的结果分析，一定要有“分析”。</a:t>
            </a:r>
            <a:endParaRPr lang="en-US" altLang="zh-CN" sz="1800" dirty="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296123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5"/>
          <p:cNvSpPr>
            <a:spLocks noChangeArrowheads="1"/>
          </p:cNvSpPr>
          <p:nvPr/>
        </p:nvSpPr>
        <p:spPr bwMode="auto">
          <a:xfrm>
            <a:off x="360363" y="0"/>
            <a:ext cx="336550" cy="586076"/>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123" name="TextBox 3"/>
          <p:cNvSpPr>
            <a:spLocks noChangeArrowheads="1"/>
          </p:cNvSpPr>
          <p:nvPr/>
        </p:nvSpPr>
        <p:spPr bwMode="auto">
          <a:xfrm>
            <a:off x="937239" y="-5142"/>
            <a:ext cx="1452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目录页</a:t>
            </a:r>
          </a:p>
        </p:txBody>
      </p:sp>
      <p:sp>
        <p:nvSpPr>
          <p:cNvPr id="5124" name="矩形 24"/>
          <p:cNvSpPr>
            <a:spLocks noChangeArrowheads="1"/>
          </p:cNvSpPr>
          <p:nvPr/>
        </p:nvSpPr>
        <p:spPr bwMode="auto">
          <a:xfrm>
            <a:off x="2245339" y="148845"/>
            <a:ext cx="244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solidFill>
                  <a:srgbClr val="FFC000"/>
                </a:solidFill>
                <a:ea typeface="微软雅黑" panose="020B0503020204020204" pitchFamily="34" charset="-122"/>
                <a:sym typeface="Arial Unicode MS" panose="020B0604020202020204" pitchFamily="34" charset="-122"/>
              </a:rPr>
              <a:t>CONTENTS PAGE</a:t>
            </a:r>
          </a:p>
        </p:txBody>
      </p:sp>
      <p:sp>
        <p:nvSpPr>
          <p:cNvPr id="5125" name="直接连接符 10"/>
          <p:cNvSpPr>
            <a:spLocks noChangeShapeType="1"/>
          </p:cNvSpPr>
          <p:nvPr/>
        </p:nvSpPr>
        <p:spPr bwMode="auto">
          <a:xfrm>
            <a:off x="360363" y="586076"/>
            <a:ext cx="4368800" cy="1588"/>
          </a:xfrm>
          <a:prstGeom prst="line">
            <a:avLst/>
          </a:prstGeom>
          <a:noFill/>
          <a:ln w="9525">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7" name="Group 7"/>
          <p:cNvGrpSpPr>
            <a:grpSpLocks/>
          </p:cNvGrpSpPr>
          <p:nvPr/>
        </p:nvGrpSpPr>
        <p:grpSpPr bwMode="auto">
          <a:xfrm>
            <a:off x="1793850" y="1475593"/>
            <a:ext cx="8064500" cy="773112"/>
            <a:chOff x="0" y="0"/>
            <a:chExt cx="8064545" cy="773037"/>
          </a:xfrm>
        </p:grpSpPr>
        <p:sp>
          <p:nvSpPr>
            <p:cNvPr id="5140" name="TextBox 25"/>
            <p:cNvSpPr>
              <a:spLocks noChangeArrowheads="1"/>
            </p:cNvSpPr>
            <p:nvPr/>
          </p:nvSpPr>
          <p:spPr bwMode="auto">
            <a:xfrm>
              <a:off x="211792" y="167576"/>
              <a:ext cx="7852753" cy="605461"/>
            </a:xfrm>
            <a:prstGeom prst="roundRect">
              <a:avLst>
                <a:gd name="adj" fmla="val 8176"/>
              </a:avLst>
            </a:prstGeom>
            <a:noFill/>
            <a:ln w="19050">
              <a:solidFill>
                <a:srgbClr val="A5A5A5"/>
              </a:solidFill>
              <a:miter lim="800000"/>
              <a:headEnd/>
              <a:tailEnd/>
            </a:ln>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TF-IDF</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原理简介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1" name="椭圆 44"/>
            <p:cNvSpPr>
              <a:spLocks/>
            </p:cNvSpPr>
            <p:nvPr/>
          </p:nvSpPr>
          <p:spPr bwMode="auto">
            <a:xfrm>
              <a:off x="0" y="0"/>
              <a:ext cx="504056" cy="504056"/>
            </a:xfrm>
            <a:prstGeom prst="ellipse">
              <a:avLst/>
            </a:prstGeom>
            <a:solidFill>
              <a:srgbClr val="88E70F"/>
            </a:solidFill>
            <a:ln w="76200">
              <a:solidFill>
                <a:srgbClr val="D9D9D9">
                  <a:alpha val="61960"/>
                </a:srgbClr>
              </a:solidFill>
              <a:miter lim="800000"/>
              <a:headEnd/>
              <a:tailEnd/>
            </a:ln>
          </p:spPr>
          <p:txBody>
            <a:bodyPr lIns="91436" tIns="45718" rIns="91436" bIns="45718"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Arial Black" panose="020B0A04020102020204" pitchFamily="34" charset="0"/>
                  <a:sym typeface="Arial" panose="020B0604020202020204" pitchFamily="34" charset="0"/>
                </a:rPr>
                <a:t>1</a:t>
              </a:r>
              <a:endParaRPr lang="zh-CN" altLang="en-US" sz="3200" b="1">
                <a:solidFill>
                  <a:schemeClr val="bg1"/>
                </a:solidFill>
                <a:latin typeface="Arial Black" panose="020B0A04020102020204" pitchFamily="34" charset="0"/>
                <a:sym typeface="Arial" panose="020B0604020202020204" pitchFamily="34" charset="0"/>
              </a:endParaRPr>
            </a:p>
          </p:txBody>
        </p:sp>
      </p:grpSp>
      <p:grpSp>
        <p:nvGrpSpPr>
          <p:cNvPr id="5128" name="Group 10"/>
          <p:cNvGrpSpPr>
            <a:grpSpLocks/>
          </p:cNvGrpSpPr>
          <p:nvPr/>
        </p:nvGrpSpPr>
        <p:grpSpPr bwMode="auto">
          <a:xfrm>
            <a:off x="1795438" y="2403360"/>
            <a:ext cx="8062912" cy="809625"/>
            <a:chOff x="0" y="0"/>
            <a:chExt cx="8062559" cy="811138"/>
          </a:xfrm>
        </p:grpSpPr>
        <p:sp>
          <p:nvSpPr>
            <p:cNvPr id="5138" name="TextBox 29"/>
            <p:cNvSpPr>
              <a:spLocks noChangeArrowheads="1"/>
            </p:cNvSpPr>
            <p:nvPr/>
          </p:nvSpPr>
          <p:spPr bwMode="auto">
            <a:xfrm>
              <a:off x="234388" y="205677"/>
              <a:ext cx="7828171" cy="605461"/>
            </a:xfrm>
            <a:prstGeom prst="roundRect">
              <a:avLst>
                <a:gd name="adj" fmla="val 8176"/>
              </a:avLst>
            </a:prstGeom>
            <a:noFill/>
            <a:ln w="19050">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进行文本关键词提取</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9" name="椭圆 47"/>
            <p:cNvSpPr>
              <a:spLocks/>
            </p:cNvSpPr>
            <p:nvPr/>
          </p:nvSpPr>
          <p:spPr bwMode="auto">
            <a:xfrm>
              <a:off x="0" y="0"/>
              <a:ext cx="502269" cy="502269"/>
            </a:xfrm>
            <a:prstGeom prst="ellipse">
              <a:avLst/>
            </a:prstGeom>
            <a:solidFill>
              <a:srgbClr val="88E70F"/>
            </a:solidFill>
            <a:ln w="76200">
              <a:solidFill>
                <a:srgbClr val="D9D9D9">
                  <a:alpha val="61960"/>
                </a:srgbClr>
              </a:solidFill>
              <a:miter lim="800000"/>
              <a:headEnd/>
              <a:tailEnd/>
            </a:ln>
          </p:spPr>
          <p:txBody>
            <a:bodyPr lIns="91436" tIns="45718" rIns="91436" bIns="45718"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Arial Black" panose="020B0A04020102020204" pitchFamily="34" charset="0"/>
                  <a:sym typeface="Arial" panose="020B0604020202020204" pitchFamily="34" charset="0"/>
                </a:rPr>
                <a:t>2</a:t>
              </a:r>
              <a:endParaRPr lang="zh-CN" altLang="en-US" sz="3200" b="1">
                <a:solidFill>
                  <a:schemeClr val="bg1"/>
                </a:solidFill>
                <a:latin typeface="Arial Black" panose="020B0A04020102020204" pitchFamily="34" charset="0"/>
                <a:sym typeface="Arial" panose="020B0604020202020204" pitchFamily="34" charset="0"/>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492125" y="1129017"/>
            <a:ext cx="11228261" cy="4892163"/>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TF-IDF</a:t>
            </a:r>
            <a:r>
              <a:rPr lang="zh-CN" altLang="en-US" sz="1800" dirty="0">
                <a:latin typeface="微软雅黑" panose="020B0503020204020204" pitchFamily="34" charset="-122"/>
                <a:ea typeface="微软雅黑" panose="020B0503020204020204" pitchFamily="34" charset="-122"/>
              </a:rPr>
              <a:t>算法建立在这样一个假设之上：对区别文档最有意义的词，应该是那些在文档中出现频率高，而在整个文档集合的其他文档中出现频率少的词语。</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dirty="0">
                <a:latin typeface="微软雅黑" panose="020B0503020204020204" pitchFamily="34" charset="-122"/>
                <a:ea typeface="微软雅黑" panose="020B0503020204020204" pitchFamily="34" charset="-122"/>
              </a:rPr>
              <a:t>TF</a:t>
            </a:r>
            <a:r>
              <a:rPr lang="zh-CN" altLang="en-US" dirty="0">
                <a:latin typeface="Arial" panose="020B0604020202020204" pitchFamily="34" charset="0"/>
              </a:rPr>
              <a:t>（</a:t>
            </a:r>
            <a:r>
              <a:rPr lang="en-US" altLang="zh-CN" dirty="0">
                <a:latin typeface="Arial" panose="020B0604020202020204" pitchFamily="34" charset="0"/>
              </a:rPr>
              <a:t>term frequency</a:t>
            </a:r>
            <a:r>
              <a:rPr lang="zh-CN" altLang="en-US" dirty="0">
                <a:latin typeface="Arial" panose="020B0604020202020204" pitchFamily="34" charset="0"/>
              </a:rPr>
              <a:t>）</a:t>
            </a:r>
            <a:endParaRPr lang="en-US" altLang="zh-CN"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dirty="0">
                <a:latin typeface="微软雅黑" panose="020B0503020204020204" pitchFamily="34" charset="-122"/>
                <a:ea typeface="微软雅黑" panose="020B0503020204020204" pitchFamily="34" charset="-122"/>
              </a:rPr>
              <a:t>例：查找关于“原子能的应用”的网页。在某个一共有一千个词的网页</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中，“原子能”、“的”和“应用”分别出现了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次、</a:t>
            </a:r>
            <a:r>
              <a:rPr lang="en-US" altLang="zh-CN" dirty="0">
                <a:latin typeface="微软雅黑" panose="020B0503020204020204" pitchFamily="34" charset="-122"/>
                <a:ea typeface="微软雅黑" panose="020B0503020204020204" pitchFamily="34" charset="-122"/>
              </a:rPr>
              <a:t>35 </a:t>
            </a:r>
            <a:r>
              <a:rPr lang="zh-CN" altLang="en-US" dirty="0">
                <a:latin typeface="微软雅黑" panose="020B0503020204020204" pitchFamily="34" charset="-122"/>
                <a:ea typeface="微软雅黑" panose="020B0503020204020204" pitchFamily="34" charset="-122"/>
              </a:rPr>
              <a:t>次 和 </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次，那么它们的词频就分别是 </a:t>
            </a:r>
            <a:r>
              <a:rPr lang="en-US" altLang="zh-CN" dirty="0">
                <a:latin typeface="微软雅黑" panose="020B0503020204020204" pitchFamily="34" charset="-122"/>
                <a:ea typeface="微软雅黑" panose="020B0503020204020204" pitchFamily="34" charset="-122"/>
              </a:rPr>
              <a:t>0.002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0.035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0.005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dirty="0">
                <a:latin typeface="微软雅黑" panose="020B0503020204020204" pitchFamily="34" charset="-122"/>
                <a:ea typeface="微软雅黑" panose="020B0503020204020204" pitchFamily="34" charset="-122"/>
              </a:rPr>
              <a:t>Wi=“</a:t>
            </a:r>
            <a:r>
              <a:rPr lang="zh-CN" altLang="en-US" dirty="0">
                <a:latin typeface="微软雅黑" panose="020B0503020204020204" pitchFamily="34" charset="-122"/>
                <a:ea typeface="微软雅黑" panose="020B0503020204020204" pitchFamily="34" charset="-122"/>
              </a:rPr>
              <a:t>原子能</a:t>
            </a:r>
            <a:r>
              <a:rPr lang="en-US" altLang="zh-CN" dirty="0">
                <a:latin typeface="微软雅黑" panose="020B0503020204020204" pitchFamily="34" charset="-122"/>
                <a:ea typeface="微软雅黑" panose="020B0503020204020204" pitchFamily="34" charset="-122"/>
              </a:rPr>
              <a:t>”</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55050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481197" y="1144971"/>
            <a:ext cx="11228261" cy="437217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STOPWORDS</a:t>
            </a: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例。词“的”站了总词频的 </a:t>
            </a:r>
            <a:r>
              <a:rPr lang="en-US" altLang="zh-CN" sz="1800" dirty="0">
                <a:latin typeface="微软雅黑" panose="020B0503020204020204" pitchFamily="34" charset="-122"/>
                <a:ea typeface="微软雅黑" panose="020B0503020204020204" pitchFamily="34" charset="-122"/>
              </a:rPr>
              <a:t>80% </a:t>
            </a:r>
            <a:r>
              <a:rPr lang="zh-CN" altLang="en-US" sz="1800" dirty="0">
                <a:latin typeface="微软雅黑" panose="020B0503020204020204" pitchFamily="34" charset="-122"/>
                <a:ea typeface="微软雅黑" panose="020B0503020204020204" pitchFamily="34" charset="-122"/>
              </a:rPr>
              <a:t>以上，而它对确定网页的主题几乎没有用。我们称这种词叫“应删除词”（</a:t>
            </a:r>
            <a:r>
              <a:rPr lang="en-US" altLang="zh-CN" sz="1800" dirty="0" err="1">
                <a:latin typeface="微软雅黑" panose="020B0503020204020204" pitchFamily="34" charset="-122"/>
                <a:ea typeface="微软雅黑" panose="020B0503020204020204" pitchFamily="34" charset="-122"/>
              </a:rPr>
              <a:t>Stopwords</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，也就是说在度量相关性时不应考虑它们的频率。在汉语中，</a:t>
            </a:r>
            <a:r>
              <a:rPr lang="en-US" altLang="zh-CN" sz="1800" dirty="0" err="1">
                <a:latin typeface="微软雅黑" panose="020B0503020204020204" pitchFamily="34" charset="-122"/>
                <a:ea typeface="微软雅黑" panose="020B0503020204020204" pitchFamily="34" charset="-122"/>
              </a:rPr>
              <a:t>stopwords</a:t>
            </a:r>
            <a:r>
              <a:rPr lang="zh-CN" altLang="en-US" sz="1800" dirty="0">
                <a:latin typeface="微软雅黑" panose="020B0503020204020204" pitchFamily="34" charset="-122"/>
                <a:ea typeface="微软雅黑" panose="020B0503020204020204" pitchFamily="34" charset="-122"/>
              </a:rPr>
              <a:t>还有“是”、“和”、“中”、“地”、“得”等。</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708025" y="1144971"/>
            <a:ext cx="11001433" cy="437217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IDF</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Inverse document frequency </a:t>
            </a:r>
            <a:r>
              <a:rPr lang="zh-CN" altLang="en-US" sz="1800" dirty="0">
                <a:latin typeface="微软雅黑" panose="020B0503020204020204" pitchFamily="34" charset="-122"/>
                <a:ea typeface="微软雅黑" panose="020B0503020204020204" pitchFamily="34" charset="-122"/>
              </a:rPr>
              <a:t>）逆文档频率</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例：在汉语中，“应用”是个很通用的词，而“原子能”是个很专业的词，后者在相关性排名中比前者重要。因此我们需要给每一个词一个权重，这个权重的设定必须满足下面两个条件：</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一个词预测主题能力越强，权重就越大，反之，权重就越小。我们在网页中看到“原子能”这个词，或多或少地能了解网页的主题。我们看到“应用”一次，对主题基本上还是一无所知。因此，“原子能“的权重就应该比应用大。</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 </a:t>
            </a:r>
            <a:r>
              <a:rPr lang="en-US" altLang="zh-CN" sz="1800" dirty="0" err="1">
                <a:latin typeface="微软雅黑" panose="020B0503020204020204" pitchFamily="34" charset="-122"/>
                <a:ea typeface="微软雅黑" panose="020B0503020204020204" pitchFamily="34" charset="-122"/>
              </a:rPr>
              <a:t>Stopwords</a:t>
            </a:r>
            <a:r>
              <a:rPr lang="zh-CN" altLang="en-US" sz="1800" dirty="0">
                <a:latin typeface="微软雅黑" panose="020B0503020204020204" pitchFamily="34" charset="-122"/>
                <a:ea typeface="微软雅黑" panose="020B0503020204020204" pitchFamily="34" charset="-122"/>
              </a:rPr>
              <a:t>的权重应该是零。</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92111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245445" y="1144971"/>
            <a:ext cx="11464013" cy="480420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假定一个关键词 ｗ 在 Ｄｗ 个网页中出现过， Ｄｗ 越大，ｗ 的权重越小，反之亦然。</a:t>
            </a: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它的公式为ｌｏｇ（Ｄ／Ｄｗ）其中Ｄ是全部文档的数量。</a:t>
            </a: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例：网页搜索，我们假定中文网页数是Ｄ＝１０亿， “的”在所有的网页中都出现，即Ｄｗ＝１０亿，那么它的ＩＤＦ＝</a:t>
            </a:r>
            <a:r>
              <a:rPr lang="en-US" altLang="zh-CN" sz="1800" dirty="0">
                <a:latin typeface="微软雅黑" panose="020B0503020204020204" pitchFamily="34" charset="-122"/>
                <a:ea typeface="微软雅黑" panose="020B0503020204020204" pitchFamily="34" charset="-122"/>
              </a:rPr>
              <a:t>log(10</a:t>
            </a:r>
            <a:r>
              <a:rPr lang="zh-CN" altLang="en-US" sz="1800" dirty="0">
                <a:latin typeface="微软雅黑" panose="020B0503020204020204" pitchFamily="34" charset="-122"/>
                <a:ea typeface="微软雅黑" panose="020B0503020204020204" pitchFamily="34" charset="-122"/>
              </a:rPr>
              <a:t>亿</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亿）</a:t>
            </a:r>
            <a:r>
              <a:rPr lang="en-US" altLang="zh-CN" sz="1800" dirty="0">
                <a:latin typeface="微软雅黑" panose="020B0503020204020204" pitchFamily="34" charset="-122"/>
                <a:ea typeface="微软雅黑" panose="020B0503020204020204" pitchFamily="34" charset="-122"/>
              </a:rPr>
              <a:t>= log (1) = </a:t>
            </a:r>
            <a:r>
              <a:rPr lang="zh-CN" altLang="en-US" sz="1800" dirty="0">
                <a:latin typeface="微软雅黑" panose="020B0503020204020204" pitchFamily="34" charset="-122"/>
                <a:ea typeface="微软雅黑" panose="020B0503020204020204" pitchFamily="34" charset="-122"/>
              </a:rPr>
              <a:t>０。假如专用词“原子能”在两百万个网页中出现，即Ｄｗ＝２００万，则它的权重ＩＤＦ＝</a:t>
            </a:r>
            <a:r>
              <a:rPr lang="en-US" altLang="zh-CN" sz="1800" dirty="0">
                <a:latin typeface="微软雅黑" panose="020B0503020204020204" pitchFamily="34" charset="-122"/>
                <a:ea typeface="微软雅黑" panose="020B0503020204020204" pitchFamily="34" charset="-122"/>
              </a:rPr>
              <a:t>log(500) =6.2</a:t>
            </a:r>
            <a:r>
              <a:rPr lang="zh-CN" altLang="en-US" sz="1800" dirty="0">
                <a:latin typeface="微软雅黑" panose="020B0503020204020204" pitchFamily="34" charset="-122"/>
                <a:ea typeface="微软雅黑" panose="020B0503020204020204" pitchFamily="34" charset="-122"/>
              </a:rPr>
              <a:t>。又假定通用词“应用”，出现在五亿个网页中，它的权重ＩＤＦ </a:t>
            </a:r>
            <a:r>
              <a:rPr lang="en-US" altLang="zh-CN" sz="1800" dirty="0">
                <a:latin typeface="微软雅黑" panose="020B0503020204020204" pitchFamily="34" charset="-122"/>
                <a:ea typeface="微软雅黑" panose="020B0503020204020204" pitchFamily="34" charset="-122"/>
              </a:rPr>
              <a:t>= log(2)</a:t>
            </a: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则只有 </a:t>
            </a:r>
            <a:r>
              <a:rPr lang="en-US" altLang="zh-CN" sz="1800" dirty="0">
                <a:latin typeface="微软雅黑" panose="020B0503020204020204" pitchFamily="34" charset="-122"/>
                <a:ea typeface="微软雅黑" panose="020B0503020204020204" pitchFamily="34" charset="-122"/>
              </a:rPr>
              <a:t>0.7</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05248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708025" y="1144971"/>
            <a:ext cx="1100143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TF-IDF </a:t>
            </a:r>
            <a:r>
              <a:rPr lang="zh-CN" altLang="en-US" sz="1800" dirty="0">
                <a:latin typeface="微软雅黑" panose="020B0503020204020204" pitchFamily="34" charset="-122"/>
                <a:ea typeface="微软雅黑" panose="020B0503020204020204" pitchFamily="34" charset="-122"/>
              </a:rPr>
              <a:t>基本公式</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n</a:t>
            </a:r>
            <a:r>
              <a:rPr lang="en-US" altLang="zh-CN" sz="1800" baseline="-25000" dirty="0" err="1">
                <a:latin typeface="微软雅黑" panose="020B0503020204020204" pitchFamily="34" charset="-122"/>
                <a:ea typeface="微软雅黑" panose="020B0503020204020204" pitchFamily="34" charset="-122"/>
              </a:rPr>
              <a:t>ij</a:t>
            </a:r>
            <a:r>
              <a:rPr lang="zh-CN" altLang="en-US" sz="1800" dirty="0">
                <a:latin typeface="微软雅黑" panose="020B0503020204020204" pitchFamily="34" charset="-122"/>
                <a:ea typeface="微软雅黑" panose="020B0503020204020204" pitchFamily="34" charset="-122"/>
              </a:rPr>
              <a:t>表示词</a:t>
            </a:r>
            <a:r>
              <a:rPr lang="en-US" altLang="zh-CN" sz="1800" dirty="0" err="1">
                <a:latin typeface="微软雅黑" panose="020B0503020204020204" pitchFamily="34" charset="-122"/>
                <a:ea typeface="微软雅黑" panose="020B0503020204020204" pitchFamily="34" charset="-122"/>
              </a:rPr>
              <a:t>w</a:t>
            </a:r>
            <a:r>
              <a:rPr lang="en-US" altLang="zh-CN" sz="1800" baseline="-25000" dirty="0" err="1">
                <a:latin typeface="微软雅黑" panose="020B0503020204020204" pitchFamily="34" charset="-122"/>
                <a:ea typeface="微软雅黑" panose="020B0503020204020204" pitchFamily="34" charset="-122"/>
              </a:rPr>
              <a:t>i</a:t>
            </a:r>
            <a:r>
              <a:rPr lang="zh-CN" altLang="en-US" sz="1800" dirty="0">
                <a:latin typeface="微软雅黑" panose="020B0503020204020204" pitchFamily="34" charset="-122"/>
                <a:ea typeface="微软雅黑" panose="020B0503020204020204" pitchFamily="34" charset="-122"/>
              </a:rPr>
              <a:t>在文件</a:t>
            </a:r>
            <a:r>
              <a:rPr lang="en-US" altLang="zh-CN" sz="1800" dirty="0" err="1">
                <a:latin typeface="微软雅黑" panose="020B0503020204020204" pitchFamily="34" charset="-122"/>
                <a:ea typeface="微软雅黑" panose="020B0503020204020204" pitchFamily="34" charset="-122"/>
              </a:rPr>
              <a:t>dj</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中出现的次数，分母表示在文件</a:t>
            </a:r>
            <a:r>
              <a:rPr lang="en-US" altLang="zh-CN" sz="1800" dirty="0" err="1">
                <a:latin typeface="微软雅黑" panose="020B0503020204020204" pitchFamily="34" charset="-122"/>
                <a:ea typeface="微软雅黑" panose="020B0503020204020204" pitchFamily="34" charset="-122"/>
              </a:rPr>
              <a:t>dj</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中所有字出现的次数之和。</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3361397" y="2204914"/>
                <a:ext cx="5760400" cy="9962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𝑇𝐹</m:t>
                          </m:r>
                        </m:e>
                        <m:sub>
                          <m:r>
                            <m:rPr>
                              <m:sty m:val="p"/>
                            </m:rPr>
                            <a:rPr lang="en-US" altLang="zh-CN" sz="3200" i="1">
                              <a:latin typeface="Cambria Math" panose="02040503050406030204" pitchFamily="18" charset="0"/>
                            </a:rPr>
                            <m:t>i</m:t>
                          </m:r>
                          <m:r>
                            <a:rPr lang="en-US" altLang="zh-CN" sz="3200" b="0" i="1" smtClean="0">
                              <a:latin typeface="Cambria Math" panose="02040503050406030204" pitchFamily="18" charset="0"/>
                            </a:rPr>
                            <m:t>,</m:t>
                          </m:r>
                          <m:r>
                            <m:rPr>
                              <m:sty m:val="p"/>
                            </m:rPr>
                            <a:rPr lang="en-US" altLang="zh-CN" sz="3200" i="1">
                              <a:latin typeface="Cambria Math" panose="02040503050406030204" pitchFamily="18" charset="0"/>
                            </a:rPr>
                            <m:t>j</m:t>
                          </m:r>
                        </m:sub>
                      </m:sSub>
                      <m:r>
                        <a:rPr lang="en-US" altLang="zh-CN" sz="3200" i="1" smtClean="0">
                          <a:latin typeface="Cambria Math" panose="02040503050406030204" pitchFamily="18" charset="0"/>
                          <a:ea typeface="Cambria Math" panose="02040503050406030204" pitchFamily="18" charset="0"/>
                        </a:rPr>
                        <m:t>=</m:t>
                      </m:r>
                      <m:f>
                        <m:fPr>
                          <m:ctrlPr>
                            <a:rPr lang="en-US" altLang="zh-CN" sz="3200" i="1" smtClean="0">
                              <a:latin typeface="Cambria Math" panose="02040503050406030204" pitchFamily="18" charset="0"/>
                              <a:ea typeface="Cambria Math" panose="02040503050406030204" pitchFamily="18" charset="0"/>
                            </a:rPr>
                          </m:ctrlPr>
                        </m:fPr>
                        <m:num>
                          <m:sSub>
                            <m:sSubPr>
                              <m:ctrlPr>
                                <a:rPr lang="en-US" altLang="zh-CN" sz="3200" i="1" smtClean="0">
                                  <a:latin typeface="Cambria Math" panose="02040503050406030204" pitchFamily="18" charset="0"/>
                                  <a:ea typeface="Cambria Math" panose="02040503050406030204" pitchFamily="18" charset="0"/>
                                </a:rPr>
                              </m:ctrlPr>
                            </m:sSubPr>
                            <m:e>
                              <m:r>
                                <m:rPr>
                                  <m:sty m:val="p"/>
                                </m:rPr>
                                <a:rPr lang="en-US" altLang="zh-CN" sz="3200" i="1">
                                  <a:latin typeface="Cambria Math" panose="02040503050406030204" pitchFamily="18" charset="0"/>
                                  <a:ea typeface="Cambria Math" panose="02040503050406030204" pitchFamily="18" charset="0"/>
                                </a:rPr>
                                <m:t>n</m:t>
                              </m:r>
                            </m:e>
                            <m:sub>
                              <m: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num>
                        <m:den>
                          <m:nary>
                            <m:naryPr>
                              <m:chr m:val="∑"/>
                              <m:limLoc m:val="subSup"/>
                              <m:supHide m:val="on"/>
                              <m:ctrlPr>
                                <a:rPr lang="en-US" altLang="zh-CN" sz="3200" i="1" smtClean="0">
                                  <a:latin typeface="Cambria Math" panose="02040503050406030204" pitchFamily="18" charset="0"/>
                                  <a:ea typeface="Cambria Math" panose="02040503050406030204" pitchFamily="18" charset="0"/>
                                </a:rPr>
                              </m:ctrlPr>
                            </m:naryPr>
                            <m:sub>
                              <m:r>
                                <m:rPr>
                                  <m:brk m:alnAt="9"/>
                                </m:rPr>
                                <a:rPr lang="en-US" altLang="zh-CN" sz="3200" b="0" i="1" smtClean="0">
                                  <a:latin typeface="Cambria Math" panose="02040503050406030204" pitchFamily="18" charset="0"/>
                                  <a:ea typeface="Cambria Math" panose="02040503050406030204" pitchFamily="18" charset="0"/>
                                </a:rPr>
                                <m:t>𝑘</m:t>
                              </m:r>
                            </m:sub>
                            <m:sup/>
                            <m:e>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𝑛</m:t>
                                  </m:r>
                                </m:e>
                                <m:sub>
                                  <m:r>
                                    <a:rPr lang="en-US" altLang="zh-CN" sz="3200" b="0" i="1" smtClean="0">
                                      <a:latin typeface="Cambria Math" panose="02040503050406030204" pitchFamily="18" charset="0"/>
                                      <a:ea typeface="Cambria Math" panose="02040503050406030204" pitchFamily="18" charset="0"/>
                                    </a:rPr>
                                    <m:t>𝑘</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e>
                          </m:nary>
                        </m:den>
                      </m:f>
                    </m:oMath>
                  </m:oMathPara>
                </a14:m>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361397" y="2204914"/>
                <a:ext cx="5760400" cy="996298"/>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917879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p:sp>
        <p:nvSpPr>
          <p:cNvPr id="86" name="Rectangle 3"/>
          <p:cNvSpPr txBox="1">
            <a:spLocks noChangeArrowheads="1"/>
          </p:cNvSpPr>
          <p:nvPr/>
        </p:nvSpPr>
        <p:spPr>
          <a:xfrm>
            <a:off x="708025" y="1144971"/>
            <a:ext cx="11001433" cy="408415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TF-IDF </a:t>
            </a:r>
            <a:r>
              <a:rPr lang="zh-CN" altLang="en-US" sz="1800" dirty="0">
                <a:latin typeface="微软雅黑" panose="020B0503020204020204" pitchFamily="34" charset="-122"/>
                <a:ea typeface="微软雅黑" panose="020B0503020204020204" pitchFamily="34" charset="-122"/>
              </a:rPr>
              <a:t>基本公式</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t>|D|</a:t>
            </a:r>
            <a:r>
              <a:rPr lang="zh-CN" altLang="zh-CN" sz="1800" dirty="0"/>
              <a:t>表示语料库中的文档的总数。 </a:t>
            </a:r>
            <a:r>
              <a:rPr lang="en-US" altLang="zh-CN" sz="1800" dirty="0"/>
              <a:t>|{</a:t>
            </a:r>
            <a:r>
              <a:rPr lang="en-US" altLang="zh-CN" sz="1800" dirty="0" err="1"/>
              <a:t>j:ti</a:t>
            </a:r>
            <a:r>
              <a:rPr lang="en-US" altLang="zh-CN" sz="1800" dirty="0"/>
              <a:t> </a:t>
            </a:r>
            <a:r>
              <a:rPr lang="en-US" altLang="zh-CN" sz="1800" dirty="0" err="1"/>
              <a:t>dj</a:t>
            </a:r>
            <a:r>
              <a:rPr lang="en-US" altLang="zh-CN" sz="1800" dirty="0"/>
              <a:t>}|</a:t>
            </a:r>
            <a:r>
              <a:rPr lang="zh-CN" altLang="zh-CN" sz="1800" dirty="0"/>
              <a:t>表示 包含词语</a:t>
            </a:r>
            <a:r>
              <a:rPr lang="en-US" altLang="zh-CN" sz="1800" dirty="0" err="1"/>
              <a:t>ti</a:t>
            </a:r>
            <a:r>
              <a:rPr lang="zh-CN" altLang="zh-CN" sz="1800" dirty="0"/>
              <a:t>的文档的数目。如果这个词不在文档中，会导致除数为零。因此，一般情况下使用</a:t>
            </a:r>
            <a:r>
              <a:rPr lang="en-US" altLang="zh-CN" sz="1800" dirty="0"/>
              <a:t>1+ |{</a:t>
            </a:r>
            <a:r>
              <a:rPr lang="en-US" altLang="zh-CN" sz="1800" dirty="0" err="1"/>
              <a:t>j:ti</a:t>
            </a:r>
            <a:r>
              <a:rPr lang="en-US" altLang="zh-CN" sz="1800" dirty="0"/>
              <a:t> </a:t>
            </a:r>
            <a:r>
              <a:rPr lang="en-US" altLang="zh-CN" sz="1800" dirty="0" err="1"/>
              <a:t>dj</a:t>
            </a:r>
            <a:r>
              <a:rPr lang="en-US" altLang="zh-CN" sz="1800" dirty="0"/>
              <a:t>}| </a:t>
            </a:r>
            <a:r>
              <a:rPr lang="zh-CN" altLang="zh-CN" sz="1800" dirty="0"/>
              <a:t>。这个函数被证明和符合一个特定条件下关键词的概率分布的交叉熵。</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179195" y="1988900"/>
            <a:ext cx="3818436" cy="1408707"/>
          </a:xfrm>
          <a:prstGeom prst="rect">
            <a:avLst/>
          </a:prstGeom>
        </p:spPr>
      </p:pic>
    </p:spTree>
    <p:extLst>
      <p:ext uri="{BB962C8B-B14F-4D97-AF65-F5344CB8AC3E}">
        <p14:creationId xmlns:p14="http://schemas.microsoft.com/office/powerpoint/2010/main" val="37323176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什么是</a:t>
            </a:r>
            <a:r>
              <a:rPr lang="en-US" altLang="zh-CN" sz="2000" b="1" dirty="0">
                <a:latin typeface="微软雅黑" panose="020B0503020204020204" pitchFamily="34" charset="-122"/>
                <a:ea typeface="微软雅黑" panose="020B0503020204020204" pitchFamily="34" charset="-122"/>
              </a:rPr>
              <a:t>TF-IDF</a:t>
            </a:r>
            <a:r>
              <a:rPr lang="zh-CN" altLang="en-US" sz="20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a:solidFill>
                  <a:schemeClr val="bg1">
                    <a:lumMod val="85000"/>
                  </a:schemeClr>
                </a:solidFill>
                <a:latin typeface="微软雅黑" panose="020B0503020204020204" pitchFamily="34" charset="-122"/>
                <a:ea typeface="微软雅黑" panose="020B0503020204020204" pitchFamily="34" charset="-122"/>
              </a:rPr>
              <a:t>词的权重计算</a:t>
            </a:r>
          </a:p>
        </p:txBody>
      </p:sp>
      <mc:AlternateContent xmlns:mc="http://schemas.openxmlformats.org/markup-compatibility/2006" xmlns:a14="http://schemas.microsoft.com/office/drawing/2010/main">
        <mc:Choice Requires="a14">
          <p:sp>
            <p:nvSpPr>
              <p:cNvPr id="86" name="Rectangle 3"/>
              <p:cNvSpPr txBox="1">
                <a:spLocks noChangeArrowheads="1"/>
              </p:cNvSpPr>
              <p:nvPr/>
            </p:nvSpPr>
            <p:spPr>
              <a:xfrm>
                <a:off x="708025" y="1144971"/>
                <a:ext cx="11001433" cy="3940144"/>
              </a:xfrm>
              <a:prstGeom prst="rect">
                <a:avLst/>
              </a:prstGeom>
              <a:extLst>
                <a:ext uri="{91240B29-F687-4F45-9708-019B960494DF}">
                  <a14:hiddenLine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TF-IDF </a:t>
                </a:r>
                <a:r>
                  <a:rPr lang="zh-CN" altLang="en-US" sz="1800" dirty="0">
                    <a:latin typeface="微软雅黑" panose="020B0503020204020204" pitchFamily="34" charset="-122"/>
                    <a:ea typeface="微软雅黑" panose="020B0503020204020204" pitchFamily="34" charset="-122"/>
                  </a:rPr>
                  <a:t>基本公式</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𝑇𝐹</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𝐼𝐷𝐹</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Sub>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𝑡𝑓</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Sub>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𝑖𝑑𝑓</m:t>
                          </m:r>
                        </m:e>
                        <m:sub>
                          <m:r>
                            <a:rPr lang="en-US" altLang="zh-CN" sz="1800" b="0" i="1" smtClean="0">
                              <a:latin typeface="Cambria Math" panose="02040503050406030204" pitchFamily="18" charset="0"/>
                              <a:ea typeface="Cambria Math" panose="02040503050406030204" pitchFamily="18" charset="0"/>
                            </a:rPr>
                            <m:t>𝑖</m:t>
                          </m:r>
                        </m:sub>
                      </m:sSub>
                    </m:oMath>
                  </m:oMathPara>
                </a14:m>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某一特定文件内的高频词语，同时又是整个文件集合中的低频词，可以产生高的</a:t>
                </a:r>
                <a:r>
                  <a:rPr lang="en-US" altLang="zh-CN" sz="1800" dirty="0">
                    <a:latin typeface="微软雅黑" panose="020B0503020204020204" pitchFamily="34" charset="-122"/>
                    <a:ea typeface="微软雅黑" panose="020B0503020204020204" pitchFamily="34" charset="-122"/>
                  </a:rPr>
                  <a:t>TF-IDF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p:txBody>
          </p:sp>
        </mc:Choice>
        <mc:Fallback xmlns="">
          <p:sp>
            <p:nvSpPr>
              <p:cNvPr id="86" name="Rectangle 3"/>
              <p:cNvSpPr txBox="1">
                <a:spLocks noRot="1" noChangeAspect="1" noMove="1" noResize="1" noEditPoints="1" noAdjustHandles="1" noChangeArrowheads="1" noChangeShapeType="1" noTextEdit="1"/>
              </p:cNvSpPr>
              <p:nvPr/>
            </p:nvSpPr>
            <p:spPr>
              <a:xfrm>
                <a:off x="708025" y="1144971"/>
                <a:ext cx="11001433" cy="3940144"/>
              </a:xfrm>
              <a:prstGeom prst="rect">
                <a:avLst/>
              </a:prstGeom>
              <a:blipFill rotWithShape="0">
                <a:blip r:embed="rId3"/>
                <a:stretch>
                  <a:fillRect l="-443"/>
                </a:stretch>
              </a:blipFill>
              <a:extLst>
                <a:ext uri="{91240B29-F687-4F45-9708-019B960494DF}">
                  <a14:hiddenLine xmlns:a14="http://schemas.microsoft.com/office/drawing/2010/main" w="9525" cap="flat">
                    <a:solidFill>
                      <a:srgbClr val="808080"/>
                    </a:solidFill>
                    <a:round/>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09594480"/>
      </p:ext>
    </p:extLst>
  </p:cSld>
  <p:clrMapOvr>
    <a:masterClrMapping/>
  </p:clrMapOvr>
  <p:transition spd="slow">
    <p:fade/>
  </p:transition>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31729</TotalTime>
  <Pages>0</Pages>
  <Words>1871</Words>
  <Characters>0</Characters>
  <Application>Microsoft Office PowerPoint</Application>
  <DocSecurity>0</DocSecurity>
  <PresentationFormat>自定义</PresentationFormat>
  <Lines>0</Lines>
  <Paragraphs>178</Paragraphs>
  <Slides>15</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宋体</vt:lpstr>
      <vt:lpstr>微软雅黑</vt:lpstr>
      <vt:lpstr>Arial</vt:lpstr>
      <vt:lpstr>Arial Black</vt:lpstr>
      <vt:lpstr>Calibri</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user</dc:creator>
  <cp:keywords/>
  <dc:description/>
  <cp:lastModifiedBy>wzt</cp:lastModifiedBy>
  <cp:revision>2038</cp:revision>
  <dcterms:created xsi:type="dcterms:W3CDTF">2012-10-06T16:28:00Z</dcterms:created>
  <dcterms:modified xsi:type="dcterms:W3CDTF">2019-09-11T12:54:08Z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