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311" r:id="rId3"/>
    <p:sldId id="314" r:id="rId4"/>
    <p:sldId id="742" r:id="rId5"/>
    <p:sldId id="741" r:id="rId6"/>
    <p:sldId id="743" r:id="rId7"/>
    <p:sldId id="744" r:id="rId8"/>
    <p:sldId id="745" r:id="rId9"/>
    <p:sldId id="740" r:id="rId10"/>
  </p:sldIdLst>
  <p:sldSz cx="12195175"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88E70F"/>
    <a:srgbClr val="FFFF99"/>
    <a:srgbClr val="FF9933"/>
    <a:srgbClr val="00CC99"/>
    <a:srgbClr val="00FFFF"/>
    <a:srgbClr val="99FF33"/>
    <a:srgbClr val="CCFF99"/>
    <a:srgbClr val="66FF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2703" autoAdjust="0"/>
  </p:normalViewPr>
  <p:slideViewPr>
    <p:cSldViewPr>
      <p:cViewPr varScale="1">
        <p:scale>
          <a:sx n="61" d="100"/>
          <a:sy n="61" d="100"/>
        </p:scale>
        <p:origin x="101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5" d="100"/>
          <a:sy n="65" d="100"/>
        </p:scale>
        <p:origin x="2652" y="8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A5BAE-C131-4001-946A-3B3F803BBD2C}" type="datetime1">
              <a:rPr lang="en-US" altLang="zh-CN" smtClean="0"/>
              <a:t>4/24/2017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DEBD2C-4579-4E77-B6AA-494F39006C7B}" type="slidenum">
              <a:rPr lang="zh-CN" altLang="en-US" smtClean="0"/>
              <a:t>‹#›</a:t>
            </a:fld>
            <a:endParaRPr lang="zh-CN" altLang="en-US"/>
          </a:p>
        </p:txBody>
      </p:sp>
    </p:spTree>
    <p:extLst>
      <p:ext uri="{BB962C8B-B14F-4D97-AF65-F5344CB8AC3E}">
        <p14:creationId xmlns:p14="http://schemas.microsoft.com/office/powerpoint/2010/main" val="16778300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mtClean="0"/>
            </a:lvl1pPr>
          </a:lstStyle>
          <a:p>
            <a:pPr>
              <a:defRPr/>
            </a:pPr>
            <a:fld id="{2E2B5358-EDFB-4CE6-8D3B-2347597D0466}" type="datetime1">
              <a:rPr lang="en-US" altLang="zh-CN" smtClean="0"/>
              <a:t>4/24/2017</a:t>
            </a:fld>
            <a:endParaRPr lang="en-US" altLang="zh-CN"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单击此处编辑母版文本样式</a:t>
            </a:r>
          </a:p>
          <a:p>
            <a:pPr>
              <a:defRPr/>
            </a:pPr>
            <a:r>
              <a:rPr lang="zh-CN" altLang="en-US" smtClean="0"/>
              <a:t>第二级</a:t>
            </a:r>
          </a:p>
          <a:p>
            <a:pPr>
              <a:defRPr/>
            </a:pPr>
            <a:r>
              <a:rPr lang="zh-CN" altLang="en-US" smtClean="0"/>
              <a:t>第三级</a:t>
            </a:r>
          </a:p>
          <a:p>
            <a:pPr>
              <a:defRPr/>
            </a:pPr>
            <a:r>
              <a:rPr lang="zh-CN" altLang="en-US" smtClean="0"/>
              <a:t>第四级</a:t>
            </a:r>
          </a:p>
          <a:p>
            <a:pPr>
              <a:defRPr/>
            </a:pPr>
            <a:r>
              <a:rPr lang="zh-CN" altLang="en-US" smtClean="0"/>
              <a:t>第五级</a:t>
            </a:r>
            <a:endParaRPr lang="en-US" altLang="zh-CN" smtClean="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mtClean="0"/>
            </a:lvl1pPr>
          </a:lstStyle>
          <a:p>
            <a:pPr>
              <a:defRPr/>
            </a:pPr>
            <a:fld id="{5D8B027A-C9E3-4761-AFE7-091349C72A32}" type="slidenum">
              <a:rPr lang="en-US" altLang="zh-CN"/>
              <a:pPr>
                <a:defRPr/>
              </a:pPr>
              <a:t>‹#›</a:t>
            </a:fld>
            <a:endParaRPr lang="en-US" altLang="zh-CN" sz="1200"/>
          </a:p>
        </p:txBody>
      </p:sp>
    </p:spTree>
    <p:extLst>
      <p:ext uri="{BB962C8B-B14F-4D97-AF65-F5344CB8AC3E}">
        <p14:creationId xmlns:p14="http://schemas.microsoft.com/office/powerpoint/2010/main" val="33862121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00" name="日期占位符 3"/>
          <p:cNvSpPr>
            <a:spLocks noGrp="1"/>
          </p:cNvSpPr>
          <p:nvPr>
            <p:ph type="dt" sz="quarter" idx="1"/>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EB2540C5-EF21-4B6E-A871-F3AAD20B5CF3}" type="datetime1">
              <a:rPr lang="en-US" altLang="zh-CN" smtClean="0"/>
              <a:t>4/24/2017</a:t>
            </a:fld>
            <a:endParaRPr lang="en-US" altLang="zh-CN" sz="1200"/>
          </a:p>
        </p:txBody>
      </p:sp>
      <p:sp>
        <p:nvSpPr>
          <p:cNvPr id="4101" name="灯片编号占位符 4"/>
          <p:cNvSpPr>
            <a:spLocks noGrp="1"/>
          </p:cNvSpPr>
          <p:nvPr>
            <p:ph type="sldNum" sz="quarter" idx="5"/>
          </p:nvPr>
        </p:nvSpPr>
        <p:spPr>
          <a:noFill/>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E865660-1C88-41D7-B695-0DB75A876EB0}" type="slidenum">
              <a:rPr lang="en-US" altLang="zh-CN"/>
              <a:pPr/>
              <a:t>1</a:t>
            </a:fld>
            <a:endParaRPr lang="en-US" altLang="zh-CN" sz="1200"/>
          </a:p>
        </p:txBody>
      </p:sp>
    </p:spTree>
    <p:extLst>
      <p:ext uri="{BB962C8B-B14F-4D97-AF65-F5344CB8AC3E}">
        <p14:creationId xmlns:p14="http://schemas.microsoft.com/office/powerpoint/2010/main" val="87689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脱离具体的应用去谈论词语相似度，很难得到一个统一的定义。因为词语之间的关系非常复杂，其相似或差异之处很难用一个简单的数值来进行度量。</a:t>
            </a:r>
            <a:endParaRPr lang="en-US" altLang="zh-CN" sz="1200" dirty="0" smtClean="0">
              <a:latin typeface="微软雅黑" panose="020B0503020204020204" pitchFamily="34" charset="-122"/>
              <a:ea typeface="微软雅黑" panose="020B0503020204020204" pitchFamily="34" charset="-122"/>
            </a:endParaRPr>
          </a:p>
          <a:p>
            <a:endParaRPr lang="en-US" altLang="zh-CN" dirty="0" smtClean="0"/>
          </a:p>
          <a:p>
            <a:r>
              <a:rPr lang="zh-CN" altLang="en-US" dirty="0" smtClean="0"/>
              <a:t>建议：增加例子。</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3</a:t>
            </a:fld>
            <a:endParaRPr lang="en-US" altLang="zh-CN" sz="1200"/>
          </a:p>
        </p:txBody>
      </p:sp>
    </p:spTree>
    <p:extLst>
      <p:ext uri="{BB962C8B-B14F-4D97-AF65-F5344CB8AC3E}">
        <p14:creationId xmlns:p14="http://schemas.microsoft.com/office/powerpoint/2010/main" val="421047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4</a:t>
            </a:fld>
            <a:endParaRPr lang="en-US" altLang="zh-CN" sz="1200"/>
          </a:p>
        </p:txBody>
      </p:sp>
    </p:spTree>
    <p:extLst>
      <p:ext uri="{BB962C8B-B14F-4D97-AF65-F5344CB8AC3E}">
        <p14:creationId xmlns:p14="http://schemas.microsoft.com/office/powerpoint/2010/main" val="9209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建议：增加例子。</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5</a:t>
            </a:fld>
            <a:endParaRPr lang="en-US" altLang="zh-CN" sz="1200"/>
          </a:p>
        </p:txBody>
      </p:sp>
    </p:spTree>
    <p:extLst>
      <p:ext uri="{BB962C8B-B14F-4D97-AF65-F5344CB8AC3E}">
        <p14:creationId xmlns:p14="http://schemas.microsoft.com/office/powerpoint/2010/main" val="34188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建议：增加例子。</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6</a:t>
            </a:fld>
            <a:endParaRPr lang="en-US" altLang="zh-CN" sz="1200"/>
          </a:p>
        </p:txBody>
      </p:sp>
    </p:spTree>
    <p:extLst>
      <p:ext uri="{BB962C8B-B14F-4D97-AF65-F5344CB8AC3E}">
        <p14:creationId xmlns:p14="http://schemas.microsoft.com/office/powerpoint/2010/main" val="29983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建议：增加例子。</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7</a:t>
            </a:fld>
            <a:endParaRPr lang="en-US" altLang="zh-CN" sz="1200"/>
          </a:p>
        </p:txBody>
      </p:sp>
    </p:spTree>
    <p:extLst>
      <p:ext uri="{BB962C8B-B14F-4D97-AF65-F5344CB8AC3E}">
        <p14:creationId xmlns:p14="http://schemas.microsoft.com/office/powerpoint/2010/main" val="265207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建议：增加例子。</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8</a:t>
            </a:fld>
            <a:endParaRPr lang="en-US" altLang="zh-CN" sz="1200"/>
          </a:p>
        </p:txBody>
      </p:sp>
    </p:spTree>
    <p:extLst>
      <p:ext uri="{BB962C8B-B14F-4D97-AF65-F5344CB8AC3E}">
        <p14:creationId xmlns:p14="http://schemas.microsoft.com/office/powerpoint/2010/main" val="309526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人工智能，已经学过</a:t>
            </a:r>
            <a:r>
              <a:rPr lang="en-US" altLang="zh-CN" dirty="0" err="1" smtClean="0"/>
              <a:t>Kmeans</a:t>
            </a:r>
            <a:r>
              <a:rPr lang="zh-CN" altLang="en-US" dirty="0" smtClean="0"/>
              <a:t>聚类方法</a:t>
            </a:r>
            <a:endParaRPr lang="zh-CN" altLang="en-US" dirty="0"/>
          </a:p>
        </p:txBody>
      </p:sp>
      <p:sp>
        <p:nvSpPr>
          <p:cNvPr id="4" name="日期占位符 3"/>
          <p:cNvSpPr>
            <a:spLocks noGrp="1"/>
          </p:cNvSpPr>
          <p:nvPr>
            <p:ph type="dt" idx="10"/>
          </p:nvPr>
        </p:nvSpPr>
        <p:spPr/>
        <p:txBody>
          <a:bodyPr/>
          <a:lstStyle/>
          <a:p>
            <a:pPr>
              <a:defRPr/>
            </a:pPr>
            <a:fld id="{2E2B5358-EDFB-4CE6-8D3B-2347597D0466}" type="datetime1">
              <a:rPr lang="en-US" altLang="zh-CN" smtClean="0"/>
              <a:t>4/24/2017</a:t>
            </a:fld>
            <a:endParaRPr lang="en-US" altLang="zh-CN" sz="1200"/>
          </a:p>
        </p:txBody>
      </p:sp>
      <p:sp>
        <p:nvSpPr>
          <p:cNvPr id="5" name="灯片编号占位符 4"/>
          <p:cNvSpPr>
            <a:spLocks noGrp="1"/>
          </p:cNvSpPr>
          <p:nvPr>
            <p:ph type="sldNum" sz="quarter" idx="11"/>
          </p:nvPr>
        </p:nvSpPr>
        <p:spPr/>
        <p:txBody>
          <a:bodyPr/>
          <a:lstStyle/>
          <a:p>
            <a:pPr>
              <a:defRPr/>
            </a:pPr>
            <a:fld id="{5D8B027A-C9E3-4761-AFE7-091349C72A32}" type="slidenum">
              <a:rPr lang="en-US" altLang="zh-CN" smtClean="0"/>
              <a:pPr>
                <a:defRPr/>
              </a:pPr>
              <a:t>9</a:t>
            </a:fld>
            <a:endParaRPr lang="en-US" altLang="zh-CN" sz="1200"/>
          </a:p>
        </p:txBody>
      </p:sp>
    </p:spTree>
    <p:extLst>
      <p:ext uri="{BB962C8B-B14F-4D97-AF65-F5344CB8AC3E}">
        <p14:creationId xmlns:p14="http://schemas.microsoft.com/office/powerpoint/2010/main" val="236673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7175"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717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矩形 3"/>
          <p:cNvSpPr/>
          <p:nvPr userDrawn="1"/>
        </p:nvSpPr>
        <p:spPr>
          <a:xfrm>
            <a:off x="11098623"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718501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8775"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34020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8075"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747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1807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8775"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Box 15"/>
          <p:cNvSpPr>
            <a:spLocks noChangeArrowheads="1"/>
          </p:cNvSpPr>
          <p:nvPr userDrawn="1"/>
        </p:nvSpPr>
        <p:spPr bwMode="auto">
          <a:xfrm>
            <a:off x="11091863" y="6184900"/>
            <a:ext cx="9829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600" smtClean="0">
                <a:solidFill>
                  <a:srgbClr val="BFBFBF"/>
                </a:solidFill>
                <a:latin typeface="Calibri" panose="020F0502020204030204" pitchFamily="34" charset="0"/>
                <a:sym typeface="宋体" panose="02010600030101010101" pitchFamily="2" charset="-122"/>
              </a:rPr>
              <a:t>‹#›</a:t>
            </a:fld>
            <a:r>
              <a:rPr lang="zh-CN" altLang="zh-CN" sz="1600" dirty="0" smtClean="0">
                <a:solidFill>
                  <a:srgbClr val="BFBFBF"/>
                </a:solidFill>
                <a:latin typeface="Calibri" panose="020F0502020204030204" pitchFamily="34" charset="0"/>
                <a:sym typeface="宋体" panose="02010600030101010101" pitchFamily="2" charset="-122"/>
              </a:rPr>
              <a:t> </a:t>
            </a:r>
            <a:r>
              <a:rPr lang="zh-CN" altLang="zh-CN" sz="1600" dirty="0">
                <a:solidFill>
                  <a:srgbClr val="BFBFBF"/>
                </a:solidFill>
                <a:latin typeface="Calibri" panose="020F0502020204030204" pitchFamily="34" charset="0"/>
                <a:sym typeface="Calibri" panose="020F0502020204030204" pitchFamily="34" charset="0"/>
              </a:rPr>
              <a:t>—</a:t>
            </a:r>
            <a:r>
              <a:rPr lang="zh-CN" altLang="zh-CN" sz="1600" dirty="0">
                <a:solidFill>
                  <a:srgbClr val="BFBFBF"/>
                </a:solidFill>
                <a:latin typeface="Calibri" panose="020F0502020204030204" pitchFamily="34" charset="0"/>
                <a:sym typeface="宋体" panose="02010600030101010101" pitchFamily="2" charset="-122"/>
              </a:rPr>
              <a:t> </a:t>
            </a:r>
            <a:endParaRPr lang="zh-CN" altLang="zh-CN" sz="16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5013865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8775"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8775"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763913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3188"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825625"/>
            <a:ext cx="5183187"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p:nvPr userDrawn="1"/>
        </p:nvSpPr>
        <p:spPr>
          <a:xfrm>
            <a:off x="10966598" y="6127234"/>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733683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8775"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93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9375"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3788" y="1681163"/>
            <a:ext cx="51847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3788" y="2505075"/>
            <a:ext cx="5184775"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a:xfrm>
            <a:off x="10990411" y="6189663"/>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776912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8775" cy="1325563"/>
          </a:xfrm>
          <a:prstGeom prst="rect">
            <a:avLst/>
          </a:prstGeom>
        </p:spPr>
        <p:txBody>
          <a:bodyPr/>
          <a:lstStyle/>
          <a:p>
            <a:r>
              <a:rPr lang="zh-CN" altLang="en-US" smtClean="0"/>
              <a:t>单击此处编辑母版标题样式</a:t>
            </a:r>
            <a:endParaRPr lang="zh-CN" altLang="en-US"/>
          </a:p>
        </p:txBody>
      </p:sp>
      <p:sp>
        <p:nvSpPr>
          <p:cNvPr id="3" name="矩形 2"/>
          <p:cNvSpPr/>
          <p:nvPr userDrawn="1"/>
        </p:nvSpPr>
        <p:spPr>
          <a:xfrm>
            <a:off x="11090118"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849002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0993927"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43843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4775" y="987425"/>
            <a:ext cx="6173788"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10815786"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602791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4775" y="987425"/>
            <a:ext cx="6173788"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382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10921922" y="6165190"/>
            <a:ext cx="1085554" cy="369332"/>
          </a:xfrm>
          <a:prstGeom prst="rect">
            <a:avLst/>
          </a:prstGeom>
        </p:spPr>
        <p:txBody>
          <a:bodyPr wrap="none">
            <a:spAutoFit/>
          </a:bodyPr>
          <a:lstStyle/>
          <a:p>
            <a:pPr eaLnBrk="1" hangingPunct="1"/>
            <a:r>
              <a:rPr lang="zh-CN" altLang="zh-CN" sz="1800" dirty="0" smtClean="0">
                <a:solidFill>
                  <a:srgbClr val="BFBFBF"/>
                </a:solidFill>
                <a:latin typeface="Calibri" panose="020F0502020204030204" pitchFamily="34" charset="0"/>
                <a:sym typeface="Calibri" panose="020F0502020204030204" pitchFamily="34" charset="0"/>
              </a:rPr>
              <a:t>—  </a:t>
            </a:r>
            <a:fld id="{4C5C96F4-50F1-4AD2-AB92-CA393760BCAB}" type="slidenum">
              <a:rPr lang="zh-CN" altLang="zh-CN" sz="1800" smtClean="0">
                <a:solidFill>
                  <a:srgbClr val="BFBFBF"/>
                </a:solidFill>
                <a:latin typeface="Calibri" panose="020F0502020204030204" pitchFamily="34" charset="0"/>
                <a:sym typeface="宋体" panose="02010600030101010101" pitchFamily="2" charset="-122"/>
              </a:rPr>
              <a:pPr eaLnBrk="1" hangingPunct="1"/>
              <a:t>‹#›</a:t>
            </a:fld>
            <a:r>
              <a:rPr lang="zh-CN" altLang="zh-CN" sz="1800" dirty="0" smtClean="0">
                <a:solidFill>
                  <a:srgbClr val="BFBFBF"/>
                </a:solidFill>
                <a:latin typeface="Calibri" panose="020F0502020204030204" pitchFamily="34" charset="0"/>
                <a:sym typeface="宋体" panose="02010600030101010101" pitchFamily="2" charset="-122"/>
              </a:rPr>
              <a:t> </a:t>
            </a:r>
            <a:r>
              <a:rPr lang="zh-CN" altLang="zh-CN" sz="1800" dirty="0" smtClean="0">
                <a:solidFill>
                  <a:srgbClr val="BFBFBF"/>
                </a:solidFill>
                <a:latin typeface="Calibri" panose="020F0502020204030204" pitchFamily="34" charset="0"/>
                <a:sym typeface="Calibri" panose="020F0502020204030204" pitchFamily="34" charset="0"/>
              </a:rPr>
              <a:t>—</a:t>
            </a:r>
            <a:r>
              <a:rPr lang="zh-CN" altLang="zh-CN" sz="1800" dirty="0" smtClean="0">
                <a:solidFill>
                  <a:srgbClr val="BFBFBF"/>
                </a:solidFill>
                <a:latin typeface="Calibri" panose="020F0502020204030204" pitchFamily="34" charset="0"/>
                <a:sym typeface="宋体" panose="02010600030101010101" pitchFamily="2" charset="-122"/>
              </a:rPr>
              <a:t> </a:t>
            </a:r>
            <a:endParaRPr lang="zh-CN" altLang="zh-CN" sz="1800" dirty="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687373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0"/>
            <a:ext cx="12195175" cy="6021388"/>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7" name="矩形 7"/>
          <p:cNvSpPr>
            <a:spLocks noChangeArrowheads="1"/>
          </p:cNvSpPr>
          <p:nvPr/>
        </p:nvSpPr>
        <p:spPr bwMode="auto">
          <a:xfrm>
            <a:off x="0" y="6642100"/>
            <a:ext cx="12195175" cy="215900"/>
          </a:xfrm>
          <a:prstGeom prst="rect">
            <a:avLst/>
          </a:prstGeom>
          <a:solidFill>
            <a:srgbClr val="88E70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8"/>
          <p:cNvSpPr>
            <a:spLocks noChangeArrowheads="1"/>
          </p:cNvSpPr>
          <p:nvPr/>
        </p:nvSpPr>
        <p:spPr bwMode="auto">
          <a:xfrm>
            <a:off x="0" y="6021388"/>
            <a:ext cx="12195175" cy="620712"/>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
          <p:cNvSpPr>
            <a:spLocks noChangeArrowheads="1"/>
          </p:cNvSpPr>
          <p:nvPr/>
        </p:nvSpPr>
        <p:spPr bwMode="auto">
          <a:xfrm>
            <a:off x="0" y="-83856"/>
            <a:ext cx="12195175" cy="6858000"/>
          </a:xfrm>
          <a:prstGeom prst="rect">
            <a:avLst/>
          </a:prstGeom>
          <a:gradFill rotWithShape="1">
            <a:gsLst>
              <a:gs pos="0">
                <a:srgbClr val="F1F1E5"/>
              </a:gs>
              <a:gs pos="73999">
                <a:srgbClr val="F7F7ED"/>
              </a:gs>
              <a:gs pos="82999">
                <a:srgbClr val="F8F8EE"/>
              </a:gs>
              <a:gs pos="100000">
                <a:srgbClr val="F9F9E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3077" name="图片 1"/>
          <p:cNvPicPr>
            <a:picLocks noChangeAspect="1"/>
          </p:cNvPicPr>
          <p:nvPr/>
        </p:nvPicPr>
        <p:blipFill>
          <a:blip r:embed="rId3">
            <a:extLst>
              <a:ext uri="{28A0092B-C50C-407E-A947-70E740481C1C}">
                <a14:useLocalDpi xmlns:a14="http://schemas.microsoft.com/office/drawing/2010/main" val="0"/>
              </a:ext>
            </a:extLst>
          </a:blip>
          <a:srcRect l="386" t="4887" r="549" b="33858"/>
          <a:stretch>
            <a:fillRect/>
          </a:stretch>
        </p:blipFill>
        <p:spPr bwMode="auto">
          <a:xfrm>
            <a:off x="0" y="-117475"/>
            <a:ext cx="1219517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矩形 2"/>
          <p:cNvSpPr>
            <a:spLocks noChangeArrowheads="1"/>
          </p:cNvSpPr>
          <p:nvPr/>
        </p:nvSpPr>
        <p:spPr bwMode="auto">
          <a:xfrm>
            <a:off x="0" y="4473575"/>
            <a:ext cx="12195175" cy="1368425"/>
          </a:xfrm>
          <a:prstGeom prst="rect">
            <a:avLst/>
          </a:prstGeom>
          <a:solidFill>
            <a:srgbClr val="3634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3080" name="文本框 1"/>
          <p:cNvSpPr>
            <a:spLocks noChangeArrowheads="1"/>
          </p:cNvSpPr>
          <p:nvPr/>
        </p:nvSpPr>
        <p:spPr bwMode="auto">
          <a:xfrm>
            <a:off x="4253919" y="4508500"/>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sz="1400" dirty="0"/>
          </a:p>
        </p:txBody>
      </p:sp>
      <p:sp>
        <p:nvSpPr>
          <p:cNvPr id="3082" name="文本框 14"/>
          <p:cNvSpPr>
            <a:spLocks noChangeArrowheads="1"/>
          </p:cNvSpPr>
          <p:nvPr/>
        </p:nvSpPr>
        <p:spPr bwMode="auto">
          <a:xfrm>
            <a:off x="553201" y="4562385"/>
            <a:ext cx="1164197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6600" b="1" dirty="0" smtClean="0">
                <a:solidFill>
                  <a:srgbClr val="88E70F"/>
                </a:solidFill>
                <a:latin typeface="微软雅黑" panose="020B0503020204020204" pitchFamily="34" charset="-122"/>
                <a:ea typeface="微软雅黑" panose="020B0503020204020204" pitchFamily="34" charset="-122"/>
                <a:sym typeface="微软雅黑" panose="020B0503020204020204" pitchFamily="34" charset="-122"/>
              </a:rPr>
              <a:t>利用同义词林计算词的相似度</a:t>
            </a:r>
            <a:endParaRPr lang="zh-CN" altLang="en-US" sz="6600" b="1" dirty="0">
              <a:solidFill>
                <a:srgbClr val="88E70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剪去单角的矩形 2"/>
          <p:cNvSpPr/>
          <p:nvPr/>
        </p:nvSpPr>
        <p:spPr bwMode="auto">
          <a:xfrm>
            <a:off x="9210008" y="418207"/>
            <a:ext cx="2953355" cy="1212387"/>
          </a:xfrm>
          <a:prstGeom prst="snip1Rect">
            <a:avLst/>
          </a:prstGeom>
          <a:solidFill>
            <a:srgbClr val="0070C0"/>
          </a:solidFill>
          <a:ln w="9525" cap="flat" cmpd="sng" algn="ctr">
            <a:solidFill>
              <a:schemeClr val="bg1"/>
            </a:solidFill>
            <a:prstDash val="solid"/>
            <a:round/>
            <a:headEnd type="none" w="med" len="med"/>
            <a:tailEnd type="none" w="med" len="med"/>
          </a:ln>
          <a:effectLst>
            <a:glow rad="228600">
              <a:schemeClr val="accent3">
                <a:satMod val="175000"/>
                <a:alpha val="40000"/>
              </a:schemeClr>
            </a:glow>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文本处理实践</a:t>
            </a:r>
            <a:endParaRPr kumimoji="0" lang="en-US" altLang="zh-CN"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800" dirty="0" smtClean="0">
                <a:solidFill>
                  <a:schemeClr val="bg1"/>
                </a:solidFill>
                <a:latin typeface="微软雅黑" panose="020B0503020204020204" pitchFamily="34" charset="-122"/>
                <a:ea typeface="微软雅黑" panose="020B0503020204020204" pitchFamily="34" charset="-122"/>
              </a:rPr>
              <a:t>第六讲</a:t>
            </a:r>
            <a:endParaRPr kumimoji="0" lang="zh-CN" altLang="en-US"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0"/>
          <p:cNvSpPr>
            <a:spLocks noChangeArrowheads="1"/>
          </p:cNvSpPr>
          <p:nvPr/>
        </p:nvSpPr>
        <p:spPr bwMode="auto">
          <a:xfrm>
            <a:off x="360363" y="0"/>
            <a:ext cx="336550" cy="908050"/>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6147" name="TextBox 3"/>
          <p:cNvSpPr>
            <a:spLocks noChangeArrowheads="1"/>
          </p:cNvSpPr>
          <p:nvPr/>
        </p:nvSpPr>
        <p:spPr bwMode="auto">
          <a:xfrm>
            <a:off x="828675" y="404813"/>
            <a:ext cx="1452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过渡页</a:t>
            </a:r>
          </a:p>
        </p:txBody>
      </p:sp>
      <p:sp>
        <p:nvSpPr>
          <p:cNvPr id="6148" name="矩形 24"/>
          <p:cNvSpPr>
            <a:spLocks noChangeArrowheads="1"/>
          </p:cNvSpPr>
          <p:nvPr/>
        </p:nvSpPr>
        <p:spPr bwMode="auto">
          <a:xfrm>
            <a:off x="2136775" y="558800"/>
            <a:ext cx="244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solidFill>
                  <a:srgbClr val="92D050"/>
                </a:solidFill>
                <a:ea typeface="微软雅黑" panose="020B0503020204020204" pitchFamily="34" charset="-122"/>
                <a:sym typeface="Arial Unicode MS" panose="020B0604020202020204" pitchFamily="34" charset="-122"/>
              </a:rPr>
              <a:t>TRANSITION PAGE</a:t>
            </a:r>
          </a:p>
        </p:txBody>
      </p:sp>
      <p:sp>
        <p:nvSpPr>
          <p:cNvPr id="6149" name="直接连接符 2"/>
          <p:cNvSpPr>
            <a:spLocks noChangeShapeType="1"/>
          </p:cNvSpPr>
          <p:nvPr/>
        </p:nvSpPr>
        <p:spPr bwMode="auto">
          <a:xfrm>
            <a:off x="360363" y="908050"/>
            <a:ext cx="4368800" cy="1588"/>
          </a:xfrm>
          <a:prstGeom prst="line">
            <a:avLst/>
          </a:prstGeom>
          <a:noFill/>
          <a:ln w="9525">
            <a:solidFill>
              <a:srgbClr val="7F7F7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 name="椭圆 5"/>
          <p:cNvSpPr>
            <a:spLocks noChangeArrowheads="1"/>
          </p:cNvSpPr>
          <p:nvPr/>
        </p:nvSpPr>
        <p:spPr bwMode="auto">
          <a:xfrm>
            <a:off x="1884363" y="2276475"/>
            <a:ext cx="1044575" cy="1042988"/>
          </a:xfrm>
          <a:prstGeom prst="ellipse">
            <a:avLst/>
          </a:prstGeom>
          <a:solidFill>
            <a:srgbClr val="FFFFFF"/>
          </a:solidFill>
          <a:ln w="25400">
            <a:solidFill>
              <a:srgbClr val="92D050"/>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Impact" panose="020B0806030902050204" pitchFamily="34" charset="0"/>
              <a:sym typeface="Impact" panose="020B0806030902050204" pitchFamily="34" charset="0"/>
            </a:endParaRPr>
          </a:p>
        </p:txBody>
      </p:sp>
      <p:sp>
        <p:nvSpPr>
          <p:cNvPr id="6152" name="椭圆 6"/>
          <p:cNvSpPr>
            <a:spLocks noChangeArrowheads="1"/>
          </p:cNvSpPr>
          <p:nvPr/>
        </p:nvSpPr>
        <p:spPr bwMode="auto">
          <a:xfrm>
            <a:off x="1974850" y="2366963"/>
            <a:ext cx="863600" cy="863600"/>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a:solidFill>
                  <a:srgbClr val="FFFFFF"/>
                </a:solidFill>
                <a:latin typeface="Impact" panose="020B0806030902050204" pitchFamily="34" charset="0"/>
                <a:sym typeface="Impact" panose="020B0806030902050204" pitchFamily="34" charset="0"/>
              </a:rPr>
              <a:t>1</a:t>
            </a:r>
            <a:endParaRPr lang="zh-CN" altLang="en-US" sz="4400">
              <a:solidFill>
                <a:srgbClr val="FFFFFF"/>
              </a:solidFill>
              <a:latin typeface="Impact" panose="020B0806030902050204" pitchFamily="34" charset="0"/>
              <a:sym typeface="Impact" panose="020B0806030902050204" pitchFamily="34" charset="0"/>
            </a:endParaRPr>
          </a:p>
        </p:txBody>
      </p:sp>
      <p:sp>
        <p:nvSpPr>
          <p:cNvPr id="6153" name="直接连接符 7"/>
          <p:cNvSpPr>
            <a:spLocks noChangeShapeType="1"/>
          </p:cNvSpPr>
          <p:nvPr/>
        </p:nvSpPr>
        <p:spPr bwMode="auto">
          <a:xfrm>
            <a:off x="2928938" y="2906713"/>
            <a:ext cx="6350000" cy="0"/>
          </a:xfrm>
          <a:prstGeom prst="line">
            <a:avLst/>
          </a:prstGeom>
          <a:noFill/>
          <a:ln w="28575">
            <a:solidFill>
              <a:srgbClr val="92D050"/>
            </a:solidFill>
            <a:miter lim="800000"/>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54" name="TextBox 3"/>
          <p:cNvSpPr>
            <a:spLocks noChangeArrowheads="1"/>
          </p:cNvSpPr>
          <p:nvPr/>
        </p:nvSpPr>
        <p:spPr bwMode="auto">
          <a:xfrm>
            <a:off x="3038476" y="2187575"/>
            <a:ext cx="6587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dirty="0" smtClean="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3600" b="1" dirty="0" smtClean="0">
                <a:solidFill>
                  <a:srgbClr val="666666"/>
                </a:solidFill>
                <a:latin typeface="微软雅黑" panose="020B0503020204020204" pitchFamily="34" charset="-122"/>
                <a:ea typeface="微软雅黑" panose="020B0503020204020204" pitchFamily="34" charset="-122"/>
                <a:sym typeface="微软雅黑" panose="020B0503020204020204" pitchFamily="34" charset="-122"/>
              </a:rPr>
              <a:t>利用同义词林计算词的相似度</a:t>
            </a:r>
            <a:endParaRPr lang="zh-CN" altLang="en-US" sz="3600" b="1" dirty="0">
              <a:solidFill>
                <a:srgbClr val="66666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5" name="矩形 48"/>
          <p:cNvSpPr>
            <a:spLocks noChangeArrowheads="1"/>
          </p:cNvSpPr>
          <p:nvPr/>
        </p:nvSpPr>
        <p:spPr bwMode="auto">
          <a:xfrm>
            <a:off x="3794125" y="3141663"/>
            <a:ext cx="4835525" cy="165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buClr>
                <a:srgbClr val="FF0000"/>
              </a:buClr>
              <a:buFont typeface="Arial" panose="020B0604020202020204" pitchFamily="34" charset="0"/>
              <a:buChar char="•"/>
            </a:pP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同义词林简介</a:t>
            </a: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相似度（相关度）计算</a:t>
            </a:r>
            <a:endPar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0000"/>
              </a:lnSpc>
              <a:spcBef>
                <a:spcPts val="600"/>
              </a:spcBef>
              <a:buClr>
                <a:srgbClr val="FF0000"/>
              </a:buClr>
              <a:buFont typeface="Arial" panose="020B0604020202020204" pitchFamily="34" charset="0"/>
              <a:buChar char="•"/>
            </a:pPr>
            <a:r>
              <a:rPr lang="zh-CN" altLang="en-US"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实验</a:t>
            </a:r>
            <a:r>
              <a:rPr lang="zh-CN" altLang="en-US"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数据集</a:t>
            </a:r>
            <a:r>
              <a:rPr lang="en-US" altLang="zh-CN"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p>
        </p:txBody>
      </p:sp>
      <p:cxnSp>
        <p:nvCxnSpPr>
          <p:cNvPr id="3" name="直接连接符 2"/>
          <p:cNvCxnSpPr/>
          <p:nvPr/>
        </p:nvCxnSpPr>
        <p:spPr bwMode="auto">
          <a:xfrm>
            <a:off x="3937437" y="350100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3937437" y="393303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937437" y="4352750"/>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937437" y="4797095"/>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937437" y="5203766"/>
            <a:ext cx="4692213" cy="0"/>
          </a:xfrm>
          <a:prstGeom prst="line">
            <a:avLst/>
          </a:prstGeom>
          <a:solidFill>
            <a:schemeClr val="accent1"/>
          </a:solidFill>
          <a:ln w="9525" cap="flat" cmpd="sng" algn="ctr">
            <a:solidFill>
              <a:schemeClr val="accent4">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7687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相似度（相关度）计算</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6" name="Rectangle 3"/>
          <p:cNvSpPr txBox="1">
            <a:spLocks noChangeArrowheads="1"/>
          </p:cNvSpPr>
          <p:nvPr/>
        </p:nvSpPr>
        <p:spPr>
          <a:xfrm>
            <a:off x="276225" y="764815"/>
            <a:ext cx="11464013" cy="5112355"/>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什么是词语相似度？</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相似度是一个数值，一般取值范围在</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之间。一个词语与其本身的语义相似度为</a:t>
            </a:r>
            <a:r>
              <a:rPr lang="en-US" altLang="zh-CN" sz="1800" dirty="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我们</a:t>
            </a:r>
            <a:r>
              <a:rPr lang="zh-CN" altLang="en-US" sz="1800" dirty="0">
                <a:latin typeface="微软雅黑" panose="020B0503020204020204" pitchFamily="34" charset="-122"/>
                <a:ea typeface="微软雅黑" panose="020B0503020204020204" pitchFamily="34" charset="-122"/>
              </a:rPr>
              <a:t>认为，词语相似度是一个主观性相当强的</a:t>
            </a:r>
            <a:r>
              <a:rPr lang="zh-CN" altLang="en-US" sz="1800" dirty="0" smtClean="0">
                <a:latin typeface="微软雅黑" panose="020B0503020204020204" pitchFamily="34" charset="-122"/>
                <a:ea typeface="微软雅黑" panose="020B0503020204020204" pitchFamily="34" charset="-122"/>
              </a:rPr>
              <a:t>概念，涉及</a:t>
            </a:r>
            <a:r>
              <a:rPr lang="zh-CN" altLang="en-US" sz="1800" dirty="0">
                <a:latin typeface="微软雅黑" panose="020B0503020204020204" pitchFamily="34" charset="-122"/>
                <a:ea typeface="微软雅黑" panose="020B0503020204020204" pitchFamily="34" charset="-122"/>
              </a:rPr>
              <a:t>到词语的词法、句法、语义甚至语用等方方面面的</a:t>
            </a:r>
            <a:r>
              <a:rPr lang="zh-CN" altLang="en-US" sz="1800" dirty="0" smtClean="0">
                <a:latin typeface="微软雅黑" panose="020B0503020204020204" pitchFamily="34" charset="-122"/>
                <a:ea typeface="微软雅黑" panose="020B0503020204020204" pitchFamily="34" charset="-122"/>
              </a:rPr>
              <a:t>特点。其中</a:t>
            </a:r>
            <a:r>
              <a:rPr lang="zh-CN" altLang="en-US" sz="1800" dirty="0">
                <a:latin typeface="微软雅黑" panose="020B0503020204020204" pitchFamily="34" charset="-122"/>
                <a:ea typeface="微软雅黑" panose="020B0503020204020204" pitchFamily="34" charset="-122"/>
              </a:rPr>
              <a:t>，对词语相似度影响最大的应该是词的语义</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具体的应用中，词语相似度的</a:t>
            </a:r>
            <a:r>
              <a:rPr lang="zh-CN" altLang="en-US" sz="1800" dirty="0" smtClean="0">
                <a:latin typeface="微软雅黑" panose="020B0503020204020204" pitchFamily="34" charset="-122"/>
                <a:ea typeface="微软雅黑" panose="020B0503020204020204" pitchFamily="34" charset="-122"/>
              </a:rPr>
              <a:t>含义会比较明确。例如：</a:t>
            </a:r>
            <a:endParaRPr lang="en-US" altLang="zh-CN" sz="1800" dirty="0" smtClean="0">
              <a:latin typeface="微软雅黑" panose="020B0503020204020204" pitchFamily="34" charset="-122"/>
              <a:ea typeface="微软雅黑" panose="020B0503020204020204" pitchFamily="34" charset="-122"/>
            </a:endParaRP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基于实例的机器翻译中，词语相似度主要用于衡量文本中词语的可替换程度；两个词语，如果在不同的上下文中可以互相替换且不改变文本的句法语义结构的可能性越大，二者的相似度就越高，否则相似度就越低</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两个词语在任何上下文中都不可替换，那么其相似度为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信息检索中，相似度更多的要反映文本或者用户查询在意义上的符合程度</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9" y="29254"/>
            <a:ext cx="7687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相似度（相关度）计算</a:t>
            </a: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5" y="620712"/>
            <a:ext cx="11324521" cy="142295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说明（见</a:t>
            </a:r>
            <a:r>
              <a:rPr lang="en-US" altLang="zh-CN" sz="2000" b="1" dirty="0" smtClean="0">
                <a:latin typeface="微软雅黑" panose="020B0503020204020204" pitchFamily="34" charset="-122"/>
                <a:ea typeface="微软雅黑" panose="020B0503020204020204" pitchFamily="34" charset="-122"/>
              </a:rPr>
              <a:t>PDF</a:t>
            </a:r>
            <a:r>
              <a:rPr lang="zh-CN" altLang="en-US" sz="2000" b="1" dirty="0" smtClean="0">
                <a:latin typeface="微软雅黑" panose="020B0503020204020204" pitchFamily="34" charset="-122"/>
                <a:ea typeface="微软雅黑" panose="020B0503020204020204" pitchFamily="34" charset="-122"/>
              </a:rPr>
              <a:t>文件）</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度量两个词语关系的另一个重要指标是词语的距离</a:t>
            </a:r>
            <a:r>
              <a:rPr lang="zh-CN" altLang="en-US" sz="1800" dirty="0" smtClean="0">
                <a:latin typeface="微软雅黑" panose="020B0503020204020204" pitchFamily="34" charset="-122"/>
                <a:ea typeface="微软雅黑" panose="020B0503020204020204" pitchFamily="34" charset="-122"/>
              </a:rPr>
              <a:t>。一般而言</a:t>
            </a:r>
            <a:r>
              <a:rPr lang="zh-CN" altLang="en-US" sz="1800" dirty="0">
                <a:latin typeface="微软雅黑" panose="020B0503020204020204" pitchFamily="34" charset="-122"/>
                <a:ea typeface="微软雅黑" panose="020B0503020204020204" pitchFamily="34" charset="-122"/>
              </a:rPr>
              <a:t>，词语距离是一个</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之间的实数。</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一个词语与其本身的距离为</a:t>
            </a:r>
            <a:r>
              <a:rPr lang="en-US" altLang="zh-CN" sz="1800" dirty="0">
                <a:latin typeface="微软雅黑" panose="020B0503020204020204" pitchFamily="34" charset="-122"/>
                <a:ea typeface="微软雅黑" panose="020B0503020204020204" pitchFamily="34" charset="-122"/>
              </a:rPr>
              <a:t>0</a:t>
            </a:r>
            <a:r>
              <a:rPr lang="zh-CN" altLang="en-US" sz="1800" dirty="0" smtClean="0">
                <a:latin typeface="微软雅黑" panose="020B0503020204020204" pitchFamily="34" charset="-122"/>
                <a:ea typeface="微软雅黑" panose="020B0503020204020204" pitchFamily="34" charset="-122"/>
              </a:rPr>
              <a:t>。词语</a:t>
            </a:r>
            <a:r>
              <a:rPr lang="zh-CN" altLang="en-US" sz="1800" dirty="0">
                <a:latin typeface="微软雅黑" panose="020B0503020204020204" pitchFamily="34" charset="-122"/>
                <a:ea typeface="微软雅黑" panose="020B0503020204020204" pitchFamily="34" charset="-122"/>
              </a:rPr>
              <a:t>距离与词语相似度之间有着密切的关系。</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zh-CN" altLang="en-US" sz="1800" dirty="0">
                <a:latin typeface="微软雅黑" panose="020B0503020204020204" pitchFamily="34" charset="-122"/>
                <a:ea typeface="微软雅黑" panose="020B0503020204020204" pitchFamily="34" charset="-122"/>
              </a:rPr>
              <a:t>两个词语的距离越大，其相似度越低；反之，两个词语的距离越小，其相似度越大。二者之间可以建立一种简单的对应关系。这种对应关系需要满足以下几个条件：</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两个词语距离为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时，其相似度为</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两个词语距离为无穷大时，其相似度为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a:t>
            </a:r>
          </a:p>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两个词语的距离越大，其相似度越小（单调下降）</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303953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8" y="29254"/>
            <a:ext cx="8335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哈工大信息检索研究室同义词词林扩展版</a:t>
            </a:r>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5" y="620712"/>
            <a:ext cx="11324521"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说明（见</a:t>
            </a:r>
            <a:r>
              <a:rPr lang="en-US" altLang="zh-CN" sz="2000" b="1" dirty="0" smtClean="0">
                <a:latin typeface="微软雅黑" panose="020B0503020204020204" pitchFamily="34" charset="-122"/>
                <a:ea typeface="微软雅黑" panose="020B0503020204020204" pitchFamily="34" charset="-122"/>
              </a:rPr>
              <a:t>PDF</a:t>
            </a:r>
            <a:r>
              <a:rPr lang="zh-CN" altLang="en-US" sz="2000" b="1" dirty="0" smtClean="0">
                <a:latin typeface="微软雅黑" panose="020B0503020204020204" pitchFamily="34" charset="-122"/>
                <a:ea typeface="微软雅黑" panose="020B0503020204020204" pitchFamily="34" charset="-122"/>
              </a:rPr>
              <a:t>文件）</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同义词词林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按照树状的层次结构把所有收录的词条组织到一起</a:t>
            </a:r>
            <a:endParaRPr lang="en-US" altLang="zh-CN" sz="2000" b="1" dirty="0" smtClean="0">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648349" y="2313230"/>
            <a:ext cx="6002460" cy="2257500"/>
          </a:xfrm>
          <a:prstGeom prst="rect">
            <a:avLst/>
          </a:prstGeom>
        </p:spPr>
      </p:pic>
    </p:spTree>
    <p:extLst>
      <p:ext uri="{BB962C8B-B14F-4D97-AF65-F5344CB8AC3E}">
        <p14:creationId xmlns:p14="http://schemas.microsoft.com/office/powerpoint/2010/main" val="3456907604"/>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8" y="29254"/>
            <a:ext cx="8335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哈工大信息检索研究室同义词词林扩展版</a:t>
            </a:r>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5" y="620712"/>
            <a:ext cx="11324521" cy="563231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同义词词林</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按照树状的层次结构把所有收录的词条组织到</a:t>
            </a:r>
            <a:r>
              <a:rPr lang="zh-CN" altLang="en-US" sz="2000" b="1" dirty="0" smtClean="0">
                <a:latin typeface="微软雅黑" panose="020B0503020204020204" pitchFamily="34" charset="-122"/>
                <a:ea typeface="微软雅黑" panose="020B0503020204020204" pitchFamily="34" charset="-122"/>
              </a:rPr>
              <a:t>一起</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分类情况：</a:t>
            </a:r>
            <a:r>
              <a:rPr lang="en-US" altLang="zh-CN" sz="2000" b="1" dirty="0" smtClean="0">
                <a:latin typeface="微软雅黑" panose="020B0503020204020204" pitchFamily="34" charset="-122"/>
                <a:ea typeface="微软雅黑" panose="020B0503020204020204" pitchFamily="34" charset="-122"/>
              </a:rPr>
              <a:t>12</a:t>
            </a:r>
            <a:r>
              <a:rPr lang="zh-CN" altLang="en-US" sz="2000" b="1" dirty="0" smtClean="0">
                <a:latin typeface="微软雅黑" panose="020B0503020204020204" pitchFamily="34" charset="-122"/>
                <a:ea typeface="微软雅黑" panose="020B0503020204020204" pitchFamily="34" charset="-122"/>
              </a:rPr>
              <a:t>个大类，</a:t>
            </a:r>
            <a:r>
              <a:rPr lang="en-US" altLang="zh-CN" sz="2000" b="1" dirty="0" smtClean="0">
                <a:latin typeface="微软雅黑" panose="020B0503020204020204" pitchFamily="34" charset="-122"/>
                <a:ea typeface="微软雅黑" panose="020B0503020204020204" pitchFamily="34" charset="-122"/>
              </a:rPr>
              <a:t>97</a:t>
            </a:r>
            <a:r>
              <a:rPr lang="zh-CN" altLang="en-US" sz="2000" b="1" dirty="0" smtClean="0">
                <a:latin typeface="微软雅黑" panose="020B0503020204020204" pitchFamily="34" charset="-122"/>
                <a:ea typeface="微软雅黑" panose="020B0503020204020204" pitchFamily="34" charset="-122"/>
              </a:rPr>
              <a:t>个中类，</a:t>
            </a:r>
            <a:r>
              <a:rPr lang="en-US" altLang="zh-CN" sz="2000" b="1" dirty="0" smtClean="0">
                <a:latin typeface="微软雅黑" panose="020B0503020204020204" pitchFamily="34" charset="-122"/>
                <a:ea typeface="微软雅黑" panose="020B0503020204020204" pitchFamily="34" charset="-122"/>
              </a:rPr>
              <a:t>1400</a:t>
            </a:r>
            <a:r>
              <a:rPr lang="zh-CN" altLang="en-US" sz="2000" b="1" dirty="0" smtClean="0">
                <a:latin typeface="微软雅黑" panose="020B0503020204020204" pitchFamily="34" charset="-122"/>
                <a:ea typeface="微软雅黑" panose="020B0503020204020204" pitchFamily="34" charset="-122"/>
              </a:rPr>
              <a:t>个小类。</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每个</a:t>
            </a:r>
            <a:r>
              <a:rPr lang="zh-CN" altLang="en-US" sz="2000" b="1" dirty="0">
                <a:latin typeface="微软雅黑" panose="020B0503020204020204" pitchFamily="34" charset="-122"/>
                <a:ea typeface="微软雅黑" panose="020B0503020204020204" pitchFamily="34" charset="-122"/>
              </a:rPr>
              <a:t>小类包含若干词。这些词根据词义的远近和相关性分成了若干个词群（也叫段落，第四级）。每个段落中的词语又进一步分成若干行（可以看作第</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级），同一行的词语要么词义相同或接近，要么词义有很强的相关性。</a:t>
            </a: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第五</a:t>
            </a:r>
            <a:r>
              <a:rPr lang="zh-CN" altLang="en-US" sz="2000" b="1" dirty="0">
                <a:latin typeface="微软雅黑" panose="020B0503020204020204" pitchFamily="34" charset="-122"/>
                <a:ea typeface="微软雅黑" panose="020B0503020204020204" pitchFamily="34" charset="-122"/>
              </a:rPr>
              <a:t>层，每个分类里词语数量已经不大，很多只有一个词语。</a:t>
            </a:r>
          </a:p>
          <a:p>
            <a:pPr marL="285750" indent="-285750">
              <a:lnSpc>
                <a:spcPct val="150000"/>
              </a:lnSpc>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不同级别的分类结果可以为自然语言处理提供不同的服务，例如第四层的分类和第五层的分类在信息检索，文本分类，自动问答等领域可以得到应用。</a:t>
            </a: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8151836" y="819979"/>
            <a:ext cx="4014775" cy="1509940"/>
          </a:xfrm>
          <a:prstGeom prst="rect">
            <a:avLst/>
          </a:prstGeom>
        </p:spPr>
      </p:pic>
    </p:spTree>
    <p:extLst>
      <p:ext uri="{BB962C8B-B14F-4D97-AF65-F5344CB8AC3E}">
        <p14:creationId xmlns:p14="http://schemas.microsoft.com/office/powerpoint/2010/main" val="20229453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8" y="29254"/>
            <a:ext cx="8335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哈工大信息检索研究室同义词词林扩展版</a:t>
            </a:r>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5" y="620712"/>
            <a:ext cx="11324521" cy="96128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同义词词林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编码</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12285319"/>
              </p:ext>
            </p:extLst>
          </p:nvPr>
        </p:nvGraphicFramePr>
        <p:xfrm>
          <a:off x="587562" y="1357372"/>
          <a:ext cx="7022131" cy="1975976"/>
        </p:xfrm>
        <a:graphic>
          <a:graphicData uri="http://schemas.openxmlformats.org/drawingml/2006/table">
            <a:tbl>
              <a:tblPr firstRow="1" firstCol="1" bandRow="1"/>
              <a:tblGrid>
                <a:gridCol w="1117720"/>
                <a:gridCol w="801482"/>
                <a:gridCol w="839915"/>
                <a:gridCol w="598852"/>
                <a:gridCol w="559098"/>
                <a:gridCol w="779861"/>
                <a:gridCol w="579398"/>
                <a:gridCol w="599697"/>
                <a:gridCol w="1146108"/>
              </a:tblGrid>
              <a:tr h="493994">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编码位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7</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8</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93994">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D</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a</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5</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B</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  @</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93994">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符号性质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大类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中类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gridSpan="2">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小类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词群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gridSpan="2">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原子词群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hMerge="1">
                  <a:txBody>
                    <a:bodyPr/>
                    <a:lstStyle/>
                    <a:p>
                      <a:endParaRPr lang="zh-CN" altLang="en-US"/>
                    </a:p>
                  </a:txBody>
                  <a:tcPr/>
                </a:tc>
                <a:tc>
                  <a:txBody>
                    <a:bodyPr/>
                    <a:lstStyle/>
                    <a:p>
                      <a:pPr algn="ctr">
                        <a:spcAft>
                          <a:spcPts val="0"/>
                        </a:spcAft>
                      </a:pPr>
                      <a:r>
                        <a:rPr lang="en-US" sz="1600" b="1" kern="100">
                          <a:effectLst/>
                          <a:latin typeface="Calibri" panose="020F0502020204030204" pitchFamily="34" charset="0"/>
                          <a:ea typeface="宋体" panose="02010600030101010101" pitchFamily="2" charset="-122"/>
                          <a:cs typeface="Times New Roman" panose="02020603050405020304" pitchFamily="18" charset="0"/>
                        </a:rPr>
                        <a:t> </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493994">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级别</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1</a:t>
                      </a: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第</a:t>
                      </a:r>
                      <a:r>
                        <a:rPr lang="en-US" sz="1600" b="1" kern="100">
                          <a:effectLst/>
                          <a:latin typeface="Calibri" panose="020F0502020204030204" pitchFamily="34" charset="0"/>
                          <a:ea typeface="宋体" panose="02010600030101010101" pitchFamily="2" charset="-122"/>
                          <a:cs typeface="Times New Roman" panose="02020603050405020304" pitchFamily="18" charset="0"/>
                        </a:rPr>
                        <a:t>2</a:t>
                      </a:r>
                      <a:r>
                        <a:rPr lang="zh-CN" sz="1600" b="1" kern="100">
                          <a:effectLst/>
                          <a:latin typeface="Calibri" panose="020F0502020204030204" pitchFamily="34" charset="0"/>
                          <a:ea typeface="宋体" panose="02010600030101010101" pitchFamily="2" charset="-122"/>
                          <a:cs typeface="Times New Roman" panose="02020603050405020304" pitchFamily="18" charset="0"/>
                        </a:rPr>
                        <a:t>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gridSpan="2">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第</a:t>
                      </a:r>
                      <a:r>
                        <a:rPr lang="en-US" sz="1600" b="1" kern="100">
                          <a:effectLst/>
                          <a:latin typeface="Calibri" panose="020F0502020204030204" pitchFamily="34" charset="0"/>
                          <a:ea typeface="宋体" panose="02010600030101010101" pitchFamily="2" charset="-122"/>
                          <a:cs typeface="Times New Roman" panose="02020603050405020304" pitchFamily="18" charset="0"/>
                        </a:rPr>
                        <a:t>3</a:t>
                      </a:r>
                      <a:r>
                        <a:rPr lang="zh-CN" sz="1600" b="1" kern="100">
                          <a:effectLst/>
                          <a:latin typeface="Calibri" panose="020F0502020204030204" pitchFamily="34" charset="0"/>
                          <a:ea typeface="宋体" panose="02010600030101010101" pitchFamily="2" charset="-122"/>
                          <a:cs typeface="Times New Roman" panose="02020603050405020304" pitchFamily="18" charset="0"/>
                        </a:rPr>
                        <a:t>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第</a:t>
                      </a:r>
                      <a:r>
                        <a:rPr lang="en-US" sz="1600" b="1" kern="100">
                          <a:effectLst/>
                          <a:latin typeface="Calibri" panose="020F0502020204030204" pitchFamily="34" charset="0"/>
                          <a:ea typeface="宋体" panose="02010600030101010101" pitchFamily="2" charset="-122"/>
                          <a:cs typeface="Times New Roman" panose="02020603050405020304" pitchFamily="18" charset="0"/>
                        </a:rPr>
                        <a:t>4</a:t>
                      </a:r>
                      <a:r>
                        <a:rPr lang="zh-CN" sz="1600" b="1" kern="100">
                          <a:effectLst/>
                          <a:latin typeface="Calibri" panose="020F0502020204030204" pitchFamily="34" charset="0"/>
                          <a:ea typeface="宋体" panose="02010600030101010101" pitchFamily="2" charset="-122"/>
                          <a:cs typeface="Times New Roman" panose="02020603050405020304" pitchFamily="18" charset="0"/>
                        </a:rPr>
                        <a:t>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gridSpan="2">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hMerge="1">
                  <a:txBody>
                    <a:bodyPr/>
                    <a:lstStyle/>
                    <a:p>
                      <a:endParaRPr lang="zh-CN" altLang="en-US"/>
                    </a:p>
                  </a:txBody>
                  <a:tcPr/>
                </a:tc>
                <a:tc>
                  <a:txBody>
                    <a:bodyPr/>
                    <a:lstStyle/>
                    <a:p>
                      <a:pPr algn="ctr">
                        <a:spcAft>
                          <a:spcPts val="0"/>
                        </a:spcAft>
                      </a:pPr>
                      <a:r>
                        <a:rPr lang="en-US" sz="1600" b="1"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
        <p:nvSpPr>
          <p:cNvPr id="5" name="文本框 4"/>
          <p:cNvSpPr txBox="1"/>
          <p:nvPr/>
        </p:nvSpPr>
        <p:spPr>
          <a:xfrm>
            <a:off x="708025" y="3645015"/>
            <a:ext cx="10645927" cy="2031325"/>
          </a:xfrm>
          <a:prstGeom prst="rect">
            <a:avLst/>
          </a:prstGeom>
          <a:noFill/>
        </p:spPr>
        <p:txBody>
          <a:bodyPr wrap="square" rtlCol="0">
            <a:spAutoFit/>
          </a:bodyPr>
          <a:lstStyle/>
          <a:p>
            <a:r>
              <a:rPr lang="zh-CN" altLang="en-US" dirty="0"/>
              <a:t>大类：大写英文</a:t>
            </a:r>
            <a:r>
              <a:rPr lang="zh-CN" altLang="en-US" dirty="0" smtClean="0"/>
              <a:t>字母</a:t>
            </a:r>
            <a:r>
              <a:rPr lang="en-US" altLang="zh-CN" dirty="0" smtClean="0"/>
              <a:t>		</a:t>
            </a:r>
            <a:r>
              <a:rPr lang="zh-CN" altLang="en-US" dirty="0" smtClean="0"/>
              <a:t>中</a:t>
            </a:r>
            <a:r>
              <a:rPr lang="zh-CN" altLang="en-US" dirty="0"/>
              <a:t>类：小写英文</a:t>
            </a:r>
            <a:r>
              <a:rPr lang="zh-CN" altLang="en-US" dirty="0" smtClean="0"/>
              <a:t>字母</a:t>
            </a:r>
            <a:r>
              <a:rPr lang="en-US" altLang="zh-CN" dirty="0" smtClean="0"/>
              <a:t>		</a:t>
            </a:r>
            <a:r>
              <a:rPr lang="zh-CN" altLang="en-US" dirty="0" smtClean="0"/>
              <a:t>小</a:t>
            </a:r>
            <a:r>
              <a:rPr lang="zh-CN" altLang="en-US" dirty="0"/>
              <a:t>类：二位十进制整数。</a:t>
            </a:r>
          </a:p>
          <a:p>
            <a:r>
              <a:rPr lang="zh-CN" altLang="en-US" dirty="0"/>
              <a:t>第四级：大写英文</a:t>
            </a:r>
            <a:r>
              <a:rPr lang="zh-CN" altLang="en-US" dirty="0" smtClean="0"/>
              <a:t>字母</a:t>
            </a:r>
            <a:r>
              <a:rPr lang="en-US" altLang="zh-CN" dirty="0" smtClean="0"/>
              <a:t>		</a:t>
            </a:r>
            <a:r>
              <a:rPr lang="zh-CN" altLang="en-US" dirty="0" smtClean="0"/>
              <a:t>第五</a:t>
            </a:r>
            <a:r>
              <a:rPr lang="zh-CN" altLang="en-US" dirty="0"/>
              <a:t>级：二位十进制数</a:t>
            </a:r>
          </a:p>
          <a:p>
            <a:endParaRPr lang="zh-CN" altLang="en-US" dirty="0"/>
          </a:p>
          <a:p>
            <a:r>
              <a:rPr lang="zh-CN" altLang="en-US" dirty="0"/>
              <a:t>第五级：有的行是同义词，有的行是相关词，有的行只有一个词</a:t>
            </a:r>
            <a:r>
              <a:rPr lang="zh-CN" altLang="en-US" dirty="0" smtClean="0"/>
              <a:t>。第八</a:t>
            </a:r>
            <a:r>
              <a:rPr lang="zh-CN" altLang="en-US" dirty="0"/>
              <a:t>位的标记有</a:t>
            </a:r>
            <a:r>
              <a:rPr lang="en-US" altLang="zh-CN" dirty="0"/>
              <a:t>3 </a:t>
            </a:r>
            <a:r>
              <a:rPr lang="zh-CN" altLang="en-US" dirty="0"/>
              <a:t>种，分别是“</a:t>
            </a:r>
            <a:r>
              <a:rPr lang="en-US" altLang="zh-CN" dirty="0"/>
              <a:t>=”</a:t>
            </a:r>
            <a:r>
              <a:rPr lang="zh-CN" altLang="en-US" dirty="0"/>
              <a:t>、“</a:t>
            </a:r>
            <a:r>
              <a:rPr lang="en-US" altLang="zh-CN" dirty="0"/>
              <a:t>#”</a:t>
            </a:r>
            <a:r>
              <a:rPr lang="zh-CN" altLang="en-US" dirty="0"/>
              <a:t>、“</a:t>
            </a:r>
            <a:r>
              <a:rPr lang="en-US" altLang="zh-CN" dirty="0"/>
              <a:t>@”</a:t>
            </a:r>
            <a:r>
              <a:rPr lang="zh-CN" altLang="en-US" dirty="0"/>
              <a:t>， “</a:t>
            </a:r>
            <a:r>
              <a:rPr lang="en-US" altLang="zh-CN" dirty="0"/>
              <a:t>=”</a:t>
            </a:r>
            <a:r>
              <a:rPr lang="zh-CN" altLang="en-US" dirty="0"/>
              <a:t>代表“相等”、“同义”。末尾的“</a:t>
            </a:r>
            <a:r>
              <a:rPr lang="en-US" altLang="zh-CN" dirty="0"/>
              <a:t>#”</a:t>
            </a:r>
            <a:r>
              <a:rPr lang="zh-CN" altLang="en-US" dirty="0"/>
              <a:t>代表“不等”、</a:t>
            </a:r>
            <a:r>
              <a:rPr lang="zh-CN" altLang="en-US" dirty="0" smtClean="0"/>
              <a:t>“同类”</a:t>
            </a:r>
            <a:r>
              <a:rPr lang="zh-CN" altLang="en-US" dirty="0"/>
              <a:t>，属于相关词语。末尾的“</a:t>
            </a:r>
            <a:r>
              <a:rPr lang="en-US" altLang="zh-CN" dirty="0"/>
              <a:t>@”</a:t>
            </a:r>
            <a:r>
              <a:rPr lang="zh-CN" altLang="en-US" dirty="0"/>
              <a:t>代表“自我封闭”、“独立”，它在词典中既</a:t>
            </a:r>
            <a:r>
              <a:rPr lang="zh-CN" altLang="en-US" dirty="0" smtClean="0"/>
              <a:t>没有</a:t>
            </a:r>
            <a:r>
              <a:rPr lang="zh-CN" altLang="en-US" dirty="0"/>
              <a:t>同义词，也没有相关词。</a:t>
            </a:r>
          </a:p>
          <a:p>
            <a:endParaRPr lang="zh-CN" altLang="en-US" dirty="0"/>
          </a:p>
        </p:txBody>
      </p:sp>
      <p:sp>
        <p:nvSpPr>
          <p:cNvPr id="6" name="文本框 5"/>
          <p:cNvSpPr txBox="1"/>
          <p:nvPr/>
        </p:nvSpPr>
        <p:spPr>
          <a:xfrm>
            <a:off x="7825707" y="963862"/>
            <a:ext cx="4225868" cy="2031325"/>
          </a:xfrm>
          <a:prstGeom prst="rect">
            <a:avLst/>
          </a:prstGeom>
          <a:solidFill>
            <a:srgbClr val="FFCCFF"/>
          </a:solidFill>
        </p:spPr>
        <p:txBody>
          <a:bodyPr wrap="square" rtlCol="0">
            <a:spAutoFit/>
          </a:bodyPr>
          <a:lstStyle/>
          <a:p>
            <a:r>
              <a:rPr lang="en-US" altLang="zh-CN" dirty="0"/>
              <a:t>Dk09A01= </a:t>
            </a:r>
            <a:r>
              <a:rPr lang="zh-CN" altLang="en-US" dirty="0"/>
              <a:t>目录 目次 目 索引 引得</a:t>
            </a:r>
          </a:p>
          <a:p>
            <a:r>
              <a:rPr lang="en-US" altLang="zh-CN" dirty="0"/>
              <a:t>Dk09A02= </a:t>
            </a:r>
            <a:r>
              <a:rPr lang="zh-CN" altLang="en-US" dirty="0"/>
              <a:t>书目 书录</a:t>
            </a:r>
          </a:p>
          <a:p>
            <a:r>
              <a:rPr lang="en-US" altLang="zh-CN" dirty="0"/>
              <a:t>Dk09A03= </a:t>
            </a:r>
            <a:r>
              <a:rPr lang="zh-CN" altLang="en-US" dirty="0"/>
              <a:t>细目 子目</a:t>
            </a:r>
          </a:p>
          <a:p>
            <a:r>
              <a:rPr lang="en-US" altLang="zh-CN" dirty="0"/>
              <a:t>Dk09A04= </a:t>
            </a:r>
            <a:r>
              <a:rPr lang="zh-CN" altLang="en-US" dirty="0"/>
              <a:t>戏目 戏码 曲目</a:t>
            </a:r>
          </a:p>
          <a:p>
            <a:r>
              <a:rPr lang="en-US" altLang="zh-CN" dirty="0"/>
              <a:t>Dk09A05@ </a:t>
            </a:r>
            <a:r>
              <a:rPr lang="zh-CN" altLang="en-US" dirty="0"/>
              <a:t>附录</a:t>
            </a:r>
          </a:p>
          <a:p>
            <a:r>
              <a:rPr lang="en-US" altLang="zh-CN" dirty="0"/>
              <a:t>Dk09A06# </a:t>
            </a:r>
            <a:r>
              <a:rPr lang="zh-CN" altLang="en-US" dirty="0"/>
              <a:t>篇目 编目 要目 纲目 总目</a:t>
            </a:r>
          </a:p>
          <a:p>
            <a:r>
              <a:rPr lang="en-US" altLang="zh-CN" dirty="0"/>
              <a:t>Dk09A07# </a:t>
            </a:r>
            <a:r>
              <a:rPr lang="zh-CN" altLang="en-US" dirty="0"/>
              <a:t>根目录 空目录 源目录</a:t>
            </a:r>
          </a:p>
        </p:txBody>
      </p:sp>
    </p:spTree>
    <p:extLst>
      <p:ext uri="{BB962C8B-B14F-4D97-AF65-F5344CB8AC3E}">
        <p14:creationId xmlns:p14="http://schemas.microsoft.com/office/powerpoint/2010/main" val="60819117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78638" y="29254"/>
            <a:ext cx="8335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哈工大信息检索研究室同义词词林扩展版</a:t>
            </a:r>
            <a:r>
              <a:rPr lang="en-US" altLang="zh-CN"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a:t>
            </a:r>
            <a:r>
              <a:rPr lang="zh-CN" altLang="en-US" sz="28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简介</a:t>
            </a:r>
            <a:endParaRPr lang="zh-CN" altLang="en-US" sz="28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矩形 6"/>
          <p:cNvSpPr/>
          <p:nvPr/>
        </p:nvSpPr>
        <p:spPr>
          <a:xfrm>
            <a:off x="245445" y="620712"/>
            <a:ext cx="11324521"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基于</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同义词词林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的词语相似度计算</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直观的看，可以计算“距离”</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参考</a:t>
            </a:r>
            <a:r>
              <a:rPr lang="zh-CN" altLang="en-US" sz="2000" b="1" dirty="0" smtClean="0">
                <a:latin typeface="微软雅黑" panose="020B0503020204020204" pitchFamily="34" charset="-122"/>
                <a:ea typeface="微软雅黑" panose="020B0503020204020204" pitchFamily="34" charset="-122"/>
              </a:rPr>
              <a:t>各</a:t>
            </a:r>
            <a:r>
              <a:rPr lang="zh-CN" altLang="en-US" sz="2000" b="1" smtClean="0">
                <a:latin typeface="微软雅黑" panose="020B0503020204020204" pitchFamily="34" charset="-122"/>
                <a:ea typeface="微软雅黑" panose="020B0503020204020204" pitchFamily="34" charset="-122"/>
              </a:rPr>
              <a:t>类</a:t>
            </a:r>
            <a:r>
              <a:rPr lang="zh-CN" altLang="en-US" sz="2000" b="1" smtClean="0">
                <a:latin typeface="微软雅黑" panose="020B0503020204020204" pitchFamily="34" charset="-122"/>
                <a:ea typeface="微软雅黑" panose="020B0503020204020204" pitchFamily="34" charset="-122"/>
              </a:rPr>
              <a:t>论文，提出一个自己觉得合理的计算公式。</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b="1" dirty="0" smtClean="0">
              <a:latin typeface="微软雅黑" panose="020B0503020204020204" pitchFamily="34" charset="-122"/>
              <a:ea typeface="微软雅黑" panose="020B0503020204020204" pitchFamily="34" charset="-122"/>
            </a:endParaRPr>
          </a:p>
        </p:txBody>
      </p:sp>
      <p:sp>
        <p:nvSpPr>
          <p:cNvPr id="86" name="Rectangle 3"/>
          <p:cNvSpPr txBox="1">
            <a:spLocks noChangeArrowheads="1"/>
          </p:cNvSpPr>
          <p:nvPr/>
        </p:nvSpPr>
        <p:spPr>
          <a:xfrm>
            <a:off x="245445" y="1144971"/>
            <a:ext cx="11464013" cy="1200389"/>
          </a:xfrm>
          <a:prstGeom prst="rect">
            <a:avLst/>
          </a:prstGeom>
          <a:extLst>
            <a:ext uri="{91240B29-F687-4F45-9708-019B960494DF}">
              <a14:hiddenLine xmlns:a14="http://schemas.microsoft.com/office/drawing/2010/main" w="9525" cap="flat">
                <a:solidFill>
                  <a:srgbClr val="808080"/>
                </a:solidFill>
                <a:round/>
                <a:headEnd/>
                <a:tailEnd/>
              </a14:hiddenLine>
            </a:ext>
          </a:extLst>
        </p:spPr>
        <p:txBody>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sym typeface="Calibri" panose="020F0502020204030204" pitchFamily="34" charset="0"/>
              </a:defRPr>
            </a:lvl1pPr>
            <a:lvl2pPr marL="4572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sym typeface="Calibri" panose="020F0502020204030204" pitchFamily="34" charset="0"/>
              </a:defRPr>
            </a:lvl2pPr>
            <a:lvl3pPr marL="914400" indent="0" algn="ctr" rtl="0" eaLnBrk="0" fontAlgn="base" hangingPunct="0">
              <a:spcBef>
                <a:spcPct val="20000"/>
              </a:spcBef>
              <a:spcAft>
                <a:spcPct val="0"/>
              </a:spcAft>
              <a:buFont typeface="Arial" panose="020B0604020202020204" pitchFamily="34" charset="0"/>
              <a:buNone/>
              <a:defRPr sz="1800" kern="1200">
                <a:solidFill>
                  <a:schemeClr val="tx1"/>
                </a:solidFill>
                <a:latin typeface="+mn-lt"/>
                <a:ea typeface="+mn-ea"/>
                <a:cs typeface="+mn-cs"/>
                <a:sym typeface="Calibri" panose="020F0502020204030204"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solidFill>
                <a:latin typeface="+mn-lt"/>
                <a:ea typeface="+mn-ea"/>
                <a:cs typeface="+mn-cs"/>
                <a:sym typeface="Calibri" panose="020F05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33375" indent="-333375" algn="l" eaLnBrk="1" hangingPunct="1">
              <a:lnSpc>
                <a:spcPct val="150000"/>
              </a:lnSpc>
              <a:tabLst>
                <a:tab pos="333375" algn="l"/>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865896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2"/>
          <p:cNvSpPr>
            <a:spLocks noChangeArrowheads="1"/>
          </p:cNvSpPr>
          <p:nvPr/>
        </p:nvSpPr>
        <p:spPr bwMode="auto">
          <a:xfrm>
            <a:off x="0" y="0"/>
            <a:ext cx="1417638" cy="620713"/>
          </a:xfrm>
          <a:prstGeom prst="rect">
            <a:avLst/>
          </a:prstGeom>
          <a:solidFill>
            <a:srgbClr val="88E70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矩形 3"/>
          <p:cNvSpPr>
            <a:spLocks noChangeArrowheads="1"/>
          </p:cNvSpPr>
          <p:nvPr/>
        </p:nvSpPr>
        <p:spPr bwMode="auto">
          <a:xfrm>
            <a:off x="1417638" y="0"/>
            <a:ext cx="10777537" cy="620713"/>
          </a:xfrm>
          <a:prstGeom prst="rect">
            <a:avLst/>
          </a:prstGeom>
          <a:gradFill rotWithShape="1">
            <a:gsLst>
              <a:gs pos="0">
                <a:srgbClr val="333134"/>
              </a:gs>
              <a:gs pos="73999">
                <a:srgbClr val="39373A"/>
              </a:gs>
              <a:gs pos="82999">
                <a:srgbClr val="373538"/>
              </a:gs>
              <a:gs pos="100000">
                <a:srgbClr val="36343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4" name="矩形 5"/>
          <p:cNvSpPr>
            <a:spLocks noChangeArrowheads="1"/>
          </p:cNvSpPr>
          <p:nvPr/>
        </p:nvSpPr>
        <p:spPr bwMode="auto">
          <a:xfrm>
            <a:off x="276225" y="6230938"/>
            <a:ext cx="431800" cy="215900"/>
          </a:xfrm>
          <a:prstGeom prst="rect">
            <a:avLst/>
          </a:prstGeom>
          <a:solidFill>
            <a:srgbClr val="88E70F"/>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5" name="矩形 6"/>
          <p:cNvSpPr>
            <a:spLocks noChangeArrowheads="1"/>
          </p:cNvSpPr>
          <p:nvPr/>
        </p:nvSpPr>
        <p:spPr bwMode="auto">
          <a:xfrm>
            <a:off x="8493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6" name="矩形 8"/>
          <p:cNvSpPr>
            <a:spLocks noChangeArrowheads="1"/>
          </p:cNvSpPr>
          <p:nvPr/>
        </p:nvSpPr>
        <p:spPr bwMode="auto">
          <a:xfrm>
            <a:off x="1993900"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7" name="矩形 9"/>
          <p:cNvSpPr>
            <a:spLocks noChangeArrowheads="1"/>
          </p:cNvSpPr>
          <p:nvPr/>
        </p:nvSpPr>
        <p:spPr bwMode="auto">
          <a:xfrm>
            <a:off x="1420813"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9" name="文本框 2"/>
          <p:cNvSpPr>
            <a:spLocks noChangeArrowheads="1"/>
          </p:cNvSpPr>
          <p:nvPr/>
        </p:nvSpPr>
        <p:spPr bwMode="auto">
          <a:xfrm>
            <a:off x="1560513" y="113228"/>
            <a:ext cx="58331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rPr>
              <a:t>本周作业</a:t>
            </a:r>
            <a:endParaRPr lang="zh-CN" altLang="en-US" sz="2400" b="1" dirty="0">
              <a:solidFill>
                <a:schemeClr val="bg1"/>
              </a:solidFill>
              <a:latin typeface="微软雅黑" panose="020B0503020204020204" pitchFamily="34" charset="-122"/>
              <a:ea typeface="微软雅黑" panose="020B0503020204020204" pitchFamily="34" charset="-122"/>
              <a:sym typeface="Arial Unicode MS" panose="020B0604020202020204" pitchFamily="34" charset="-122"/>
            </a:endParaRPr>
          </a:p>
        </p:txBody>
      </p:sp>
      <p:sp>
        <p:nvSpPr>
          <p:cNvPr id="35" name="矩形 8"/>
          <p:cNvSpPr>
            <a:spLocks noChangeArrowheads="1"/>
          </p:cNvSpPr>
          <p:nvPr/>
        </p:nvSpPr>
        <p:spPr bwMode="auto">
          <a:xfrm>
            <a:off x="2557462" y="6230938"/>
            <a:ext cx="431800" cy="215900"/>
          </a:xfrm>
          <a:prstGeom prst="rect">
            <a:avLst/>
          </a:prstGeom>
          <a:solidFill>
            <a:srgbClr val="A5A5A5"/>
          </a:solidFill>
          <a:ln w="15240">
            <a:solidFill>
              <a:schemeClr val="bg1"/>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4" name="文本框 3"/>
          <p:cNvSpPr txBox="1"/>
          <p:nvPr/>
        </p:nvSpPr>
        <p:spPr>
          <a:xfrm>
            <a:off x="1281113" y="1412860"/>
            <a:ext cx="9432655"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完成基于</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同义词词林</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的词语相似度计算。</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说明自己使用的计算公式，并指出计算公式的合理性。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355763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52863</TotalTime>
  <Pages>0</Pages>
  <Words>781</Words>
  <Characters>0</Characters>
  <Application>Microsoft Office PowerPoint</Application>
  <DocSecurity>0</DocSecurity>
  <PresentationFormat>自定义</PresentationFormat>
  <Lines>0</Lines>
  <Paragraphs>118</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 Unicode MS</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user</dc:creator>
  <cp:keywords/>
  <dc:description/>
  <cp:lastModifiedBy>jyang</cp:lastModifiedBy>
  <cp:revision>2065</cp:revision>
  <dcterms:created xsi:type="dcterms:W3CDTF">2012-10-06T16:28:00Z</dcterms:created>
  <dcterms:modified xsi:type="dcterms:W3CDTF">2017-04-24T01:09:01Z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