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0" r:id="rId3"/>
    <p:sldId id="311" r:id="rId4"/>
    <p:sldId id="314" r:id="rId5"/>
    <p:sldId id="580" r:id="rId6"/>
    <p:sldId id="696" r:id="rId7"/>
    <p:sldId id="581" r:id="rId8"/>
    <p:sldId id="582" r:id="rId9"/>
    <p:sldId id="735" r:id="rId10"/>
    <p:sldId id="697" r:id="rId11"/>
    <p:sldId id="698" r:id="rId12"/>
    <p:sldId id="699" r:id="rId13"/>
    <p:sldId id="700" r:id="rId14"/>
    <p:sldId id="736" r:id="rId15"/>
    <p:sldId id="583" r:id="rId16"/>
    <p:sldId id="726" r:id="rId17"/>
    <p:sldId id="584" r:id="rId18"/>
    <p:sldId id="701" r:id="rId19"/>
    <p:sldId id="727" r:id="rId20"/>
    <p:sldId id="702" r:id="rId21"/>
    <p:sldId id="728" r:id="rId22"/>
    <p:sldId id="729" r:id="rId23"/>
    <p:sldId id="703" r:id="rId24"/>
    <p:sldId id="730" r:id="rId25"/>
    <p:sldId id="704" r:id="rId26"/>
    <p:sldId id="705" r:id="rId27"/>
    <p:sldId id="737" r:id="rId28"/>
    <p:sldId id="706" r:id="rId29"/>
    <p:sldId id="707" r:id="rId30"/>
    <p:sldId id="709" r:id="rId31"/>
    <p:sldId id="710" r:id="rId32"/>
    <p:sldId id="711" r:id="rId33"/>
    <p:sldId id="712" r:id="rId34"/>
    <p:sldId id="713" r:id="rId35"/>
    <p:sldId id="714" r:id="rId36"/>
    <p:sldId id="738" r:id="rId37"/>
    <p:sldId id="716" r:id="rId38"/>
    <p:sldId id="715" r:id="rId39"/>
    <p:sldId id="719" r:id="rId40"/>
    <p:sldId id="720" r:id="rId41"/>
    <p:sldId id="722" r:id="rId42"/>
    <p:sldId id="721" r:id="rId43"/>
    <p:sldId id="723" r:id="rId44"/>
    <p:sldId id="724" r:id="rId45"/>
    <p:sldId id="739" r:id="rId46"/>
    <p:sldId id="731" r:id="rId47"/>
    <p:sldId id="732" r:id="rId48"/>
    <p:sldId id="733" r:id="rId49"/>
    <p:sldId id="734" r:id="rId50"/>
    <p:sldId id="740" r:id="rId51"/>
    <p:sldId id="741" r:id="rId52"/>
    <p:sldId id="742" r:id="rId53"/>
    <p:sldId id="743" r:id="rId54"/>
    <p:sldId id="745" r:id="rId55"/>
    <p:sldId id="744" r:id="rId56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E70F"/>
    <a:srgbClr val="FFFF99"/>
    <a:srgbClr val="FFCCFF"/>
    <a:srgbClr val="FF9933"/>
    <a:srgbClr val="00CC99"/>
    <a:srgbClr val="00FFFF"/>
    <a:srgbClr val="99FF33"/>
    <a:srgbClr val="CCFF99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72784" autoAdjust="0"/>
  </p:normalViewPr>
  <p:slideViewPr>
    <p:cSldViewPr>
      <p:cViewPr varScale="1">
        <p:scale>
          <a:sx n="64" d="100"/>
          <a:sy n="64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652" y="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5BAE-C131-4001-946A-3B3F803BBD2C}" type="datetime1">
              <a:rPr lang="en-US" altLang="zh-CN" smtClean="0"/>
              <a:t>9/11/2019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BD2C-4579-4E77-B6AA-494F3900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5D8B027A-C9E3-4761-AFE7-091349C72A32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212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2540C5-EF21-4B6E-A871-F3AAD20B5CF3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65660-1C88-41D7-B695-0DB75A876EB0}" type="slidenum">
              <a:rPr lang="en-US" altLang="zh-CN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6891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9048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7271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6783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529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1046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"hello word"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err="1" smtClean="0"/>
              <a:t>dict</a:t>
            </a:r>
            <a:r>
              <a:rPr lang="en-US" altLang="zh-CN" dirty="0" smtClean="0"/>
              <a:t> = {}</a:t>
            </a:r>
            <a:br>
              <a:rPr lang="en-US" altLang="zh-CN" dirty="0" smtClean="0"/>
            </a:b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'one'</a:t>
            </a:r>
            <a:r>
              <a:rPr lang="en-US" altLang="zh-CN" dirty="0" smtClean="0"/>
              <a:t>]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"This is one"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en-US" altLang="zh-CN" dirty="0" smtClean="0"/>
              <a:t>]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"This is two"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err="1" smtClean="0"/>
              <a:t>tinydict</a:t>
            </a:r>
            <a:r>
              <a:rPr lang="en-US" altLang="zh-CN" dirty="0" smtClean="0"/>
              <a:t> = {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'name'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'john'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'code'</a:t>
            </a:r>
            <a:r>
              <a:rPr lang="en-US" altLang="zh-CN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6734</a:t>
            </a:r>
            <a:r>
              <a:rPr lang="en-US" altLang="zh-CN" dirty="0" smtClean="0"/>
              <a:t>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</a:t>
            </a:r>
            <a:r>
              <a:rPr lang="en-US" altLang="zh-CN" dirty="0" smtClean="0"/>
              <a:t>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'sales'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'one'</a:t>
            </a:r>
            <a:r>
              <a:rPr lang="en-US" altLang="zh-CN" dirty="0" smtClean="0"/>
              <a:t>]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输出键为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'one'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的值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smtClean="0"/>
              <a:t>tuple = (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runoob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786 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2.23</a:t>
            </a:r>
            <a:r>
              <a:rPr lang="en-US" altLang="zh-CN" dirty="0" smtClean="0"/>
              <a:t>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'john'</a:t>
            </a:r>
            <a:r>
              <a:rPr lang="en-US" altLang="zh-CN" dirty="0" smtClean="0"/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70.2 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en-US" altLang="zh-CN" dirty="0" smtClean="0"/>
              <a:t>]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输出键为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的值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en-US" altLang="zh-CN" dirty="0" err="1" smtClean="0"/>
              <a:t>tinydict</a:t>
            </a:r>
            <a:r>
              <a:rPr lang="en-US" altLang="zh-CN" dirty="0" smtClean="0"/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输出完整的字典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en-US" altLang="zh-CN" dirty="0" err="1" smtClean="0"/>
              <a:t>tinydict.keys</a:t>
            </a:r>
            <a:r>
              <a:rPr lang="en-US" altLang="zh-CN" dirty="0" smtClean="0"/>
              <a:t>()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输出所有键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</a:t>
            </a:r>
            <a:r>
              <a:rPr lang="en-US" altLang="zh-CN" dirty="0" err="1" smtClean="0"/>
              <a:t>tinydict.values</a:t>
            </a:r>
            <a:r>
              <a:rPr lang="en-US" altLang="zh-CN" dirty="0" smtClean="0"/>
              <a:t>()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#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输出所有值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hello word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one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two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{'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': 'sales', 'code': 6734, 'name': 'john'}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['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', 'code', 'name']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['sales', 6734, 'john']</a:t>
            </a: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2753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01917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62237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41198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6858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Guido van Rossum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（吉多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范罗苏姆），荷兰人。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1982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年获得阿姆斯特丹大学的数学和计算机科学的硕士学位，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9754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57162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1934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72773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==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的区别：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中对象包含的三个基本要素：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id(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身份标识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type(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数据类型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value(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==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都是对对象进行比较判断作用的，但对对象比较判断的内容并不相同。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==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标准操作符中的比较操作符，用来比较判断两个对象的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value(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是否相等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zh-CN" sz="1200" kern="10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是判断两个标识符是不是引用自一个对象</a:t>
            </a:r>
            <a:endParaRPr lang="zh-CN" altLang="zh-CN" sz="1600" kern="100" dirty="0" smtClean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1 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为数值类型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cheesezh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 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为字符串类型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cheesezh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(1,2,3) 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为元组类型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(1,2,3)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[1,2,3] 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[1,2,3]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{'cheese':1,'zh':2} 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{'cheese':1,'zh':2}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= set([1,2,3])#a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b = set([1,2,3])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a is 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id(a)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&gt;&gt;&gt; id(b)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在上面这个例子中，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只有数值型和字符串型的情况下，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is 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才为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True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，当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tuple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或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型时，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is 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5012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1099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0718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7931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5504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04416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8954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1968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02871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69543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58776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45713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引用传递。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08035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82590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39242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66736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33250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761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74116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82618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lambda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的主体是一个表达式，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表达式是起到一个函数速写的作用。允许在代码内嵌入一个函数的定义。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/>
              <a:t>sorted(data,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=None, key=None, reverse=False)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是待排序数据，可以使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iterator,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都是函数，这两个函数作用于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的元素上，产生一个结果，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sorted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方法根据这个结果来排序。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(e1, e2)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是带两个参数的比较函数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返回值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负数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e1 &lt; e2, 0: e1 == e2,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正数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e1 &gt; e2.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默认为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None,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即用内建的比较函数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是带一个参数的函数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用来为每个元素提取比较值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默认为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None,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即直接比较每个元素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通常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reverse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比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快很多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因为对每个元素它们只处理一次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cmp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会处理多次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74912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list.sort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是对已经存在的列表进行操作，进而可以改变进行操作的列表。而内建函数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sorted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返回的是一个新的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list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，而不是在原来的基础上进行的操作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只要是可迭代对象数据，都能够进行排序，生成一个排序后的列表。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/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参数可传入一个自定义函数。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是一个表达式，也可以说它是一个匿名函数。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1680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3486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1505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5911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6224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Str.count</a:t>
            </a:r>
            <a:r>
              <a:rPr lang="zh-CN" altLang="en-US" dirty="0" smtClean="0"/>
              <a:t>计数。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9/11/2019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168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1098623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5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0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Box 15"/>
          <p:cNvSpPr>
            <a:spLocks noChangeArrowheads="1"/>
          </p:cNvSpPr>
          <p:nvPr userDrawn="1"/>
        </p:nvSpPr>
        <p:spPr bwMode="auto">
          <a:xfrm>
            <a:off x="11091863" y="6184900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6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zh-CN" sz="16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38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91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6598" y="612723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8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990411" y="61896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9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90118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93927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815786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21922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5175" cy="6021388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6642100"/>
            <a:ext cx="12195175" cy="215900"/>
          </a:xfrm>
          <a:prstGeom prst="rect">
            <a:avLst/>
          </a:prstGeom>
          <a:solidFill>
            <a:srgbClr val="88E7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6021388"/>
            <a:ext cx="12195175" cy="6207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func-number-random.html" TargetMode="External"/><Relationship Id="rId3" Type="http://schemas.openxmlformats.org/officeDocument/2006/relationships/hyperlink" Target="http://www.runoob.com/python/func-number-abs.html" TargetMode="External"/><Relationship Id="rId7" Type="http://schemas.openxmlformats.org/officeDocument/2006/relationships/hyperlink" Target="http://www.runoob.com/python/func-number-randran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python/func-number-choice.html" TargetMode="External"/><Relationship Id="rId5" Type="http://schemas.openxmlformats.org/officeDocument/2006/relationships/hyperlink" Target="http://www.runoob.com/python/func-number-cmp.html" TargetMode="External"/><Relationship Id="rId10" Type="http://schemas.openxmlformats.org/officeDocument/2006/relationships/hyperlink" Target="http://www.runoob.com/python/func-number-asin.html" TargetMode="External"/><Relationship Id="rId4" Type="http://schemas.openxmlformats.org/officeDocument/2006/relationships/hyperlink" Target="http://www.runoob.com/python/func-number-ceil.html" TargetMode="External"/><Relationship Id="rId9" Type="http://schemas.openxmlformats.org/officeDocument/2006/relationships/hyperlink" Target="http://www.runoob.com/python/func-number-aco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att-string-capitalize.html" TargetMode="External"/><Relationship Id="rId7" Type="http://schemas.openxmlformats.org/officeDocument/2006/relationships/hyperlink" Target="http://www.runoob.com/python/att-string-spli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unoob.com/python/att-string-join.html" TargetMode="External"/><Relationship Id="rId5" Type="http://schemas.openxmlformats.org/officeDocument/2006/relationships/hyperlink" Target="http://www.runoob.com/python/att-string-isalnum.html" TargetMode="External"/><Relationship Id="rId4" Type="http://schemas.openxmlformats.org/officeDocument/2006/relationships/hyperlink" Target="http://www.runoob.com/python/att-string-fin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0"/>
            <a:ext cx="12195175" cy="6858000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直接连接符 8"/>
          <p:cNvSpPr>
            <a:spLocks noChangeShapeType="1"/>
          </p:cNvSpPr>
          <p:nvPr/>
        </p:nvSpPr>
        <p:spPr bwMode="auto">
          <a:xfrm>
            <a:off x="6097588" y="6597650"/>
            <a:ext cx="0" cy="260350"/>
          </a:xfrm>
          <a:prstGeom prst="line">
            <a:avLst/>
          </a:prstGeom>
          <a:noFill/>
          <a:ln w="7620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887" r="549" b="33858"/>
          <a:stretch>
            <a:fillRect/>
          </a:stretch>
        </p:blipFill>
        <p:spPr bwMode="auto">
          <a:xfrm>
            <a:off x="0" y="-117475"/>
            <a:ext cx="12195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0" y="4473575"/>
            <a:ext cx="12195175" cy="1368425"/>
          </a:xfrm>
          <a:prstGeom prst="rect">
            <a:avLst/>
          </a:prstGeom>
          <a:solidFill>
            <a:srgbClr val="363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1"/>
          <p:cNvSpPr>
            <a:spLocks noChangeArrowheads="1"/>
          </p:cNvSpPr>
          <p:nvPr/>
        </p:nvSpPr>
        <p:spPr bwMode="auto">
          <a:xfrm>
            <a:off x="4657725" y="3717925"/>
            <a:ext cx="2879725" cy="2879725"/>
          </a:xfrm>
          <a:prstGeom prst="ellipse">
            <a:avLst/>
          </a:prstGeom>
          <a:solidFill>
            <a:srgbClr val="363437"/>
          </a:solidFill>
          <a:ln w="1270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文本框 1"/>
          <p:cNvSpPr>
            <a:spLocks noChangeArrowheads="1"/>
          </p:cNvSpPr>
          <p:nvPr/>
        </p:nvSpPr>
        <p:spPr bwMode="auto">
          <a:xfrm>
            <a:off x="4253919" y="450850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 dirty="0"/>
          </a:p>
        </p:txBody>
      </p:sp>
      <p:sp>
        <p:nvSpPr>
          <p:cNvPr id="3082" name="文本框 14"/>
          <p:cNvSpPr>
            <a:spLocks noChangeArrowheads="1"/>
          </p:cNvSpPr>
          <p:nvPr/>
        </p:nvSpPr>
        <p:spPr bwMode="auto">
          <a:xfrm>
            <a:off x="553201" y="4562385"/>
            <a:ext cx="11641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像科学家  </a:t>
            </a:r>
            <a:r>
              <a:rPr lang="en-US" altLang="zh-CN" sz="5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5400" b="1" dirty="0" smtClean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7200" b="1" dirty="0" smtClean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一样思考</a:t>
            </a:r>
            <a:endParaRPr lang="zh-CN" altLang="en-US" sz="7200" b="1" dirty="0">
              <a:solidFill>
                <a:srgbClr val="88E70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609692" y="1915672"/>
            <a:ext cx="4032280" cy="3657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基础语法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2" name="矩形 1"/>
          <p:cNvSpPr/>
          <p:nvPr/>
        </p:nvSpPr>
        <p:spPr>
          <a:xfrm>
            <a:off x="457572" y="1340855"/>
            <a:ext cx="6275666" cy="455509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字母、数字、下划线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标识符可以包括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英文、数字以及下划线（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），但不能以数字开头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是区分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下划线开头的标识符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是有特殊意义的。以单下划线开头（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）的代表不能直接访问的类属性，需通过类提供的接口进行访问，不能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“from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import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双下划线开头的（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__foo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）代表类的私有成员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以双下划线开头和结尾的（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__foo__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）代表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里特殊方法专用的标识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（）代表类的构造函数。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97960"/>
              </p:ext>
            </p:extLst>
          </p:nvPr>
        </p:nvGraphicFramePr>
        <p:xfrm>
          <a:off x="7681697" y="1915672"/>
          <a:ext cx="3816265" cy="3657600"/>
        </p:xfrm>
        <a:graphic>
          <a:graphicData uri="http://schemas.openxmlformats.org/drawingml/2006/table">
            <a:tbl>
              <a:tblPr/>
              <a:tblGrid>
                <a:gridCol w="1404957">
                  <a:extLst>
                    <a:ext uri="{9D8B030D-6E8A-4147-A177-3AD203B41FA5}">
                      <a16:colId xmlns:a16="http://schemas.microsoft.com/office/drawing/2014/main" xmlns="" val="1741914862"/>
                    </a:ext>
                  </a:extLst>
                </a:gridCol>
                <a:gridCol w="1436197">
                  <a:extLst>
                    <a:ext uri="{9D8B030D-6E8A-4147-A177-3AD203B41FA5}">
                      <a16:colId xmlns:a16="http://schemas.microsoft.com/office/drawing/2014/main" xmlns="" val="800040427"/>
                    </a:ext>
                  </a:extLst>
                </a:gridCol>
                <a:gridCol w="975111">
                  <a:extLst>
                    <a:ext uri="{9D8B030D-6E8A-4147-A177-3AD203B41FA5}">
                      <a16:colId xmlns:a16="http://schemas.microsoft.com/office/drawing/2014/main" xmlns="" val="96668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941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41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500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69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1778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7290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elif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737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40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735073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93739" y="1444086"/>
            <a:ext cx="26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</a:t>
            </a:r>
            <a:endParaRPr lang="zh-CN" alt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0" y="627488"/>
            <a:ext cx="1281113" cy="497352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651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2" name="矩形 1"/>
          <p:cNvSpPr/>
          <p:nvPr/>
        </p:nvSpPr>
        <p:spPr>
          <a:xfrm>
            <a:off x="488513" y="1288947"/>
            <a:ext cx="6349991" cy="183127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的代码块不使用大括号（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）来控制类，函数以及其他逻辑判断。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最具特色的就是用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来写模块。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缩进的空白数量是可变的，但是所有代码块语句必须包含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相同的缩进空白数量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，这个必须严格执行。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86" y="944781"/>
            <a:ext cx="2376165" cy="16031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8746"/>
          <a:stretch/>
        </p:blipFill>
        <p:spPr>
          <a:xfrm>
            <a:off x="7537686" y="2572195"/>
            <a:ext cx="3209925" cy="109629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7791" y="4005040"/>
            <a:ext cx="103999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IndentationError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unindent does not match any outer indentation level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错误表明，你使用的缩进方式不一致，有的是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键缩进，有的是空格缩进，改为一致即可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的代码块中必须使用相同数目的行首缩进空格数。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每个缩进层次使用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单个制表符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两个空格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四个空格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切记不能混用</a:t>
            </a:r>
          </a:p>
        </p:txBody>
      </p:sp>
      <p:sp>
        <p:nvSpPr>
          <p:cNvPr id="20" name="Rounded Rectangle 6"/>
          <p:cNvSpPr/>
          <p:nvPr/>
        </p:nvSpPr>
        <p:spPr>
          <a:xfrm>
            <a:off x="-10146" y="620714"/>
            <a:ext cx="1211393" cy="46932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行缩进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基础语法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64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8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基础语法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" name="Rounded Rectangle 6"/>
          <p:cNvSpPr/>
          <p:nvPr/>
        </p:nvSpPr>
        <p:spPr>
          <a:xfrm>
            <a:off x="0" y="627488"/>
            <a:ext cx="1417638" cy="430420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多行语句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2952" y="1223341"/>
            <a:ext cx="6372818" cy="82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语句中一般以新行作为为语句的结束符。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但是我们可以使用斜杠（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）将一行的语句分为多行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7871" y="1028641"/>
            <a:ext cx="355020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total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item_one + \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item_two + \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item_three</a:t>
            </a:r>
          </a:p>
        </p:txBody>
      </p:sp>
      <p:sp>
        <p:nvSpPr>
          <p:cNvPr id="22" name="Rounded Rectangle 6"/>
          <p:cNvSpPr/>
          <p:nvPr/>
        </p:nvSpPr>
        <p:spPr>
          <a:xfrm>
            <a:off x="0" y="2060905"/>
            <a:ext cx="1417638" cy="417535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881" y="2676076"/>
            <a:ext cx="7184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接收单引号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，双引号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，三引号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(’‘’ ”“”)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来表示字符串，引号的开始与结束必须的相同类型的。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三引号可以由多行组成，编写多行文本的快捷语法，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常用于文档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字符串，在文件的特定地点，被当做注释。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263187" y="2573949"/>
            <a:ext cx="3564886" cy="170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word = 'word' 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sentence </a:t>
            </a:r>
            <a:r>
              <a:rPr lang="en-US" altLang="zh-CN" dirty="0"/>
              <a:t>= "</a:t>
            </a:r>
            <a:r>
              <a:rPr lang="zh-CN" altLang="en-US" dirty="0"/>
              <a:t>这是一个句子。</a:t>
            </a:r>
            <a:r>
              <a:rPr lang="en-US" altLang="zh-CN" dirty="0"/>
              <a:t>" 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paragraph </a:t>
            </a:r>
            <a:r>
              <a:rPr lang="en-US" altLang="zh-CN" dirty="0"/>
              <a:t>= """</a:t>
            </a:r>
            <a:r>
              <a:rPr lang="zh-CN" altLang="en-US" dirty="0"/>
              <a:t>这是一个段落。 包含了多个语句</a:t>
            </a:r>
            <a:r>
              <a:rPr lang="en-US" altLang="zh-CN" dirty="0"/>
              <a:t>"""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0" y="4509075"/>
            <a:ext cx="1417638" cy="432030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6148" y="5159122"/>
            <a:ext cx="851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中单行注释采用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行注释使用三个单引号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(''')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或三个双引号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(""")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466594" y="4509075"/>
            <a:ext cx="2361480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/>
              <a:t>""“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/>
              <a:t>这是多</a:t>
            </a:r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"""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7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8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基础语法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" name="Rounded Rectangle 6"/>
          <p:cNvSpPr/>
          <p:nvPr/>
        </p:nvSpPr>
        <p:spPr>
          <a:xfrm>
            <a:off x="0" y="627489"/>
            <a:ext cx="985232" cy="430420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2952" y="1123314"/>
            <a:ext cx="6372818" cy="102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函数之间或类的方法之间用空行分隔，表示一段新的代码的开始。类和函数入口之间也用一行空行分隔，以突出函数入口的开始。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61070" y="1057908"/>
            <a:ext cx="355020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total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item_one + \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item_two + \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item_three</a:t>
            </a:r>
          </a:p>
        </p:txBody>
      </p:sp>
      <p:sp>
        <p:nvSpPr>
          <p:cNvPr id="22" name="Rounded Rectangle 6"/>
          <p:cNvSpPr/>
          <p:nvPr/>
        </p:nvSpPr>
        <p:spPr>
          <a:xfrm>
            <a:off x="-17031" y="2271935"/>
            <a:ext cx="3378427" cy="430420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多个语句构成的代码组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299" y="2852995"/>
            <a:ext cx="7184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的一组语句构成一个代码块，我们称之代码组。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这样的复合语句，首行以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以冒号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: 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，该行之后的一行或多行代码构成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代码组（缩进相同）。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我们将首行及后面的代码组称为一个子句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(clause)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43083" y="2233437"/>
            <a:ext cx="356488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altLang="zh-CN" dirty="0"/>
              <a:t>if expression : </a:t>
            </a:r>
            <a:endParaRPr lang="fr-FR" altLang="zh-CN" dirty="0" smtClean="0"/>
          </a:p>
          <a:p>
            <a:pPr lvl="0">
              <a:lnSpc>
                <a:spcPct val="150000"/>
              </a:lnSpc>
            </a:pPr>
            <a:r>
              <a:rPr lang="fr-FR" altLang="zh-CN" dirty="0"/>
              <a:t>	</a:t>
            </a:r>
            <a:r>
              <a:rPr lang="fr-FR" altLang="zh-CN" dirty="0" smtClean="0"/>
              <a:t>suite </a:t>
            </a:r>
          </a:p>
          <a:p>
            <a:pPr lvl="0">
              <a:lnSpc>
                <a:spcPct val="150000"/>
              </a:lnSpc>
            </a:pPr>
            <a:r>
              <a:rPr lang="fr-FR" altLang="zh-CN" dirty="0" smtClean="0"/>
              <a:t>elif </a:t>
            </a:r>
            <a:r>
              <a:rPr lang="fr-FR" altLang="zh-CN" dirty="0"/>
              <a:t>expression : </a:t>
            </a:r>
            <a:endParaRPr lang="fr-FR" altLang="zh-CN" dirty="0" smtClean="0"/>
          </a:p>
          <a:p>
            <a:pPr lvl="0">
              <a:lnSpc>
                <a:spcPct val="150000"/>
              </a:lnSpc>
            </a:pPr>
            <a:r>
              <a:rPr lang="fr-FR" altLang="zh-CN" dirty="0"/>
              <a:t>	</a:t>
            </a:r>
            <a:r>
              <a:rPr lang="fr-FR" altLang="zh-CN" dirty="0" smtClean="0"/>
              <a:t>suite </a:t>
            </a:r>
          </a:p>
          <a:p>
            <a:pPr lvl="0">
              <a:lnSpc>
                <a:spcPct val="150000"/>
              </a:lnSpc>
            </a:pPr>
            <a:r>
              <a:rPr lang="fr-FR" altLang="zh-CN" dirty="0" smtClean="0"/>
              <a:t>else :</a:t>
            </a:r>
          </a:p>
          <a:p>
            <a:pPr lvl="0">
              <a:lnSpc>
                <a:spcPct val="150000"/>
              </a:lnSpc>
            </a:pPr>
            <a:r>
              <a:rPr lang="fr-FR" altLang="zh-CN" dirty="0"/>
              <a:t>	</a:t>
            </a:r>
            <a:r>
              <a:rPr lang="fr-FR" altLang="zh-CN" dirty="0" smtClean="0"/>
              <a:t>suite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Rounded Rectangle 6"/>
          <p:cNvSpPr/>
          <p:nvPr/>
        </p:nvSpPr>
        <p:spPr>
          <a:xfrm>
            <a:off x="-1" y="4509076"/>
            <a:ext cx="3217387" cy="430420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一行显示多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318" y="5039340"/>
            <a:ext cx="694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可以在同一行中使用多条语句，语句之间使用分号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(;)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09248" y="5450243"/>
            <a:ext cx="5025664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import sys; x = '</a:t>
            </a:r>
            <a:r>
              <a:rPr lang="en-US" altLang="zh-CN" dirty="0" err="1"/>
              <a:t>runoob</a:t>
            </a:r>
            <a:r>
              <a:rPr lang="en-US" altLang="zh-CN" dirty="0" smtClean="0"/>
              <a:t>';</a:t>
            </a:r>
            <a:r>
              <a:rPr lang="en-US" altLang="zh-CN" dirty="0" err="1" smtClean="0"/>
              <a:t>sys.stdout.write</a:t>
            </a:r>
            <a:r>
              <a:rPr lang="en-US" altLang="zh-CN" dirty="0" smtClean="0"/>
              <a:t>(x </a:t>
            </a:r>
            <a:r>
              <a:rPr lang="en-US" altLang="zh-CN" dirty="0"/>
              <a:t>+ '\n')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61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44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变量类型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4125" y="3141663"/>
            <a:ext cx="4835525" cy="2880789"/>
            <a:chOff x="3794125" y="3141663"/>
            <a:chExt cx="4835525" cy="2880789"/>
          </a:xfrm>
        </p:grpSpPr>
        <p:sp>
          <p:nvSpPr>
            <p:cNvPr id="6155" name="矩形 48"/>
            <p:cNvSpPr>
              <a:spLocks noChangeArrowheads="1"/>
            </p:cNvSpPr>
            <p:nvPr/>
          </p:nvSpPr>
          <p:spPr bwMode="auto">
            <a:xfrm>
              <a:off x="3794125" y="3141663"/>
              <a:ext cx="4835525" cy="2880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变量特点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列表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元组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字典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数据类型转换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37437" y="350100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937437" y="393303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937437" y="43527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937437" y="479709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937437" y="5203766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937437" y="55891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83095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5820789" y="769840"/>
            <a:ext cx="5904410" cy="1112838"/>
            <a:chOff x="192" y="624"/>
            <a:chExt cx="5342" cy="701"/>
          </a:xfrm>
        </p:grpSpPr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92" y="624"/>
              <a:ext cx="5342" cy="683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192" y="624"/>
              <a:ext cx="5342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144000" rIns="90000" bIns="7200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a = ‘Hello world!’    # </a:t>
              </a:r>
              <a:r>
                <a:rPr lang="zh-CN" altLang="en-GB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赋值语句</a:t>
              </a:r>
              <a:endPara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print </a:t>
              </a:r>
              <a:r>
                <a:rPr lang="en-GB" altLang="zh-CN" sz="140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(a)</a:t>
              </a:r>
              <a:endPara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'Hello world!'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type(a)               # </a:t>
              </a:r>
              <a:r>
                <a:rPr lang="zh-CN" altLang="en-GB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表达式</a:t>
              </a: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</a:t>
              </a:r>
              <a:r>
                <a:rPr lang="zh-CN" altLang="en-GB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在交互模式下输出值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&lt;type '</a:t>
              </a:r>
              <a:r>
                <a:rPr lang="en-GB" altLang="zh-CN" sz="140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str</a:t>
              </a:r>
              <a:r>
                <a:rPr lang="en-GB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'&gt;</a:t>
              </a:r>
            </a:p>
          </p:txBody>
        </p: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17634" y="4065288"/>
            <a:ext cx="5875172" cy="185875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lIns="90000" tIns="144000" rIns="90000" bIns="72000">
            <a:spAutoFit/>
          </a:bodyPr>
          <a:lstStyle>
            <a:defPPr>
              <a:defRPr lang="en-GB"/>
            </a:defPPr>
            <a:lvl1pPr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</a:t>
            </a:r>
            <a:r>
              <a:rPr lang="pt-BR" altLang="zh-CN" sz="1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m=n=12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print m,n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12 12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</a:t>
            </a:r>
            <a:r>
              <a:rPr lang="en-GB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type(n</a:t>
            </a: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&lt;type '</a:t>
            </a:r>
            <a:r>
              <a:rPr lang="en-GB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'&gt;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endParaRPr lang="en-GB" altLang="zh-CN" sz="1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n = 12.0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type(n)</a:t>
            </a:r>
          </a:p>
          <a:p>
            <a:pPr eaLnBrk="1" hangingPunct="1">
              <a:lnSpc>
                <a:spcPct val="37000"/>
              </a:lnSpc>
              <a:spcBef>
                <a:spcPts val="875"/>
              </a:spcBef>
            </a:pPr>
            <a:r>
              <a:rPr lang="en-GB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&lt;type 'float'&gt;</a:t>
            </a:r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570242" y="1492299"/>
            <a:ext cx="4837973" cy="3664819"/>
            <a:chOff x="-4187" y="965"/>
            <a:chExt cx="9167" cy="1387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576" y="1440"/>
              <a:ext cx="4073" cy="912"/>
            </a:xfrm>
            <a:prstGeom prst="roundRect">
              <a:avLst>
                <a:gd name="adj" fmla="val 10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-4187" y="965"/>
              <a:ext cx="916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GB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变量在它们被赋值的时候创建</a:t>
              </a:r>
              <a:endParaRPr lang="en-GB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GB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无需声明</a:t>
              </a:r>
              <a:endParaRPr lang="en-GB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GB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变量名是大小写敏感的</a:t>
              </a:r>
              <a:r>
                <a:rPr lang="en-GB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‘</a:t>
              </a:r>
              <a:r>
                <a:rPr lang="en-GB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</a:t>
              </a:r>
              <a:r>
                <a:rPr lang="en-GB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en-GB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GB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‘Val’</a:t>
              </a:r>
              <a:r>
                <a:rPr lang="zh-CN" altLang="en-GB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不一样</a:t>
              </a:r>
              <a:r>
                <a:rPr lang="en-GB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</a:p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GB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r>
                <a:rPr lang="zh-CN" altLang="en-GB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可以在任何时候</a:t>
              </a:r>
              <a:r>
                <a:rPr lang="zh-CN" altLang="en-GB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重新赋值</a:t>
              </a:r>
              <a:r>
                <a:rPr lang="zh-CN" altLang="en-GB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为任何其他类型任何其他</a:t>
              </a:r>
              <a:r>
                <a:rPr lang="zh-CN" altLang="en-GB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GB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变量的类型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</a:t>
              </a:r>
              <a:endPara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1" hangingPunct="1">
                <a:lnSpc>
                  <a:spcPct val="100000"/>
                </a:lnSpc>
                <a:spcBef>
                  <a:spcPts val="400"/>
                </a:spcBef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endPara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5817635" y="2096095"/>
            <a:ext cx="5911171" cy="1641476"/>
            <a:chOff x="2823" y="2553"/>
            <a:chExt cx="2463" cy="1034"/>
          </a:xfrm>
        </p:grpSpPr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2823" y="2553"/>
              <a:ext cx="2448" cy="1034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838" y="2607"/>
              <a:ext cx="2448" cy="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144000" rIns="90000" bIns="72000">
              <a:sp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</a:t>
              </a:r>
              <a:r>
                <a:rPr lang="en-US" altLang="zh-CN" sz="1400" b="1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a,b,c</a:t>
              </a:r>
              <a:r>
                <a:rPr lang="en-US" altLang="zh-CN" sz="14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=1,2,"john"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a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b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&gt;&gt;&gt; c</a:t>
              </a:r>
            </a:p>
            <a:p>
              <a:pPr eaLnBrk="1" hangingPunct="1">
                <a:lnSpc>
                  <a:spcPct val="37000"/>
                </a:lnSpc>
                <a:spcBef>
                  <a:spcPts val="875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'john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'</a:t>
              </a:r>
              <a:endPara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9" y="3220874"/>
            <a:ext cx="4951305" cy="273619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78009" y="733941"/>
            <a:ext cx="505104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在内存中的值。这就意味着在创建变量时会在内存中开辟一个空间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5781" y="2181820"/>
            <a:ext cx="1512105" cy="30777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多变量赋值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5781" y="4288330"/>
            <a:ext cx="1656115" cy="30777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多变量赋值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428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93677" y="1742569"/>
            <a:ext cx="2003782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True  False</a:t>
            </a:r>
          </a:p>
          <a:p>
            <a:r>
              <a:rPr lang="zh-CN" altLang="en-US" dirty="0" smtClean="0"/>
              <a:t>&gt;&gt;&gt; </a:t>
            </a:r>
            <a:r>
              <a:rPr lang="zh-CN" altLang="en-US" dirty="0"/>
              <a:t>a=True</a:t>
            </a:r>
          </a:p>
          <a:p>
            <a:r>
              <a:rPr lang="zh-CN" altLang="en-US" dirty="0"/>
              <a:t>&gt;&gt;&gt; print </a:t>
            </a:r>
            <a:r>
              <a:rPr lang="zh-CN" altLang="en-US" dirty="0" smtClean="0"/>
              <a:t>a</a:t>
            </a:r>
          </a:p>
          <a:p>
            <a:r>
              <a:rPr lang="zh-CN" altLang="en-US" dirty="0" smtClean="0"/>
              <a:t>True</a:t>
            </a:r>
          </a:p>
          <a:p>
            <a:r>
              <a:rPr lang="zh-CN" altLang="en-US" dirty="0" smtClean="0"/>
              <a:t>&gt;&gt;&gt; </a:t>
            </a:r>
            <a:r>
              <a:rPr lang="zh-CN" altLang="en-US" dirty="0"/>
              <a:t>type(a)</a:t>
            </a:r>
          </a:p>
          <a:p>
            <a:r>
              <a:rPr lang="zh-CN" altLang="en-US" dirty="0"/>
              <a:t>&lt;type 'bool</a:t>
            </a:r>
            <a:r>
              <a:rPr lang="zh-CN" altLang="en-US" dirty="0" smtClean="0"/>
              <a:t>'&gt;</a:t>
            </a:r>
            <a:endParaRPr lang="zh-CN" altLang="en-US" dirty="0"/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3" name="矩形 2"/>
          <p:cNvSpPr/>
          <p:nvPr/>
        </p:nvSpPr>
        <p:spPr>
          <a:xfrm>
            <a:off x="9930894" y="4147805"/>
            <a:ext cx="2164445" cy="7326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4000"/>
              </a:lnSpc>
              <a:spcBef>
                <a:spcPts val="500"/>
              </a:spcBef>
            </a:pPr>
            <a:r>
              <a:rPr lang="en-GB" altLang="zh-CN" sz="2000" dirty="0" smtClean="0">
                <a:solidFill>
                  <a:srgbClr val="000000"/>
                </a:solidFill>
              </a:rPr>
              <a:t>1+3</a:t>
            </a:r>
            <a:r>
              <a:rPr lang="en-US" altLang="zh-CN" sz="2000" dirty="0" smtClean="0">
                <a:solidFill>
                  <a:srgbClr val="000000"/>
                </a:solidFill>
              </a:rPr>
              <a:t>j</a:t>
            </a:r>
            <a:endParaRPr lang="en-GB" altLang="zh-CN" sz="200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lnSpc>
                <a:spcPct val="104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GB" altLang="zh-CN" sz="1600" dirty="0" smtClean="0">
                <a:solidFill>
                  <a:srgbClr val="000000"/>
                </a:solidFill>
              </a:rPr>
              <a:t>Type </a:t>
            </a:r>
            <a:r>
              <a:rPr lang="en-GB" altLang="zh-CN" sz="1600" dirty="0">
                <a:solidFill>
                  <a:srgbClr val="000000"/>
                </a:solidFill>
              </a:rPr>
              <a:t>‘complex’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00523" y="702697"/>
            <a:ext cx="1621656" cy="873269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五种基本数字类型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001876" y="1663772"/>
            <a:ext cx="861079" cy="630942"/>
          </a:xfrm>
          <a:prstGeom prst="round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13"/>
          <p:cNvSpPr/>
          <p:nvPr/>
        </p:nvSpPr>
        <p:spPr>
          <a:xfrm>
            <a:off x="6344028" y="1644910"/>
            <a:ext cx="1050331" cy="6309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5125" y="3930992"/>
            <a:ext cx="3674082" cy="18340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4000"/>
              </a:lnSpc>
              <a:spcBef>
                <a:spcPts val="400"/>
              </a:spcBef>
            </a:pPr>
            <a:r>
              <a:rPr lang="en-GB" altLang="zh-CN" sz="1600" dirty="0" smtClean="0">
                <a:solidFill>
                  <a:srgbClr val="000000"/>
                </a:solidFill>
              </a:rPr>
              <a:t>12   </a:t>
            </a:r>
            <a:r>
              <a:rPr lang="en-GB" altLang="zh-CN" sz="1600" dirty="0">
                <a:solidFill>
                  <a:srgbClr val="000000"/>
                </a:solidFill>
              </a:rPr>
              <a:t>0   -12987   0123   </a:t>
            </a:r>
            <a:r>
              <a:rPr lang="en-GB" altLang="zh-CN" sz="1600" dirty="0" smtClean="0">
                <a:solidFill>
                  <a:srgbClr val="000000"/>
                </a:solidFill>
              </a:rPr>
              <a:t>0X1A2</a:t>
            </a:r>
            <a:endParaRPr lang="en-GB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GB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‘</a:t>
            </a:r>
            <a:r>
              <a:rPr lang="en-GB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不能大于 </a:t>
            </a:r>
            <a:r>
              <a:rPr lang="en-GB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en-GB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en-GB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八进制表示是用 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GB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GB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 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 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数字范围为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0-9 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</a:p>
        </p:txBody>
      </p:sp>
      <p:sp>
        <p:nvSpPr>
          <p:cNvPr id="7" name="矩形 6"/>
          <p:cNvSpPr/>
          <p:nvPr/>
        </p:nvSpPr>
        <p:spPr>
          <a:xfrm>
            <a:off x="2775119" y="2010879"/>
            <a:ext cx="2631738" cy="1251305"/>
          </a:xfrm>
          <a:prstGeom prst="rect">
            <a:avLst/>
          </a:prstGeom>
          <a:ln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4000"/>
              </a:lnSpc>
              <a:spcBef>
                <a:spcPts val="500"/>
              </a:spcBef>
            </a:pPr>
            <a:r>
              <a:rPr lang="en-GB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12.03   1E1   -1.54E-21</a:t>
            </a: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‘float’</a:t>
            </a: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精度和范围与 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 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型相同</a:t>
            </a:r>
          </a:p>
        </p:txBody>
      </p:sp>
      <p:sp>
        <p:nvSpPr>
          <p:cNvPr id="31" name="矩形 30"/>
          <p:cNvSpPr/>
          <p:nvPr/>
        </p:nvSpPr>
        <p:spPr>
          <a:xfrm>
            <a:off x="6060215" y="4015452"/>
            <a:ext cx="3190144" cy="155869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4000"/>
              </a:lnSpc>
              <a:spcBef>
                <a:spcPts val="500"/>
              </a:spcBef>
            </a:pPr>
            <a:r>
              <a:rPr lang="en-GB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10294L</a:t>
            </a:r>
            <a:endParaRPr lang="en-GB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‘long’</a:t>
            </a: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任意范围</a:t>
            </a:r>
          </a:p>
          <a:p>
            <a:pPr marL="285750" indent="-285750" eaLnBrk="1" hangingPunct="1">
              <a:lnSpc>
                <a:spcPct val="104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通常可以处理</a:t>
            </a:r>
            <a:r>
              <a:rPr lang="zh-CN" altLang="en-GB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GB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GB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GB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</a:t>
            </a:r>
          </a:p>
        </p:txBody>
      </p:sp>
      <p:sp>
        <p:nvSpPr>
          <p:cNvPr id="19" name="Rounded Rectangle 11"/>
          <p:cNvSpPr/>
          <p:nvPr/>
        </p:nvSpPr>
        <p:spPr>
          <a:xfrm>
            <a:off x="459618" y="3542523"/>
            <a:ext cx="893048" cy="630942"/>
          </a:xfrm>
          <a:prstGeom prst="round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int</a:t>
            </a:r>
            <a:endParaRPr lang="en-US" altLang="zh-CN" b="1" dirty="0" smtClean="0"/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13"/>
          <p:cNvSpPr/>
          <p:nvPr/>
        </p:nvSpPr>
        <p:spPr>
          <a:xfrm>
            <a:off x="5034451" y="3597220"/>
            <a:ext cx="1150581" cy="630942"/>
          </a:xfrm>
          <a:prstGeom prst="roundRect">
            <a:avLst/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3096" y="637041"/>
            <a:ext cx="9792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Number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数据类型用于存储数值。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数字类型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是不允许改变的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这就意味着如果改变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数据类型的值，将重新分配内存空间。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ounded Rectangle 14"/>
          <p:cNvSpPr/>
          <p:nvPr/>
        </p:nvSpPr>
        <p:spPr>
          <a:xfrm>
            <a:off x="9054408" y="3542523"/>
            <a:ext cx="1326959" cy="630942"/>
          </a:xfrm>
          <a:prstGeom prst="round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complex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35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1" name="矩形 10"/>
          <p:cNvSpPr/>
          <p:nvPr/>
        </p:nvSpPr>
        <p:spPr>
          <a:xfrm>
            <a:off x="350684" y="2363001"/>
            <a:ext cx="1429057" cy="366665"/>
          </a:xfrm>
          <a:prstGeom prst="rect">
            <a:avLst/>
          </a:prstGeom>
          <a:solidFill>
            <a:srgbClr val="FFFF99"/>
          </a:solidFill>
          <a:ln>
            <a:solidFill>
              <a:srgbClr val="88E70F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  <a:endParaRPr lang="zh-CN" altLang="en-US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62439"/>
              </p:ext>
            </p:extLst>
          </p:nvPr>
        </p:nvGraphicFramePr>
        <p:xfrm>
          <a:off x="2237498" y="1730994"/>
          <a:ext cx="6808231" cy="163068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975826"/>
                <a:gridCol w="5832405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函数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返回值</a:t>
                      </a:r>
                      <a:r>
                        <a:rPr lang="en-US" sz="1800" kern="0" dirty="0">
                          <a:effectLst/>
                        </a:rPr>
                        <a:t> ( </a:t>
                      </a:r>
                      <a:r>
                        <a:rPr lang="zh-CN" sz="1800" kern="0" dirty="0">
                          <a:effectLst/>
                        </a:rPr>
                        <a:t>描述</a:t>
                      </a:r>
                      <a:r>
                        <a:rPr lang="en-US" sz="1800" kern="0" dirty="0">
                          <a:effectLst/>
                        </a:rPr>
                        <a:t> 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u="none" kern="0" dirty="0">
                          <a:effectLst/>
                          <a:hlinkClick r:id="rId3"/>
                        </a:rPr>
                        <a:t>abs(x)</a:t>
                      </a:r>
                      <a:endParaRPr lang="zh-CN" sz="2400" b="0" u="none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返回数字的绝对值，如</a:t>
                      </a:r>
                      <a:r>
                        <a:rPr lang="en-US" sz="1800" kern="0" dirty="0">
                          <a:effectLst/>
                        </a:rPr>
                        <a:t>abs(-10) </a:t>
                      </a:r>
                      <a:r>
                        <a:rPr lang="zh-CN" sz="1800" kern="0" dirty="0">
                          <a:effectLst/>
                        </a:rPr>
                        <a:t>返回</a:t>
                      </a:r>
                      <a:r>
                        <a:rPr lang="en-US" sz="1800" kern="0" dirty="0">
                          <a:effectLst/>
                        </a:rPr>
                        <a:t> 10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u="none" kern="0">
                          <a:effectLst/>
                          <a:hlinkClick r:id="rId4"/>
                        </a:rPr>
                        <a:t>ceil(x)</a:t>
                      </a:r>
                      <a:endParaRPr lang="zh-CN" sz="2400" b="0" u="none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altLang="en-US" sz="1800" kern="0" dirty="0" smtClean="0">
                          <a:effectLst/>
                        </a:rPr>
                        <a:t>向上取整</a:t>
                      </a:r>
                      <a:r>
                        <a:rPr lang="zh-CN" sz="1800" kern="0" dirty="0" smtClean="0">
                          <a:effectLst/>
                        </a:rPr>
                        <a:t>，</a:t>
                      </a:r>
                      <a:r>
                        <a:rPr lang="zh-CN" sz="1800" kern="0" dirty="0">
                          <a:effectLst/>
                        </a:rPr>
                        <a:t>如</a:t>
                      </a:r>
                      <a:r>
                        <a:rPr lang="en-US" sz="1800" kern="0" dirty="0" err="1">
                          <a:effectLst/>
                        </a:rPr>
                        <a:t>math.ceil</a:t>
                      </a:r>
                      <a:r>
                        <a:rPr lang="en-US" sz="1800" kern="0" dirty="0">
                          <a:effectLst/>
                        </a:rPr>
                        <a:t>(4.1) </a:t>
                      </a:r>
                      <a:r>
                        <a:rPr lang="zh-CN" sz="1800" kern="0" dirty="0">
                          <a:effectLst/>
                        </a:rPr>
                        <a:t>返回</a:t>
                      </a:r>
                      <a:r>
                        <a:rPr lang="en-US" sz="1800" kern="0" dirty="0">
                          <a:effectLst/>
                        </a:rPr>
                        <a:t> 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u="none" kern="0" dirty="0" err="1">
                          <a:effectLst/>
                          <a:hlinkClick r:id="rId5"/>
                        </a:rPr>
                        <a:t>cmp</a:t>
                      </a:r>
                      <a:r>
                        <a:rPr lang="en-US" sz="1800" u="none" kern="0" dirty="0">
                          <a:effectLst/>
                          <a:hlinkClick r:id="rId5"/>
                        </a:rPr>
                        <a:t>(x, y)</a:t>
                      </a:r>
                      <a:endParaRPr lang="zh-CN" sz="2400" b="0" u="none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如果</a:t>
                      </a:r>
                      <a:r>
                        <a:rPr lang="en-US" sz="1800" kern="0" dirty="0">
                          <a:effectLst/>
                        </a:rPr>
                        <a:t> x &lt; y </a:t>
                      </a:r>
                      <a:r>
                        <a:rPr lang="zh-CN" sz="1800" kern="0" dirty="0">
                          <a:effectLst/>
                        </a:rPr>
                        <a:t>返回</a:t>
                      </a:r>
                      <a:r>
                        <a:rPr lang="en-US" sz="1800" kern="0" dirty="0">
                          <a:effectLst/>
                        </a:rPr>
                        <a:t> -1, </a:t>
                      </a:r>
                      <a:r>
                        <a:rPr lang="zh-CN" sz="1800" kern="0" dirty="0">
                          <a:effectLst/>
                        </a:rPr>
                        <a:t>如果</a:t>
                      </a:r>
                      <a:r>
                        <a:rPr lang="en-US" sz="1800" kern="0" dirty="0">
                          <a:effectLst/>
                        </a:rPr>
                        <a:t> x == y </a:t>
                      </a:r>
                      <a:r>
                        <a:rPr lang="zh-CN" sz="1800" kern="0" dirty="0">
                          <a:effectLst/>
                        </a:rPr>
                        <a:t>返回</a:t>
                      </a:r>
                      <a:r>
                        <a:rPr lang="en-US" sz="1800" kern="0" dirty="0">
                          <a:effectLst/>
                        </a:rPr>
                        <a:t> 0, </a:t>
                      </a:r>
                      <a:r>
                        <a:rPr lang="zh-CN" sz="1800" kern="0" dirty="0">
                          <a:effectLst/>
                        </a:rPr>
                        <a:t>如果</a:t>
                      </a:r>
                      <a:r>
                        <a:rPr lang="en-US" sz="1800" kern="0" dirty="0">
                          <a:effectLst/>
                        </a:rPr>
                        <a:t> x &gt; y </a:t>
                      </a:r>
                      <a:r>
                        <a:rPr lang="zh-CN" sz="1800" kern="0" dirty="0">
                          <a:effectLst/>
                        </a:rPr>
                        <a:t>返回</a:t>
                      </a:r>
                      <a:r>
                        <a:rPr lang="en-US" sz="1800" kern="0" dirty="0">
                          <a:effectLst/>
                        </a:rPr>
                        <a:t> 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72265"/>
              </p:ext>
            </p:extLst>
          </p:nvPr>
        </p:nvGraphicFramePr>
        <p:xfrm>
          <a:off x="2237497" y="3491619"/>
          <a:ext cx="6808231" cy="199644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333705"/>
                <a:gridCol w="447452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6"/>
                        </a:rPr>
                        <a:t>choice(seq)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从序列的元素中随机挑选一个元素，比如</a:t>
                      </a:r>
                      <a:r>
                        <a:rPr lang="en-US" sz="1600" kern="100">
                          <a:effectLst/>
                        </a:rPr>
                        <a:t>random.choice(range(10))</a:t>
                      </a:r>
                      <a:r>
                        <a:rPr lang="zh-CN" sz="1600" kern="100">
                          <a:effectLst/>
                        </a:rPr>
                        <a:t>，从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到</a:t>
                      </a:r>
                      <a:r>
                        <a:rPr lang="en-US" sz="1600" kern="100">
                          <a:effectLst/>
                        </a:rPr>
                        <a:t>9</a:t>
                      </a:r>
                      <a:r>
                        <a:rPr lang="zh-CN" sz="1600" kern="100">
                          <a:effectLst/>
                        </a:rPr>
                        <a:t>中随机挑选一个整数。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7"/>
                        </a:rPr>
                        <a:t>randrange ([start,] stop [,step])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从指定范围内，按指定基数递增的集合中获取一个随机数，基数缺省值为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8"/>
                        </a:rPr>
                        <a:t>random()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随机生成下一个实数，它在</a:t>
                      </a:r>
                      <a:r>
                        <a:rPr lang="en-US" sz="1600" kern="100" dirty="0">
                          <a:effectLst/>
                        </a:rPr>
                        <a:t>[0,1)</a:t>
                      </a:r>
                      <a:r>
                        <a:rPr lang="zh-CN" sz="1600" kern="100" dirty="0">
                          <a:effectLst/>
                        </a:rPr>
                        <a:t>范围内。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350684" y="4123174"/>
            <a:ext cx="1429057" cy="366665"/>
          </a:xfrm>
          <a:prstGeom prst="rect">
            <a:avLst/>
          </a:prstGeom>
          <a:solidFill>
            <a:srgbClr val="FFFF99"/>
          </a:solidFill>
          <a:ln>
            <a:solidFill>
              <a:srgbClr val="88E70F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随机函数</a:t>
            </a:r>
            <a:endParaRPr lang="zh-CN" altLang="en-US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65807" y="1730994"/>
            <a:ext cx="1816523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Open Sans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Open Sans"/>
              </a:rPr>
              <a:t>三角函数</a:t>
            </a:r>
            <a:endParaRPr lang="zh-CN" altLang="en-US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65807" y="3408992"/>
            <a:ext cx="1351652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Open Sans"/>
              </a:rPr>
              <a:t>Python</a:t>
            </a:r>
            <a:r>
              <a:rPr lang="zh-CN" altLang="en-US" b="1" dirty="0" smtClean="0">
                <a:solidFill>
                  <a:srgbClr val="333333"/>
                </a:solidFill>
                <a:latin typeface="Open Sans"/>
              </a:rPr>
              <a:t>常量</a:t>
            </a:r>
            <a:endParaRPr lang="zh-CN" altLang="en-US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51098" y="412317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Open Sans"/>
              </a:rPr>
              <a:t>pi  e</a:t>
            </a:r>
            <a:endParaRPr lang="zh-CN" altLang="en-US" b="1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9197"/>
              </p:ext>
            </p:extLst>
          </p:nvPr>
        </p:nvGraphicFramePr>
        <p:xfrm>
          <a:off x="9251098" y="2297973"/>
          <a:ext cx="1831231" cy="815340"/>
        </p:xfrm>
        <a:graphic>
          <a:graphicData uri="http://schemas.openxmlformats.org/drawingml/2006/table">
            <a:tbl>
              <a:tblPr/>
              <a:tblGrid>
                <a:gridCol w="1831231"/>
              </a:tblGrid>
              <a:tr h="0"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sng" dirty="0" err="1">
                          <a:solidFill>
                            <a:srgbClr val="64854C"/>
                          </a:solidFill>
                          <a:effectLst/>
                          <a:hlinkClick r:id="rId9"/>
                        </a:rPr>
                        <a:t>acos</a:t>
                      </a:r>
                      <a:r>
                        <a:rPr lang="en-US" b="1" u="sng" dirty="0">
                          <a:solidFill>
                            <a:srgbClr val="64854C"/>
                          </a:solidFill>
                          <a:effectLst/>
                          <a:hlinkClick r:id="rId9"/>
                        </a:rPr>
                        <a:t>(x)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 latinLnBrk="1"/>
                      <a:r>
                        <a:rPr lang="en-US" b="1" u="sng" dirty="0" err="1">
                          <a:solidFill>
                            <a:srgbClr val="64854C"/>
                          </a:solidFill>
                          <a:effectLst/>
                          <a:hlinkClick r:id="rId10"/>
                        </a:rPr>
                        <a:t>asin</a:t>
                      </a:r>
                      <a:r>
                        <a:rPr lang="en-US" b="1" u="sng" dirty="0">
                          <a:solidFill>
                            <a:srgbClr val="64854C"/>
                          </a:solidFill>
                          <a:effectLst/>
                          <a:hlinkClick r:id="rId10"/>
                        </a:rPr>
                        <a:t>(x)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22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465682" y="2276920"/>
            <a:ext cx="5867400" cy="3037600"/>
          </a:xfrm>
          <a:prstGeom prst="roundRect">
            <a:avLst>
              <a:gd name="adj" fmla="val 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336341" y="733941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277" y="733941"/>
            <a:ext cx="9039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字符串或串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是由数字、字母、下划线组成的一串字符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pt-BR" altLang="zh-CN" dirty="0"/>
              <a:t>s="a1a2···an"(n&gt;=0</a:t>
            </a:r>
            <a:r>
              <a:rPr lang="pt-BR" altLang="zh-CN" dirty="0" smtClean="0"/>
              <a:t>)</a:t>
            </a:r>
            <a:endParaRPr lang="pt-BR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33276" y="1103273"/>
            <a:ext cx="9831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的字串列表有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种取值顺序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左到右索引默认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，最大范围是字符串长度少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0~n-1</a:t>
            </a:r>
          </a:p>
          <a:p>
            <a:pPr marL="8001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右到左索引默认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，最大范围是字符串开头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截取子串：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头下标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尾下标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，其中下标是从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开始算起，可以是正数或负数，下标可以为空表示取到头或尾。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6428" y="2529740"/>
            <a:ext cx="1030346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&gt;&gt;&gt; s = '</a:t>
            </a:r>
            <a:r>
              <a:rPr lang="en-US" altLang="zh-CN" dirty="0" err="1"/>
              <a:t>ilovepython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print s[1:5]</a:t>
            </a:r>
          </a:p>
          <a:p>
            <a:r>
              <a:rPr lang="en-US" altLang="zh-CN" dirty="0" smtClean="0"/>
              <a:t>love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652066" y="3531417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加号（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）是字符串连接运算符，星号（*）是重复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5077" y="3890374"/>
            <a:ext cx="578218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str = 'Hello World!' </a:t>
            </a:r>
          </a:p>
          <a:p>
            <a:r>
              <a:rPr lang="zh-CN" altLang="en-US" dirty="0"/>
              <a:t>&gt;&gt;&gt; print str[0</a:t>
            </a:r>
            <a:r>
              <a:rPr lang="zh-CN" altLang="en-US" dirty="0" smtClean="0"/>
              <a:t>] </a:t>
            </a:r>
            <a:r>
              <a:rPr lang="en-US" altLang="zh-CN" dirty="0"/>
              <a:t>#</a:t>
            </a:r>
            <a:r>
              <a:rPr lang="zh-CN" altLang="en-US" dirty="0" smtClean="0"/>
              <a:t>输出</a:t>
            </a:r>
            <a:r>
              <a:rPr lang="zh-CN" altLang="en-US" dirty="0"/>
              <a:t>字符串中的第一个字符 </a:t>
            </a:r>
            <a:endParaRPr lang="en-US" altLang="zh-CN" dirty="0"/>
          </a:p>
          <a:p>
            <a:r>
              <a:rPr lang="zh-CN" altLang="en-US" dirty="0" smtClean="0"/>
              <a:t>H</a:t>
            </a:r>
            <a:endParaRPr lang="zh-CN" altLang="en-US" dirty="0"/>
          </a:p>
          <a:p>
            <a:r>
              <a:rPr lang="zh-CN" altLang="en-US" dirty="0"/>
              <a:t>&gt;&gt;&gt; print str[2:5</a:t>
            </a:r>
            <a:r>
              <a:rPr lang="zh-CN" altLang="en-US" dirty="0" smtClean="0"/>
              <a:t>] </a:t>
            </a:r>
            <a:r>
              <a:rPr lang="en-US" altLang="zh-CN" dirty="0"/>
              <a:t># </a:t>
            </a:r>
            <a:r>
              <a:rPr lang="zh-CN" altLang="en-US" dirty="0" smtClean="0"/>
              <a:t>输出第三</a:t>
            </a:r>
            <a:r>
              <a:rPr lang="zh-CN" altLang="en-US" dirty="0"/>
              <a:t>个至第五个之间的字符串 </a:t>
            </a:r>
          </a:p>
          <a:p>
            <a:r>
              <a:rPr lang="zh-CN" altLang="en-US" dirty="0" smtClean="0"/>
              <a:t>llo</a:t>
            </a:r>
          </a:p>
          <a:p>
            <a:r>
              <a:rPr lang="zh-CN" altLang="en-US" dirty="0" smtClean="0"/>
              <a:t>&gt;&gt;&gt; print str[2:]</a:t>
            </a:r>
            <a:r>
              <a:rPr lang="en-US" altLang="zh-CN" dirty="0" smtClean="0"/>
              <a:t> # </a:t>
            </a:r>
            <a:r>
              <a:rPr lang="zh-CN" altLang="en-US" dirty="0" smtClean="0"/>
              <a:t>输出从第三个字符开始的字符串 </a:t>
            </a:r>
          </a:p>
          <a:p>
            <a:r>
              <a:rPr lang="zh-CN" altLang="en-US" dirty="0" smtClean="0"/>
              <a:t>llo World!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392452" y="3890373"/>
            <a:ext cx="463744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print str *</a:t>
            </a:r>
            <a:r>
              <a:rPr lang="zh-CN" altLang="en-US" dirty="0" smtClean="0"/>
              <a:t>2   </a:t>
            </a:r>
            <a:r>
              <a:rPr lang="en-US" altLang="zh-CN" dirty="0"/>
              <a:t># </a:t>
            </a:r>
            <a:r>
              <a:rPr lang="zh-CN" altLang="en-US" dirty="0"/>
              <a:t>输出字符串两次 </a:t>
            </a:r>
          </a:p>
          <a:p>
            <a:r>
              <a:rPr lang="zh-CN" altLang="en-US" dirty="0"/>
              <a:t>Hello World!Hello World!</a:t>
            </a:r>
          </a:p>
          <a:p>
            <a:r>
              <a:rPr lang="zh-CN" altLang="en-US" dirty="0"/>
              <a:t>&gt;&gt;&gt; print str+"TEST</a:t>
            </a:r>
            <a:r>
              <a:rPr lang="zh-CN" altLang="en-US" dirty="0" smtClean="0"/>
              <a:t>"</a:t>
            </a:r>
            <a:r>
              <a:rPr lang="en-US" altLang="zh-CN" dirty="0"/>
              <a:t># </a:t>
            </a:r>
            <a:r>
              <a:rPr lang="zh-CN" altLang="en-US" dirty="0"/>
              <a:t>输出连接的</a:t>
            </a:r>
            <a:r>
              <a:rPr lang="zh-CN" altLang="en-US" dirty="0" smtClean="0"/>
              <a:t>字符串</a:t>
            </a:r>
            <a:endParaRPr lang="zh-CN" altLang="en-US" dirty="0"/>
          </a:p>
          <a:p>
            <a:r>
              <a:rPr lang="zh-CN" altLang="en-US" dirty="0"/>
              <a:t>Hello World!</a:t>
            </a:r>
            <a:r>
              <a:rPr lang="zh-CN" altLang="en-US" dirty="0" smtClean="0"/>
              <a:t>TEST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091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465682" y="2276920"/>
            <a:ext cx="5867400" cy="3037600"/>
          </a:xfrm>
          <a:prstGeom prst="roundRect">
            <a:avLst>
              <a:gd name="adj" fmla="val 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336341" y="733941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96528"/>
              </p:ext>
            </p:extLst>
          </p:nvPr>
        </p:nvGraphicFramePr>
        <p:xfrm>
          <a:off x="4477094" y="737511"/>
          <a:ext cx="7670317" cy="465085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513152"/>
                <a:gridCol w="5157165"/>
              </a:tblGrid>
              <a:tr h="4151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方法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4151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u="sng" kern="100" dirty="0" err="1">
                          <a:effectLst/>
                          <a:hlinkClick r:id="rId3"/>
                        </a:rPr>
                        <a:t>string.capitalize</a:t>
                      </a:r>
                      <a:r>
                        <a:rPr lang="en-US" sz="1800" u="sng" kern="100" dirty="0">
                          <a:effectLst/>
                          <a:hlinkClick r:id="rId3"/>
                        </a:rPr>
                        <a:t>()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把字符串的第一个字符大写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1066983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 err="1">
                          <a:effectLst/>
                          <a:hlinkClick r:id="rId4"/>
                        </a:rPr>
                        <a:t>string.find</a:t>
                      </a:r>
                      <a:r>
                        <a:rPr lang="en-US" sz="1800" u="sng" kern="100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800" u="sng" kern="100" dirty="0" err="1">
                          <a:effectLst/>
                          <a:hlinkClick r:id="rId4"/>
                        </a:rPr>
                        <a:t>str</a:t>
                      </a:r>
                      <a:r>
                        <a:rPr lang="en-US" sz="1800" u="sng" kern="100" dirty="0">
                          <a:effectLst/>
                          <a:hlinkClick r:id="rId4"/>
                        </a:rPr>
                        <a:t>, beg=0, end=</a:t>
                      </a:r>
                      <a:r>
                        <a:rPr lang="en-US" sz="1800" u="sng" kern="100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sz="1800" u="sng" kern="100" dirty="0">
                          <a:effectLst/>
                          <a:hlinkClick r:id="rId4"/>
                        </a:rPr>
                        <a:t>(string))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检测</a:t>
                      </a:r>
                      <a:r>
                        <a:rPr lang="en-US" sz="1800" kern="100">
                          <a:effectLst/>
                        </a:rPr>
                        <a:t> str </a:t>
                      </a:r>
                      <a:r>
                        <a:rPr lang="zh-CN" sz="1800" kern="100">
                          <a:effectLst/>
                        </a:rPr>
                        <a:t>是否包含在</a:t>
                      </a:r>
                      <a:r>
                        <a:rPr lang="en-US" sz="1800" kern="100">
                          <a:effectLst/>
                        </a:rPr>
                        <a:t> string </a:t>
                      </a:r>
                      <a:r>
                        <a:rPr lang="zh-CN" sz="1800" kern="100">
                          <a:effectLst/>
                        </a:rPr>
                        <a:t>中，如果</a:t>
                      </a:r>
                      <a:r>
                        <a:rPr lang="en-US" sz="1800" kern="100">
                          <a:effectLst/>
                        </a:rPr>
                        <a:t> beg 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 end </a:t>
                      </a:r>
                      <a:r>
                        <a:rPr lang="zh-CN" sz="1800" kern="100">
                          <a:effectLst/>
                        </a:rPr>
                        <a:t>指定范围，则检查是否包含在指定范围内，如果是返回开始的索引值，否则返回</a:t>
                      </a:r>
                      <a:r>
                        <a:rPr lang="en-US" sz="1800" kern="10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</a:tr>
              <a:tr h="794198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5"/>
                        </a:rPr>
                        <a:t>string.isalnum()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如果</a:t>
                      </a:r>
                      <a:r>
                        <a:rPr lang="en-US" sz="1800" kern="100" dirty="0">
                          <a:effectLst/>
                        </a:rPr>
                        <a:t> string </a:t>
                      </a:r>
                      <a:r>
                        <a:rPr lang="zh-CN" sz="1800" kern="100" dirty="0">
                          <a:effectLst/>
                        </a:rPr>
                        <a:t>至少有一个字符并且所有字符都是字母或数字则</a:t>
                      </a:r>
                      <a:r>
                        <a:rPr lang="zh-CN" sz="1800" kern="100" dirty="0" smtClean="0">
                          <a:effectLst/>
                        </a:rPr>
                        <a:t>返回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True,</a:t>
                      </a:r>
                      <a:r>
                        <a:rPr lang="zh-CN" sz="1800" kern="100" dirty="0">
                          <a:effectLst/>
                        </a:rPr>
                        <a:t>否则返回</a:t>
                      </a:r>
                      <a:r>
                        <a:rPr lang="en-US" sz="1800" kern="100" dirty="0">
                          <a:effectLst/>
                        </a:rPr>
                        <a:t> False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</a:tr>
              <a:tr h="756588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6"/>
                        </a:rPr>
                        <a:t>string.join(seq)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以</a:t>
                      </a:r>
                      <a:r>
                        <a:rPr lang="en-US" sz="1800" kern="100" dirty="0">
                          <a:effectLst/>
                        </a:rPr>
                        <a:t> string </a:t>
                      </a:r>
                      <a:r>
                        <a:rPr lang="zh-CN" sz="1800" kern="100" dirty="0">
                          <a:effectLst/>
                        </a:rPr>
                        <a:t>作为分隔符，将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seq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中所有的元素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zh-CN" sz="1800" kern="100" dirty="0">
                          <a:effectLst/>
                        </a:rPr>
                        <a:t>的字符串表示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r>
                        <a:rPr lang="zh-CN" sz="1800" kern="100" dirty="0">
                          <a:effectLst/>
                        </a:rPr>
                        <a:t>合并为一个新的字符串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</a:tr>
              <a:tr h="756588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 err="1">
                          <a:effectLst/>
                          <a:hlinkClick r:id="rId7"/>
                        </a:rPr>
                        <a:t>string.split</a:t>
                      </a:r>
                      <a:r>
                        <a:rPr lang="en-US" sz="1800" u="sng" kern="100" dirty="0">
                          <a:effectLst/>
                          <a:hlinkClick r:id="rId7"/>
                        </a:rPr>
                        <a:t>(</a:t>
                      </a:r>
                      <a:r>
                        <a:rPr lang="en-US" sz="1800" u="sng" kern="100" dirty="0" err="1">
                          <a:effectLst/>
                          <a:hlinkClick r:id="rId7"/>
                        </a:rPr>
                        <a:t>str</a:t>
                      </a:r>
                      <a:r>
                        <a:rPr lang="en-US" sz="1800" u="sng" kern="100" dirty="0">
                          <a:effectLst/>
                          <a:hlinkClick r:id="rId7"/>
                        </a:rPr>
                        <a:t>="", </a:t>
                      </a:r>
                      <a:r>
                        <a:rPr lang="en-US" sz="1800" u="sng" kern="100" dirty="0" err="1">
                          <a:effectLst/>
                          <a:hlinkClick r:id="rId7"/>
                        </a:rPr>
                        <a:t>num</a:t>
                      </a:r>
                      <a:r>
                        <a:rPr lang="en-US" sz="1800" u="sng" kern="100" dirty="0">
                          <a:effectLst/>
                          <a:hlinkClick r:id="rId7"/>
                        </a:rPr>
                        <a:t>=</a:t>
                      </a:r>
                      <a:r>
                        <a:rPr lang="en-US" sz="1800" u="sng" kern="100" dirty="0" err="1">
                          <a:effectLst/>
                          <a:hlinkClick r:id="rId7"/>
                        </a:rPr>
                        <a:t>string.count</a:t>
                      </a:r>
                      <a:r>
                        <a:rPr lang="en-US" sz="1800" u="sng" kern="100" dirty="0">
                          <a:effectLst/>
                          <a:hlinkClick r:id="rId7"/>
                        </a:rPr>
                        <a:t>(</a:t>
                      </a:r>
                      <a:r>
                        <a:rPr lang="en-US" sz="1800" u="sng" kern="100" dirty="0" err="1">
                          <a:effectLst/>
                          <a:hlinkClick r:id="rId7"/>
                        </a:rPr>
                        <a:t>str</a:t>
                      </a:r>
                      <a:r>
                        <a:rPr lang="en-US" sz="1800" u="sng" kern="100" dirty="0">
                          <a:effectLst/>
                          <a:hlinkClick r:id="rId7"/>
                        </a:rPr>
                        <a:t>))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以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str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为分隔符切片</a:t>
                      </a:r>
                      <a:r>
                        <a:rPr lang="en-US" sz="1800" kern="100" dirty="0">
                          <a:effectLst/>
                        </a:rPr>
                        <a:t> string</a:t>
                      </a:r>
                      <a:r>
                        <a:rPr lang="zh-CN" sz="1800" kern="100" dirty="0">
                          <a:effectLst/>
                        </a:rPr>
                        <a:t>，如果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num</a:t>
                      </a:r>
                      <a:r>
                        <a:rPr lang="zh-CN" sz="1800" kern="100" dirty="0">
                          <a:effectLst/>
                        </a:rPr>
                        <a:t>有指定值，则仅分隔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num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个子字符串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</a:tr>
              <a:tr h="446193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…….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8847" y="2795425"/>
            <a:ext cx="3991107" cy="2031325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</a:t>
            </a:r>
            <a:r>
              <a:rPr lang="en-US" altLang="zh-CN" dirty="0"/>
              <a:t> = "this is string example....wow!!!";</a:t>
            </a:r>
          </a:p>
          <a:p>
            <a:endParaRPr lang="en-US" altLang="zh-CN" dirty="0"/>
          </a:p>
          <a:p>
            <a:r>
              <a:rPr lang="en-US" altLang="zh-CN" dirty="0"/>
              <a:t>sub = "</a:t>
            </a:r>
            <a:r>
              <a:rPr lang="en-US" altLang="zh-CN" dirty="0" err="1"/>
              <a:t>i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print "</a:t>
            </a:r>
            <a:r>
              <a:rPr lang="en-US" altLang="zh-CN" dirty="0" err="1"/>
              <a:t>str.count</a:t>
            </a:r>
            <a:r>
              <a:rPr lang="en-US" altLang="zh-CN" dirty="0"/>
              <a:t>(sub, 4, 40) : ", </a:t>
            </a:r>
            <a:r>
              <a:rPr lang="en-US" altLang="zh-CN" dirty="0" err="1"/>
              <a:t>str.count</a:t>
            </a:r>
            <a:r>
              <a:rPr lang="en-US" altLang="zh-CN" dirty="0"/>
              <a:t>(sub, 4, 40)</a:t>
            </a:r>
          </a:p>
          <a:p>
            <a:r>
              <a:rPr lang="en-US" altLang="zh-CN" dirty="0"/>
              <a:t>sub = "wow";</a:t>
            </a:r>
          </a:p>
          <a:p>
            <a:r>
              <a:rPr lang="en-US" altLang="zh-CN" dirty="0"/>
              <a:t>print "</a:t>
            </a:r>
            <a:r>
              <a:rPr lang="en-US" altLang="zh-CN" dirty="0" err="1"/>
              <a:t>str.count</a:t>
            </a:r>
            <a:r>
              <a:rPr lang="en-US" altLang="zh-CN" dirty="0"/>
              <a:t>(sub) : ", </a:t>
            </a:r>
            <a:r>
              <a:rPr lang="en-US" altLang="zh-CN" dirty="0" err="1"/>
              <a:t>str.count</a:t>
            </a:r>
            <a:r>
              <a:rPr lang="en-US" altLang="zh-CN" dirty="0"/>
              <a:t>(sub)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8847" y="2328525"/>
            <a:ext cx="409605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str.count(sub, start= 0,end=len(string))</a:t>
            </a:r>
          </a:p>
        </p:txBody>
      </p:sp>
      <p:sp>
        <p:nvSpPr>
          <p:cNvPr id="15" name="矩形 14"/>
          <p:cNvSpPr/>
          <p:nvPr/>
        </p:nvSpPr>
        <p:spPr>
          <a:xfrm>
            <a:off x="336341" y="5063607"/>
            <a:ext cx="4023613" cy="64633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str.count(sub, 4, 40) :  2</a:t>
            </a:r>
          </a:p>
          <a:p>
            <a:r>
              <a:rPr lang="zh-CN" altLang="en-US" dirty="0"/>
              <a:t>str.count(sub, 4, 40) :  1</a:t>
            </a:r>
          </a:p>
        </p:txBody>
      </p:sp>
    </p:spTree>
    <p:extLst>
      <p:ext uri="{BB962C8B-B14F-4D97-AF65-F5344CB8AC3E}">
        <p14:creationId xmlns:p14="http://schemas.microsoft.com/office/powerpoint/2010/main" val="2287700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"/>
          <p:cNvSpPr>
            <a:spLocks noChangeArrowheads="1"/>
          </p:cNvSpPr>
          <p:nvPr/>
        </p:nvSpPr>
        <p:spPr bwMode="auto">
          <a:xfrm>
            <a:off x="360363" y="0"/>
            <a:ext cx="336550" cy="586076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3"/>
          <p:cNvSpPr>
            <a:spLocks noChangeArrowheads="1"/>
          </p:cNvSpPr>
          <p:nvPr/>
        </p:nvSpPr>
        <p:spPr bwMode="auto">
          <a:xfrm>
            <a:off x="937239" y="-5142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</a:p>
        </p:txBody>
      </p:sp>
      <p:sp>
        <p:nvSpPr>
          <p:cNvPr id="5124" name="矩形 24"/>
          <p:cNvSpPr>
            <a:spLocks noChangeArrowheads="1"/>
          </p:cNvSpPr>
          <p:nvPr/>
        </p:nvSpPr>
        <p:spPr bwMode="auto">
          <a:xfrm>
            <a:off x="2245339" y="148845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FFC00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CONTENTS PAGE</a:t>
            </a:r>
          </a:p>
        </p:txBody>
      </p:sp>
      <p:sp>
        <p:nvSpPr>
          <p:cNvPr id="5125" name="直接连接符 10"/>
          <p:cNvSpPr>
            <a:spLocks noChangeShapeType="1"/>
          </p:cNvSpPr>
          <p:nvPr/>
        </p:nvSpPr>
        <p:spPr bwMode="auto">
          <a:xfrm>
            <a:off x="360363" y="586076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1793850" y="773113"/>
            <a:ext cx="8064500" cy="773112"/>
            <a:chOff x="0" y="0"/>
            <a:chExt cx="8064545" cy="773037"/>
          </a:xfrm>
        </p:grpSpPr>
        <p:sp>
          <p:nvSpPr>
            <p:cNvPr id="5140" name="TextBox 25"/>
            <p:cNvSpPr>
              <a:spLocks noChangeArrowheads="1"/>
            </p:cNvSpPr>
            <p:nvPr/>
          </p:nvSpPr>
          <p:spPr bwMode="auto">
            <a:xfrm>
              <a:off x="211792" y="167576"/>
              <a:ext cx="7852753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1" name="椭圆 44"/>
            <p:cNvSpPr>
              <a:spLocks/>
            </p:cNvSpPr>
            <p:nvPr/>
          </p:nvSpPr>
          <p:spPr bwMode="auto">
            <a:xfrm>
              <a:off x="0" y="0"/>
              <a:ext cx="504056" cy="504056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1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128" name="Group 10"/>
          <p:cNvGrpSpPr>
            <a:grpSpLocks/>
          </p:cNvGrpSpPr>
          <p:nvPr/>
        </p:nvGrpSpPr>
        <p:grpSpPr bwMode="auto">
          <a:xfrm>
            <a:off x="1795438" y="1601788"/>
            <a:ext cx="8062912" cy="809625"/>
            <a:chOff x="0" y="0"/>
            <a:chExt cx="8062559" cy="811138"/>
          </a:xfrm>
        </p:grpSpPr>
        <p:sp>
          <p:nvSpPr>
            <p:cNvPr id="5138" name="TextBox 29"/>
            <p:cNvSpPr>
              <a:spLocks noChangeArrowheads="1"/>
            </p:cNvSpPr>
            <p:nvPr/>
          </p:nvSpPr>
          <p:spPr bwMode="auto">
            <a:xfrm>
              <a:off x="234388" y="205677"/>
              <a:ext cx="7828171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基础语法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9" name="椭圆 47"/>
            <p:cNvSpPr>
              <a:spLocks/>
            </p:cNvSpPr>
            <p:nvPr/>
          </p:nvSpPr>
          <p:spPr bwMode="auto">
            <a:xfrm>
              <a:off x="0" y="0"/>
              <a:ext cx="502269" cy="502269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2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129" name="Group 13"/>
          <p:cNvGrpSpPr>
            <a:grpSpLocks/>
          </p:cNvGrpSpPr>
          <p:nvPr/>
        </p:nvGrpSpPr>
        <p:grpSpPr bwMode="auto">
          <a:xfrm>
            <a:off x="1793850" y="2538413"/>
            <a:ext cx="8064500" cy="792162"/>
            <a:chOff x="0" y="0"/>
            <a:chExt cx="8064545" cy="792088"/>
          </a:xfrm>
        </p:grpSpPr>
        <p:sp>
          <p:nvSpPr>
            <p:cNvPr id="5136" name="TextBox 31"/>
            <p:cNvSpPr>
              <a:spLocks noChangeArrowheads="1"/>
            </p:cNvSpPr>
            <p:nvPr/>
          </p:nvSpPr>
          <p:spPr bwMode="auto">
            <a:xfrm>
              <a:off x="236176" y="186627"/>
              <a:ext cx="7828369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/>
              <a:r>
                <a: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变量类型</a:t>
              </a:r>
              <a:endPara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7" name="椭圆 50"/>
            <p:cNvSpPr>
              <a:spLocks/>
            </p:cNvSpPr>
            <p:nvPr/>
          </p:nvSpPr>
          <p:spPr bwMode="auto">
            <a:xfrm>
              <a:off x="0" y="0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3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130" name="Group 16"/>
          <p:cNvGrpSpPr>
            <a:grpSpLocks/>
          </p:cNvGrpSpPr>
          <p:nvPr/>
        </p:nvGrpSpPr>
        <p:grpSpPr bwMode="auto">
          <a:xfrm>
            <a:off x="1793850" y="3402013"/>
            <a:ext cx="8064500" cy="792162"/>
            <a:chOff x="0" y="0"/>
            <a:chExt cx="8064545" cy="792088"/>
          </a:xfrm>
        </p:grpSpPr>
        <p:sp>
          <p:nvSpPr>
            <p:cNvPr id="5134" name="TextBox 34"/>
            <p:cNvSpPr>
              <a:spLocks noChangeArrowheads="1"/>
            </p:cNvSpPr>
            <p:nvPr/>
          </p:nvSpPr>
          <p:spPr bwMode="auto">
            <a:xfrm>
              <a:off x="236176" y="186627"/>
              <a:ext cx="7828369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运算符</a:t>
              </a:r>
              <a:endPara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5" name="椭圆 53"/>
            <p:cNvSpPr>
              <a:spLocks/>
            </p:cNvSpPr>
            <p:nvPr/>
          </p:nvSpPr>
          <p:spPr bwMode="auto">
            <a:xfrm>
              <a:off x="0" y="0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4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131" name="Group 16"/>
          <p:cNvGrpSpPr>
            <a:grpSpLocks/>
          </p:cNvGrpSpPr>
          <p:nvPr/>
        </p:nvGrpSpPr>
        <p:grpSpPr bwMode="auto">
          <a:xfrm>
            <a:off x="1793850" y="4322763"/>
            <a:ext cx="8064500" cy="792162"/>
            <a:chOff x="0" y="0"/>
            <a:chExt cx="8064545" cy="792088"/>
          </a:xfrm>
        </p:grpSpPr>
        <p:sp>
          <p:nvSpPr>
            <p:cNvPr id="5132" name="TextBox 34"/>
            <p:cNvSpPr>
              <a:spLocks noChangeArrowheads="1"/>
            </p:cNvSpPr>
            <p:nvPr/>
          </p:nvSpPr>
          <p:spPr bwMode="auto">
            <a:xfrm>
              <a:off x="236176" y="186627"/>
              <a:ext cx="7828369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/>
              <a:r>
                <a: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 </a:t>
              </a:r>
              <a:r>
                <a:rPr lang="zh-CN" altLang="en-US" sz="24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条件循环语句</a:t>
              </a:r>
              <a:endPara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3" name="椭圆 53"/>
            <p:cNvSpPr>
              <a:spLocks/>
            </p:cNvSpPr>
            <p:nvPr/>
          </p:nvSpPr>
          <p:spPr bwMode="auto">
            <a:xfrm>
              <a:off x="0" y="0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21132" y="5177129"/>
            <a:ext cx="8064500" cy="792162"/>
            <a:chOff x="0" y="0"/>
            <a:chExt cx="8064545" cy="792088"/>
          </a:xfrm>
        </p:grpSpPr>
        <p:sp>
          <p:nvSpPr>
            <p:cNvPr id="23" name="TextBox 34"/>
            <p:cNvSpPr>
              <a:spLocks noChangeArrowheads="1"/>
            </p:cNvSpPr>
            <p:nvPr/>
          </p:nvSpPr>
          <p:spPr bwMode="auto">
            <a:xfrm>
              <a:off x="236176" y="186627"/>
              <a:ext cx="7828369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rgbClr val="A5A5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/>
              <a:r>
                <a: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 </a:t>
              </a: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</a:t>
              </a:r>
              <a:endPara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椭圆 53"/>
            <p:cNvSpPr>
              <a:spLocks/>
            </p:cNvSpPr>
            <p:nvPr/>
          </p:nvSpPr>
          <p:spPr bwMode="auto">
            <a:xfrm>
              <a:off x="0" y="0"/>
              <a:ext cx="524210" cy="524210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1960"/>
                </a:srgbClr>
              </a:solidFill>
              <a:miter lim="800000"/>
              <a:headEnd/>
              <a:tailEnd/>
            </a:ln>
          </p:spPr>
          <p:txBody>
            <a:bodyPr lIns="91436" tIns="45718" rIns="91436" bIns="45718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Arial Black" panose="020B0A04020102020204" pitchFamily="34" charset="0"/>
                  <a:sym typeface="Arial" panose="020B0604020202020204" pitchFamily="34" charset="0"/>
                </a:rPr>
                <a:t>5</a:t>
              </a:r>
              <a:endParaRPr lang="zh-CN" altLang="en-US" sz="3200" b="1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5" y="707919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276" y="626414"/>
            <a:ext cx="1032197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中最基本的数据结构。序列中的每个元素都分配一个数字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它的位置，或索引，第一个索引是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，第二个索引是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，依此类推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个序列的内置类型，但最常见的是列表和元组。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序列都可以进行的操作包括索引，切片，加，乘，检查成员。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已经内置确定序列的长度以及确定最大和最小的元素的方法。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列表是最常用的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数据类型，它可以作为一个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方括号内的逗号分隔值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列表的数据项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不需要具有相同的类型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2767041" y="3717020"/>
            <a:ext cx="60960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list1 = ['physics', 'chemistry', 1997, 2000];</a:t>
            </a:r>
          </a:p>
          <a:p>
            <a:r>
              <a:rPr lang="en-US" altLang="zh-CN" dirty="0"/>
              <a:t>list2 = [1, 2, 3, 4, 5, 6, 7 ];</a:t>
            </a:r>
          </a:p>
          <a:p>
            <a:endParaRPr lang="en-US" altLang="zh-CN" dirty="0"/>
          </a:p>
          <a:p>
            <a:r>
              <a:rPr lang="en-US" altLang="zh-CN" dirty="0"/>
              <a:t>print "list1[0]: ", list1[0]</a:t>
            </a:r>
          </a:p>
          <a:p>
            <a:r>
              <a:rPr lang="en-US" altLang="zh-CN" dirty="0"/>
              <a:t>print "list2[1:5]: ", list2[1:5]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6456" y="5291901"/>
            <a:ext cx="6096000" cy="64633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list1[0]:  physics</a:t>
            </a:r>
          </a:p>
          <a:p>
            <a:r>
              <a:rPr lang="zh-CN" altLang="en-US" dirty="0"/>
              <a:t>list2[1:5]:  [2, 3, 4, 5]</a:t>
            </a:r>
          </a:p>
        </p:txBody>
      </p:sp>
    </p:spTree>
    <p:extLst>
      <p:ext uri="{BB962C8B-B14F-4D97-AF65-F5344CB8AC3E}">
        <p14:creationId xmlns:p14="http://schemas.microsoft.com/office/powerpoint/2010/main" val="2681476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5" y="707919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276" y="626414"/>
            <a:ext cx="1032197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list[2] 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 list1[2]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列表操作符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['spam', 'Spam', 'SPAM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!']</a:t>
            </a:r>
          </a:p>
          <a:p>
            <a:pPr lvl="4"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L[2]	'SPAM!'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读取列表中第三个元素</a:t>
            </a:r>
          </a:p>
          <a:p>
            <a:pPr lvl="4"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L[-2]	'Spam'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读取列表中倒数第二个元素</a:t>
            </a:r>
          </a:p>
          <a:p>
            <a:pPr lvl="4"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L[1:]	['Spam', 'SPAM!']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从第二个元素开始截取列表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59736"/>
              </p:ext>
            </p:extLst>
          </p:nvPr>
        </p:nvGraphicFramePr>
        <p:xfrm>
          <a:off x="3840427" y="1562405"/>
          <a:ext cx="7441520" cy="203835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454097"/>
                <a:gridCol w="2592180"/>
                <a:gridCol w="2395243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sz="1800" b="0" kern="0" dirty="0">
                          <a:effectLst/>
                        </a:rPr>
                        <a:t>([1, 2, 3])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</a:rPr>
                        <a:t>3</a:t>
                      </a:r>
                      <a:endParaRPr lang="zh-CN" sz="24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b="0" kern="0">
                          <a:effectLst/>
                        </a:rPr>
                        <a:t>长度</a:t>
                      </a:r>
                      <a:endParaRPr lang="zh-CN" sz="24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[1, 2, 3]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sz="1800" b="0" kern="0" dirty="0">
                          <a:effectLst/>
                        </a:rPr>
                        <a:t> [4, 5, 6]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[1, 2, 3, 4, 5, 6]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b="0" kern="0">
                          <a:effectLst/>
                        </a:rPr>
                        <a:t>组合</a:t>
                      </a:r>
                      <a:endParaRPr lang="zh-CN" sz="24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['Hi!']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sz="1800" b="0" kern="0" dirty="0">
                          <a:effectLst/>
                        </a:rPr>
                        <a:t> </a:t>
                      </a:r>
                      <a:r>
                        <a:rPr lang="en-US" sz="1800" b="0" kern="0" dirty="0" smtClean="0">
                          <a:effectLst/>
                        </a:rPr>
                        <a:t>4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['Hi!', 'Hi!', 'Hi!', 'Hi!']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b="0" kern="0">
                          <a:effectLst/>
                        </a:rPr>
                        <a:t>重复</a:t>
                      </a:r>
                      <a:endParaRPr lang="zh-CN" sz="24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3 </a:t>
                      </a:r>
                      <a:r>
                        <a:rPr lang="en-US" sz="1800" b="1" kern="0" dirty="0">
                          <a:effectLst/>
                        </a:rPr>
                        <a:t>in</a:t>
                      </a:r>
                      <a:r>
                        <a:rPr lang="en-US" sz="1800" b="0" kern="0" dirty="0">
                          <a:effectLst/>
                        </a:rPr>
                        <a:t> [1, 2, 3]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True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</a:rPr>
                        <a:t>元素是否存在于列表中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for x 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sz="1800" b="0" kern="0" dirty="0">
                          <a:effectLst/>
                        </a:rPr>
                        <a:t> [1, 2, 3]: print x,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1 2 3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</a:rPr>
                        <a:t>迭代</a:t>
                      </a:r>
                      <a:endParaRPr lang="zh-CN" sz="2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034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2979" y="683601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04568" y="683135"/>
            <a:ext cx="6189109" cy="2169825"/>
            <a:chOff x="1852613" y="733941"/>
            <a:chExt cx="6189109" cy="2169825"/>
          </a:xfrm>
        </p:grpSpPr>
        <p:sp>
          <p:nvSpPr>
            <p:cNvPr id="2" name="矩形 1"/>
            <p:cNvSpPr/>
            <p:nvPr/>
          </p:nvSpPr>
          <p:spPr>
            <a:xfrm>
              <a:off x="3073377" y="733941"/>
              <a:ext cx="4968345" cy="216982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cmp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(list1, list2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两个列表的元素</a:t>
              </a:r>
            </a:p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len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(list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       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元素个数</a:t>
              </a:r>
            </a:p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max(list)                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返回列表元素最大值</a:t>
              </a:r>
            </a:p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min(list)                 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列表元素最小值</a:t>
              </a:r>
            </a:p>
            <a:p>
              <a:pPr marL="285750" indent="-2857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list(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seq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       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元组转换为列表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52613" y="1538545"/>
              <a:ext cx="122076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01247" y="2899283"/>
            <a:ext cx="10039185" cy="3055773"/>
            <a:chOff x="374017" y="2903766"/>
            <a:chExt cx="10364361" cy="3055773"/>
          </a:xfrm>
        </p:grpSpPr>
        <p:sp>
          <p:nvSpPr>
            <p:cNvPr id="16" name="文本框 15"/>
            <p:cNvSpPr txBox="1"/>
            <p:nvPr/>
          </p:nvSpPr>
          <p:spPr>
            <a:xfrm>
              <a:off x="374017" y="4063361"/>
              <a:ext cx="1262696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36713" y="2903766"/>
              <a:ext cx="9101665" cy="305577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list.append(obj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在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列表末尾添加新的对象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.count(obj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   统计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某个元素在列表中出现的次数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.extend(seq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用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新列表扩展原来的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.index(obj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   从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列表中找出某个值第一个匹配项的索引位置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.insert(index, obj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对象插入列表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.pop(obj=list[-1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])   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除列表中的一个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元素，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并且返回该元素的值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.remove(obj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         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除列表中某个值的第一个匹配项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.reverse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                 反向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列表中元素</a:t>
              </a:r>
            </a:p>
            <a:p>
              <a:pPr marL="285750" indent="-28575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.sort([func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])             对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原列表进行排序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96959" y="822959"/>
            <a:ext cx="3543473" cy="1825519"/>
            <a:chOff x="8282372" y="975993"/>
            <a:chExt cx="3543473" cy="1825519"/>
          </a:xfrm>
        </p:grpSpPr>
        <p:sp>
          <p:nvSpPr>
            <p:cNvPr id="9" name="矩形 8"/>
            <p:cNvSpPr/>
            <p:nvPr/>
          </p:nvSpPr>
          <p:spPr>
            <a:xfrm>
              <a:off x="8282372" y="975993"/>
              <a:ext cx="3543473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aList = [123, 'xyz', 'zara', 'abc'];</a:t>
              </a:r>
            </a:p>
            <a:p>
              <a:r>
                <a:rPr lang="zh-CN" altLang="en-US" b="1" dirty="0">
                  <a:solidFill>
                    <a:srgbClr val="00B0F0"/>
                  </a:solidFill>
                </a:rPr>
                <a:t>aList.append</a:t>
              </a:r>
              <a:r>
                <a:rPr lang="zh-CN" altLang="en-US" dirty="0"/>
                <a:t>( 2009 );</a:t>
              </a:r>
            </a:p>
            <a:p>
              <a:r>
                <a:rPr lang="zh-CN" altLang="en-US" dirty="0"/>
                <a:t>print "Updated List : ", aList;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282372" y="2155181"/>
              <a:ext cx="3543473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Updated List :  [123, 'xyz', '</a:t>
              </a:r>
              <a:r>
                <a:rPr lang="en-US" altLang="zh-CN" dirty="0" err="1"/>
                <a:t>zara</a:t>
              </a:r>
              <a:r>
                <a:rPr lang="en-US" altLang="zh-CN" dirty="0"/>
                <a:t>', '</a:t>
              </a:r>
              <a:r>
                <a:rPr lang="en-US" altLang="zh-CN" dirty="0" err="1"/>
                <a:t>abc</a:t>
              </a:r>
              <a:r>
                <a:rPr lang="en-US" altLang="zh-CN" dirty="0"/>
                <a:t>', 2009]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7321672" y="4287516"/>
            <a:ext cx="228780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aList.insert( 3, 2009)</a:t>
            </a:r>
          </a:p>
        </p:txBody>
      </p:sp>
    </p:spTree>
    <p:extLst>
      <p:ext uri="{BB962C8B-B14F-4D97-AF65-F5344CB8AC3E}">
        <p14:creationId xmlns:p14="http://schemas.microsoft.com/office/powerpoint/2010/main" val="1096954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5" y="707919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3276" y="626414"/>
            <a:ext cx="1032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元组是另一个数据类型，类似于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（列表）。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。内部元素用逗号隔开。但是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元组不能二次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赋值或者修改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相当于只读列表。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633276" y="1605208"/>
            <a:ext cx="929848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tuple = ( '</a:t>
            </a:r>
            <a:r>
              <a:rPr lang="en-US" altLang="zh-CN" dirty="0" err="1"/>
              <a:t>runoob</a:t>
            </a:r>
            <a:r>
              <a:rPr lang="en-US" altLang="zh-CN" dirty="0"/>
              <a:t>', 786 , 2.23, 'john', 70.2 ) </a:t>
            </a:r>
            <a:endParaRPr lang="en-US" altLang="zh-CN" dirty="0" smtClean="0"/>
          </a:p>
          <a:p>
            <a:r>
              <a:rPr lang="en-US" altLang="zh-CN" dirty="0" err="1" smtClean="0"/>
              <a:t>tinytuple</a:t>
            </a:r>
            <a:r>
              <a:rPr lang="en-US" altLang="zh-CN" dirty="0" smtClean="0"/>
              <a:t> </a:t>
            </a:r>
            <a:r>
              <a:rPr lang="en-US" altLang="zh-CN" dirty="0"/>
              <a:t>= (123, 'john')</a:t>
            </a:r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tuple              </a:t>
            </a:r>
            <a:r>
              <a:rPr lang="en-US" altLang="zh-CN" dirty="0" smtClean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输出完整元组</a:t>
            </a:r>
          </a:p>
          <a:p>
            <a:r>
              <a:rPr lang="en-US" altLang="zh-CN" dirty="0"/>
              <a:t>print tuple[0]            # </a:t>
            </a:r>
            <a:r>
              <a:rPr lang="zh-CN" altLang="en-US" dirty="0"/>
              <a:t>输出元组的第一个元素</a:t>
            </a:r>
          </a:p>
          <a:p>
            <a:r>
              <a:rPr lang="en-US" altLang="zh-CN" dirty="0"/>
              <a:t>print tuple[1:3]          # </a:t>
            </a:r>
            <a:r>
              <a:rPr lang="zh-CN" altLang="en-US" dirty="0"/>
              <a:t>输出第二个至第三个的元素 </a:t>
            </a:r>
          </a:p>
          <a:p>
            <a:r>
              <a:rPr lang="en-US" altLang="zh-CN" dirty="0"/>
              <a:t>print tuple[2:]           # </a:t>
            </a:r>
            <a:r>
              <a:rPr lang="zh-CN" altLang="en-US" dirty="0"/>
              <a:t>输出从第三个开始至列表末尾的所有元素</a:t>
            </a:r>
          </a:p>
          <a:p>
            <a:r>
              <a:rPr lang="en-US" altLang="zh-CN" dirty="0"/>
              <a:t>print </a:t>
            </a:r>
            <a:r>
              <a:rPr lang="en-US" altLang="zh-CN" dirty="0" err="1"/>
              <a:t>tinytuple</a:t>
            </a:r>
            <a:r>
              <a:rPr lang="en-US" altLang="zh-CN" dirty="0"/>
              <a:t> * 2       # </a:t>
            </a:r>
            <a:r>
              <a:rPr lang="zh-CN" altLang="en-US" dirty="0"/>
              <a:t>输出元组两次</a:t>
            </a:r>
          </a:p>
          <a:p>
            <a:r>
              <a:rPr lang="en-US" altLang="zh-CN" dirty="0"/>
              <a:t>print tuple + </a:t>
            </a:r>
            <a:r>
              <a:rPr lang="en-US" altLang="zh-CN" dirty="0" err="1"/>
              <a:t>tinytuple</a:t>
            </a:r>
            <a:r>
              <a:rPr lang="en-US" altLang="zh-CN" dirty="0"/>
              <a:t>   # </a:t>
            </a:r>
            <a:r>
              <a:rPr lang="zh-CN" altLang="en-US" dirty="0"/>
              <a:t>打印组合的元组</a:t>
            </a:r>
          </a:p>
        </p:txBody>
      </p:sp>
      <p:sp>
        <p:nvSpPr>
          <p:cNvPr id="14" name="矩形 13"/>
          <p:cNvSpPr/>
          <p:nvPr/>
        </p:nvSpPr>
        <p:spPr>
          <a:xfrm>
            <a:off x="1617237" y="4077045"/>
            <a:ext cx="933055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['</a:t>
            </a:r>
            <a:r>
              <a:rPr lang="en-US" altLang="zh-CN" dirty="0" err="1"/>
              <a:t>runoob</a:t>
            </a:r>
            <a:r>
              <a:rPr lang="en-US" altLang="zh-CN" dirty="0"/>
              <a:t>', 786, 2.23, 'john', 70.2]</a:t>
            </a:r>
            <a:endParaRPr lang="zh-CN" altLang="en-US" dirty="0"/>
          </a:p>
          <a:p>
            <a:r>
              <a:rPr lang="en-US" altLang="zh-CN" dirty="0" err="1"/>
              <a:t>runoob</a:t>
            </a:r>
            <a:endParaRPr lang="zh-CN" altLang="en-US" dirty="0"/>
          </a:p>
          <a:p>
            <a:r>
              <a:rPr lang="en-US" altLang="zh-CN" dirty="0"/>
              <a:t>[786, 2.23]</a:t>
            </a:r>
            <a:endParaRPr lang="zh-CN" altLang="en-US" dirty="0"/>
          </a:p>
          <a:p>
            <a:r>
              <a:rPr lang="en-US" altLang="zh-CN" dirty="0"/>
              <a:t>[2.23, 'john', 70.2]</a:t>
            </a:r>
            <a:endParaRPr lang="zh-CN" altLang="en-US" dirty="0"/>
          </a:p>
          <a:p>
            <a:r>
              <a:rPr lang="en-US" altLang="zh-CN" dirty="0"/>
              <a:t>[123, 'john', 123, 'john']</a:t>
            </a:r>
            <a:endParaRPr lang="zh-CN" altLang="en-US" dirty="0"/>
          </a:p>
          <a:p>
            <a:r>
              <a:rPr lang="en-US" altLang="zh-CN" dirty="0"/>
              <a:t>['</a:t>
            </a:r>
            <a:r>
              <a:rPr lang="en-US" altLang="zh-CN" dirty="0" err="1"/>
              <a:t>runoob</a:t>
            </a:r>
            <a:r>
              <a:rPr lang="en-US" altLang="zh-CN" dirty="0"/>
              <a:t>', 786, 2.23, 'john', 70.2, 123, 'john']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42760" y="5314520"/>
            <a:ext cx="4497679" cy="646331"/>
          </a:xfrm>
          <a:prstGeom prst="rect">
            <a:avLst/>
          </a:prstGeom>
          <a:solidFill>
            <a:srgbClr val="FFCCFF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tuple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A55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dirty="0">
                <a:solidFill>
                  <a:srgbClr val="AA5500"/>
                </a:solidFill>
                <a:latin typeface="Courier New" panose="02070309020205020404" pitchFamily="49" charset="0"/>
              </a:rPr>
              <a:t>元组中是非法应用</a:t>
            </a:r>
            <a:r>
              <a:rPr lang="zh-CN" alt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1000  </a:t>
            </a:r>
            <a:r>
              <a:rPr lang="en-US" altLang="zh-CN" dirty="0">
                <a:solidFill>
                  <a:srgbClr val="AA5500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 dirty="0">
                <a:solidFill>
                  <a:srgbClr val="AA5500"/>
                </a:solidFill>
                <a:latin typeface="Courier New" panose="02070309020205020404" pitchFamily="49" charset="0"/>
              </a:rPr>
              <a:t>列表中是合法应用</a:t>
            </a:r>
          </a:p>
        </p:txBody>
      </p:sp>
    </p:spTree>
    <p:extLst>
      <p:ext uri="{BB962C8B-B14F-4D97-AF65-F5344CB8AC3E}">
        <p14:creationId xmlns:p14="http://schemas.microsoft.com/office/powerpoint/2010/main" val="1438778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5" y="707919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3237" y="620713"/>
            <a:ext cx="1032197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元组内置操作符，以及删除方法同列表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7772" y="2093363"/>
            <a:ext cx="7416515" cy="2346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(tuple1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tuple2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两个元组元素。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(tuple) 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元组元素个数。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max(tuple)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元组中元素最大值。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min(tuple)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元组中元素最小值。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tuple(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列表转换为元组。</a:t>
            </a:r>
          </a:p>
        </p:txBody>
      </p:sp>
    </p:spTree>
    <p:extLst>
      <p:ext uri="{BB962C8B-B14F-4D97-AF65-F5344CB8AC3E}">
        <p14:creationId xmlns:p14="http://schemas.microsoft.com/office/powerpoint/2010/main" val="30623071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45659" y="859060"/>
            <a:ext cx="1188268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7638" y="695207"/>
            <a:ext cx="10922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(dictionary)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是无序的对象集合。字典是另一种可变容器模型，且可存储任意类型对象。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字典的每个键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(:)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分割，每个对之间用逗号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(,)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分割，整个字典包括在花括号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({})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7638" y="1693031"/>
            <a:ext cx="950122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dict</a:t>
            </a:r>
            <a:r>
              <a:rPr lang="en-US" altLang="zh-CN" dirty="0"/>
              <a:t> = </a:t>
            </a:r>
            <a:r>
              <a:rPr lang="en-US" altLang="zh-CN" dirty="0" smtClean="0"/>
              <a:t>{}</a:t>
            </a:r>
          </a:p>
          <a:p>
            <a:r>
              <a:rPr lang="en-US" altLang="zh-CN" dirty="0" err="1" smtClean="0"/>
              <a:t>dict</a:t>
            </a:r>
            <a:r>
              <a:rPr lang="en-US" altLang="zh-CN" dirty="0"/>
              <a:t>['one'] = "This is one" </a:t>
            </a:r>
            <a:endParaRPr lang="en-US" altLang="zh-CN" dirty="0" smtClean="0"/>
          </a:p>
          <a:p>
            <a:r>
              <a:rPr lang="en-US" altLang="zh-CN" dirty="0" err="1" smtClean="0"/>
              <a:t>dict</a:t>
            </a:r>
            <a:r>
              <a:rPr lang="en-US" altLang="zh-CN" dirty="0" smtClean="0"/>
              <a:t>[2</a:t>
            </a:r>
            <a:r>
              <a:rPr lang="en-US" altLang="zh-CN" dirty="0"/>
              <a:t>] = "This is </a:t>
            </a:r>
            <a:r>
              <a:rPr lang="en-US" altLang="zh-CN" dirty="0" smtClean="0"/>
              <a:t>two“</a:t>
            </a:r>
          </a:p>
          <a:p>
            <a:r>
              <a:rPr lang="en-US" altLang="zh-CN" dirty="0" err="1" smtClean="0"/>
              <a:t>tinydict</a:t>
            </a:r>
            <a:r>
              <a:rPr lang="en-US" altLang="zh-CN" dirty="0" smtClean="0"/>
              <a:t> </a:t>
            </a:r>
            <a:r>
              <a:rPr lang="en-US" altLang="zh-CN" dirty="0"/>
              <a:t>= {</a:t>
            </a:r>
            <a:r>
              <a:rPr lang="en-US" altLang="zh-CN" b="1" dirty="0">
                <a:solidFill>
                  <a:srgbClr val="FF0000"/>
                </a:solidFill>
              </a:rPr>
              <a:t>'name': 'john'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'code':6734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'</a:t>
            </a:r>
            <a:r>
              <a:rPr lang="en-US" altLang="zh-CN" b="1" dirty="0" err="1">
                <a:solidFill>
                  <a:srgbClr val="FF0000"/>
                </a:solidFill>
              </a:rPr>
              <a:t>dept</a:t>
            </a:r>
            <a:r>
              <a:rPr lang="en-US" altLang="zh-CN" b="1" dirty="0">
                <a:solidFill>
                  <a:srgbClr val="FF0000"/>
                </a:solidFill>
              </a:rPr>
              <a:t>': 'sales'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print </a:t>
            </a:r>
            <a:r>
              <a:rPr lang="en-US" altLang="zh-CN" b="1" dirty="0" err="1"/>
              <a:t>dict</a:t>
            </a:r>
            <a:r>
              <a:rPr lang="en-US" altLang="zh-CN" b="1" dirty="0">
                <a:solidFill>
                  <a:srgbClr val="FF0000"/>
                </a:solidFill>
              </a:rPr>
              <a:t>['one'] </a:t>
            </a:r>
            <a:r>
              <a:rPr lang="en-US" altLang="zh-CN" b="1" dirty="0"/>
              <a:t># </a:t>
            </a:r>
            <a:r>
              <a:rPr lang="zh-CN" altLang="en-US" b="1" dirty="0"/>
              <a:t>输出键为</a:t>
            </a:r>
            <a:r>
              <a:rPr lang="en-US" altLang="zh-CN" b="1" dirty="0"/>
              <a:t>'one' </a:t>
            </a:r>
            <a:r>
              <a:rPr lang="zh-CN" altLang="en-US" b="1" dirty="0"/>
              <a:t>的值 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print </a:t>
            </a:r>
            <a:r>
              <a:rPr lang="en-US" altLang="zh-CN" b="1" dirty="0" err="1" smtClean="0"/>
              <a:t>dict</a:t>
            </a:r>
            <a:r>
              <a:rPr lang="en-US" altLang="zh-CN" b="1" dirty="0" smtClean="0">
                <a:solidFill>
                  <a:srgbClr val="FF0000"/>
                </a:solidFill>
              </a:rPr>
              <a:t>[2]</a:t>
            </a:r>
            <a:r>
              <a:rPr lang="en-US" altLang="zh-CN" b="1" dirty="0" smtClean="0"/>
              <a:t> # </a:t>
            </a:r>
            <a:r>
              <a:rPr lang="zh-CN" altLang="en-US" b="1" dirty="0" smtClean="0"/>
              <a:t>输出键为 </a:t>
            </a:r>
            <a:r>
              <a:rPr lang="en-US" altLang="zh-CN" b="1" dirty="0" smtClean="0"/>
              <a:t>2 </a:t>
            </a:r>
            <a:r>
              <a:rPr lang="zh-CN" altLang="en-US" b="1" dirty="0" smtClean="0"/>
              <a:t>的值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print </a:t>
            </a:r>
            <a:r>
              <a:rPr lang="en-US" altLang="zh-CN" b="1" dirty="0" err="1"/>
              <a:t>tinydict</a:t>
            </a:r>
            <a:r>
              <a:rPr lang="en-US" altLang="zh-CN" b="1" dirty="0"/>
              <a:t> # </a:t>
            </a:r>
            <a:r>
              <a:rPr lang="zh-CN" altLang="en-US" b="1" dirty="0"/>
              <a:t>输出完整的</a:t>
            </a:r>
            <a:r>
              <a:rPr lang="zh-CN" altLang="en-US" b="1" dirty="0" smtClean="0"/>
              <a:t>字典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print </a:t>
            </a:r>
            <a:r>
              <a:rPr lang="en-US" altLang="zh-CN" b="1" dirty="0" err="1"/>
              <a:t>tinydict.</a:t>
            </a:r>
            <a:r>
              <a:rPr lang="en-US" altLang="zh-CN" b="1" dirty="0" err="1">
                <a:solidFill>
                  <a:srgbClr val="FF0000"/>
                </a:solidFill>
              </a:rPr>
              <a:t>keys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en-US" altLang="zh-CN" b="1" dirty="0"/>
              <a:t># </a:t>
            </a:r>
            <a:r>
              <a:rPr lang="zh-CN" altLang="en-US" b="1" dirty="0"/>
              <a:t>输出所有键 </a:t>
            </a:r>
            <a:endParaRPr lang="en-US" altLang="zh-CN" b="1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print </a:t>
            </a:r>
            <a:r>
              <a:rPr lang="en-US" altLang="zh-CN" b="1" dirty="0" err="1"/>
              <a:t>tinydict.</a:t>
            </a:r>
            <a:r>
              <a:rPr lang="en-US" altLang="zh-CN" b="1" dirty="0" err="1">
                <a:solidFill>
                  <a:srgbClr val="FF0000"/>
                </a:solidFill>
              </a:rPr>
              <a:t>values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en-US" altLang="zh-CN" b="1" dirty="0"/>
              <a:t> # </a:t>
            </a:r>
            <a:r>
              <a:rPr lang="zh-CN" altLang="en-US" b="1" dirty="0"/>
              <a:t>输出所有</a:t>
            </a:r>
            <a:r>
              <a:rPr lang="zh-CN" altLang="en-US" b="1" dirty="0" smtClean="0"/>
              <a:t>值</a:t>
            </a:r>
            <a:endParaRPr lang="en-US" altLang="zh-CN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4232463" y="1763578"/>
            <a:ext cx="38715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d = {key1 : value1, key2 : value</a:t>
            </a:r>
            <a:r>
              <a:rPr lang="zh-CN" altLang="en-US" dirty="0" smtClean="0"/>
              <a:t>2</a:t>
            </a:r>
            <a:r>
              <a:rPr lang="en-US" altLang="zh-CN" dirty="0" smtClean="0"/>
              <a:t>…}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489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变量类型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4" y="707919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0661" y="1268619"/>
            <a:ext cx="6096000" cy="452431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[,base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将x转换为一个整数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 [,base] 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将x转换为一个长整数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将x转换到一个浮点数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complex(real [,imag])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创建一个复数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 x 转换为字符串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 x 转换为表达式字符串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eval(str)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用来计算在字符串中的有效Python表达式,并返回一个对象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tuple(s)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将序列 s 转换为一个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39634" y="1268619"/>
            <a:ext cx="5593553" cy="452431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list(s)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将序列 s 转换为一个列表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set(s)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转换为可变集合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dict(d)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创建一个字典。d 必须是一个序列 (key,value)元组。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将一个整数转换为一个字符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unichr(x)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将一个整数转换为Unicode字符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将一个字符转换为它的整数值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hex(x)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将一个整数转换为一个十六进制字符串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oct(x)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将一个整数转换为一个八进制</a:t>
            </a:r>
          </a:p>
        </p:txBody>
      </p:sp>
    </p:spTree>
    <p:extLst>
      <p:ext uri="{BB962C8B-B14F-4D97-AF65-F5344CB8AC3E}">
        <p14:creationId xmlns:p14="http://schemas.microsoft.com/office/powerpoint/2010/main" val="3560175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44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21359" y="3141663"/>
            <a:ext cx="4835525" cy="1655432"/>
            <a:chOff x="3794125" y="3141663"/>
            <a:chExt cx="4835525" cy="1655432"/>
          </a:xfrm>
        </p:grpSpPr>
        <p:sp>
          <p:nvSpPr>
            <p:cNvPr id="6155" name="矩形 48"/>
            <p:cNvSpPr>
              <a:spLocks noChangeArrowheads="1"/>
            </p:cNvSpPr>
            <p:nvPr/>
          </p:nvSpPr>
          <p:spPr bwMode="auto">
            <a:xfrm>
              <a:off x="3794125" y="3141663"/>
              <a:ext cx="2807497" cy="165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算术运算符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赋值运算符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比较运算符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逻辑运算符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37437" y="350100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937437" y="393303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937437" y="43527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937437" y="479709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矩形 48"/>
          <p:cNvSpPr>
            <a:spLocks noChangeArrowheads="1"/>
          </p:cNvSpPr>
          <p:nvPr/>
        </p:nvSpPr>
        <p:spPr bwMode="auto">
          <a:xfrm>
            <a:off x="6026280" y="3147008"/>
            <a:ext cx="2807497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运算优先级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成员运算符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身份运算符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38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4" y="707919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7048"/>
              </p:ext>
            </p:extLst>
          </p:nvPr>
        </p:nvGraphicFramePr>
        <p:xfrm>
          <a:off x="3721422" y="1221163"/>
          <a:ext cx="8023800" cy="4282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64"/>
                <a:gridCol w="3528246"/>
                <a:gridCol w="355949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r>
                        <a:rPr lang="zh-CN" altLang="en-US" sz="180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a=10,b=20</a:t>
                      </a:r>
                      <a:r>
                        <a:rPr lang="zh-CN" altLang="en-US" sz="180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两个对象相加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得到负数或是一个数减去另一个数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- b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两个数相乘或是返回一个被重复若干次的字符串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* b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x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除以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/ a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返回除法的余数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% a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a**b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次方， 输出结果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100000000000000000000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取整除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返回商的整数部分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9//2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 , 9.0//2.0 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2244" y="3933035"/>
            <a:ext cx="269214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a**b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"6 - 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127" y="5159424"/>
            <a:ext cx="268925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6 - c 的值为： 8</a:t>
            </a:r>
          </a:p>
        </p:txBody>
      </p:sp>
    </p:spTree>
    <p:extLst>
      <p:ext uri="{BB962C8B-B14F-4D97-AF65-F5344CB8AC3E}">
        <p14:creationId xmlns:p14="http://schemas.microsoft.com/office/powerpoint/2010/main" val="4105710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4" y="707919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833"/>
              </p:ext>
            </p:extLst>
          </p:nvPr>
        </p:nvGraphicFramePr>
        <p:xfrm>
          <a:off x="3721422" y="1221163"/>
          <a:ext cx="8280575" cy="3851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64"/>
                <a:gridCol w="3528246"/>
                <a:gridCol w="3816265"/>
              </a:tblGrid>
              <a:tr h="47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比较对象是否相等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==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不等于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比较两个对象是否不相等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!=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不等于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比较两个对象是否不相等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&lt;&gt;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。这个运算符类似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!=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大于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是否大于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&gt;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小于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是否小于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。所有比较运算符返回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表示真，返回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表示假。这分别与特殊的变量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和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等价。注意，这些变量名的大写。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&lt;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大于等于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是否大于等于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&gt;= b) 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600" kern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小于等于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是否小于等于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 &lt;= b) </a:t>
                      </a: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600" kern="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3787" y="1510120"/>
            <a:ext cx="2692140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21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10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a != b ):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"2 -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"2 -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b"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a &lt;&gt; b ):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"3 -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"3 -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b"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127" y="5159424"/>
            <a:ext cx="268925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83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44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有什么特点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可以做什么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谁在用</a:t>
            </a: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下载安装</a:t>
            </a:r>
            <a:r>
              <a: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72244" y="707919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21422" y="1221163"/>
          <a:ext cx="8023800" cy="3607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064"/>
                <a:gridCol w="3528246"/>
                <a:gridCol w="3559490"/>
              </a:tblGrid>
              <a:tr h="4797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简单的赋值运算符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= a + b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+ b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的运算结果赋值为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加法赋值运算符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+= a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+ a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减法赋值运算符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-= a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- a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乘法赋值运算符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*= a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* a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除法赋值运算符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/= a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/ a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取模赋值运算符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%= a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% a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**=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幂赋值运算符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**= a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等效于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 = c ** a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3787" y="1510120"/>
            <a:ext cx="2692140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21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10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0</a:t>
            </a:r>
          </a:p>
          <a:p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 + b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"1 - 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+= a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"2 - 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</a:p>
        </p:txBody>
      </p:sp>
      <p:sp>
        <p:nvSpPr>
          <p:cNvPr id="10" name="矩形 9"/>
          <p:cNvSpPr/>
          <p:nvPr/>
        </p:nvSpPr>
        <p:spPr>
          <a:xfrm>
            <a:off x="406670" y="4216907"/>
            <a:ext cx="268925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01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49818" y="804068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0670"/>
              </p:ext>
            </p:extLst>
          </p:nvPr>
        </p:nvGraphicFramePr>
        <p:xfrm>
          <a:off x="3289392" y="964541"/>
          <a:ext cx="8755959" cy="4693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478"/>
                <a:gridCol w="4648677"/>
                <a:gridCol w="3085804"/>
              </a:tblGrid>
              <a:tr h="47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按位与运算符：参与运算的两个值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如果两个相应位都为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则该位的结果为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否则为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 &amp; b)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12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0000 1100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按位或运算符：只要对应的二个二进位有一个为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时，结果位就为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 | b)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61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0011 1101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按位异或运算符：当两对应的二进位相异时，结果为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(a ^ b)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49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0011 0001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按位取反运算符：对数据的每个二进制位取反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即把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变为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把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变为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(~a )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-61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1100 0011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600" kern="1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在一个有符号二进制数的补码形式。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&lt;&lt; 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左移动运算符：运算数的各二进位全部左移若干位，由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"&lt;&lt;"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右边的数指定移动的位数，高位丢弃，低位补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&lt;&lt; 2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240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1111 0000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&gt;&gt; 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右移动运算符：把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"&gt;&gt;"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左边的运算数的各二进位全部右移若干位，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"&gt;&gt;"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右边的数指定移动的位数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&gt;&gt; 2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输出结果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lang="zh-CN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，二进制解释：</a:t>
                      </a:r>
                      <a:r>
                        <a:rPr lang="en-US" sz="1600" kern="1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0000 1111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335" y="1418195"/>
            <a:ext cx="3115169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60   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 = 0011 1100 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13   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= 0000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1101</a:t>
            </a:r>
          </a:p>
          <a:p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 &amp; </a:t>
            </a:r>
            <a:r>
              <a:rPr lang="pt-BR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    </a:t>
            </a:r>
          </a:p>
          <a:p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= 0000 1100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a &gt;&gt; </a:t>
            </a:r>
            <a:r>
              <a:rPr lang="pt-BR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= 0000 1111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</a:p>
        </p:txBody>
      </p:sp>
      <p:sp>
        <p:nvSpPr>
          <p:cNvPr id="10" name="矩形 9"/>
          <p:cNvSpPr/>
          <p:nvPr/>
        </p:nvSpPr>
        <p:spPr>
          <a:xfrm>
            <a:off x="148064" y="4005040"/>
            <a:ext cx="308500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</a:p>
          <a:p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838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37888" y="817983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59448"/>
              </p:ext>
            </p:extLst>
          </p:nvPr>
        </p:nvGraphicFramePr>
        <p:xfrm>
          <a:off x="4873502" y="1626073"/>
          <a:ext cx="6811823" cy="252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679"/>
                <a:gridCol w="1105343"/>
                <a:gridCol w="4324801"/>
              </a:tblGrid>
              <a:tr h="47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and y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布尔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与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-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and y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，否则它返回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的计算值。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or y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布尔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-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是非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，它返回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的值，否则它返回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的计算值。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x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布尔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非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-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为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，返回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。如果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为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，它返回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7888" y="1641710"/>
            <a:ext cx="4439147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a and b ):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true"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有一个不为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a or b ):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"2 -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pt-BR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或其中一个变量为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true"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"2 -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true"</a:t>
            </a:r>
          </a:p>
        </p:txBody>
      </p:sp>
      <p:sp>
        <p:nvSpPr>
          <p:cNvPr id="10" name="矩形 9"/>
          <p:cNvSpPr/>
          <p:nvPr/>
        </p:nvSpPr>
        <p:spPr>
          <a:xfrm>
            <a:off x="337888" y="4955336"/>
            <a:ext cx="604842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pt-BR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或其中一个变量为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892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37888" y="817983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24160"/>
              </p:ext>
            </p:extLst>
          </p:nvPr>
        </p:nvGraphicFramePr>
        <p:xfrm>
          <a:off x="5809567" y="1626073"/>
          <a:ext cx="5875758" cy="2392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070"/>
                <a:gridCol w="2656434"/>
                <a:gridCol w="2211254"/>
              </a:tblGrid>
              <a:tr h="47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如果在指定的序列中找到值返回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，否则返回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在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序列中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在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序列中返回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如果在指定的序列中没有找到值返回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，否则返回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不在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序列中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不在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序列中返回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7024" y="1713013"/>
            <a:ext cx="478761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20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= [1, 2, 3, 4, 5 ];</a:t>
            </a:r>
          </a:p>
          <a:p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a 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):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在给定的列表中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不在给定的列表中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301" y="4476879"/>
            <a:ext cx="47733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不在给定的列表中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417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37888" y="817983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75597"/>
              </p:ext>
            </p:extLst>
          </p:nvPr>
        </p:nvGraphicFramePr>
        <p:xfrm>
          <a:off x="5593552" y="1713013"/>
          <a:ext cx="6192431" cy="2118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400"/>
                <a:gridCol w="2799602"/>
                <a:gridCol w="2330429"/>
              </a:tblGrid>
              <a:tr h="47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运算符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实例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是判断两个标识符是不是引用自一个对象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y, 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id(x) 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等于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id(y) , </a:t>
                      </a:r>
                      <a:r>
                        <a:rPr lang="en-US" sz="1800" b="1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返回结果</a:t>
                      </a: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</a:t>
                      </a:r>
                      <a:r>
                        <a:rPr lang="zh-CN" sz="1800" kern="10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是判断两个标识符是不是引用自不同对象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not y,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如果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id(x) 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不等于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id(y). </a:t>
                      </a:r>
                      <a:r>
                        <a:rPr lang="en-US" sz="1800" b="1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返回结果</a:t>
                      </a:r>
                      <a:r>
                        <a:rPr lang="en-US" sz="1800" kern="1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7024" y="1713013"/>
            <a:ext cx="4787614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20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20</a:t>
            </a:r>
          </a:p>
          <a:p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 a 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):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有相同的标识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"1 -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没有相同的标识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495" y="4153833"/>
            <a:ext cx="47733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85" y="49656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只有数值型和字符串型的情况下，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a is b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才为</a:t>
            </a:r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258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运算符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337888" y="817983"/>
            <a:ext cx="2053455" cy="513244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74110"/>
              </p:ext>
            </p:extLst>
          </p:nvPr>
        </p:nvGraphicFramePr>
        <p:xfrm>
          <a:off x="3012626" y="769840"/>
          <a:ext cx="8187556" cy="5204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155"/>
                <a:gridCol w="5955401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指数</a:t>
                      </a:r>
                      <a:r>
                        <a:rPr lang="en-US" sz="1600" kern="0" dirty="0">
                          <a:effectLst/>
                        </a:rPr>
                        <a:t> (</a:t>
                      </a:r>
                      <a:r>
                        <a:rPr lang="zh-CN" sz="1600" kern="0" dirty="0">
                          <a:effectLst/>
                        </a:rPr>
                        <a:t>最高优先级</a:t>
                      </a:r>
                      <a:r>
                        <a:rPr lang="en-US" sz="1600" kern="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~ + -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按位翻转</a:t>
                      </a:r>
                      <a:r>
                        <a:rPr lang="en-US" sz="1600" kern="0">
                          <a:effectLst/>
                        </a:rPr>
                        <a:t>, </a:t>
                      </a:r>
                      <a:r>
                        <a:rPr lang="zh-CN" sz="1600" kern="0">
                          <a:effectLst/>
                        </a:rPr>
                        <a:t>一元加号和减号</a:t>
                      </a:r>
                      <a:r>
                        <a:rPr lang="en-US" sz="1600" kern="0">
                          <a:effectLst/>
                        </a:rPr>
                        <a:t> (</a:t>
                      </a:r>
                      <a:r>
                        <a:rPr lang="zh-CN" sz="1600" kern="0">
                          <a:effectLst/>
                        </a:rPr>
                        <a:t>最后两个的方法名为</a:t>
                      </a:r>
                      <a:r>
                        <a:rPr lang="en-US" sz="1600" kern="0">
                          <a:effectLst/>
                        </a:rPr>
                        <a:t> +@ </a:t>
                      </a:r>
                      <a:r>
                        <a:rPr lang="zh-CN" sz="1600" kern="0">
                          <a:effectLst/>
                        </a:rPr>
                        <a:t>和</a:t>
                      </a:r>
                      <a:r>
                        <a:rPr lang="en-US" sz="1600" kern="0">
                          <a:effectLst/>
                        </a:rPr>
                        <a:t> -@)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* / % //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乘，除，取模和取整除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+ -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加法减法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&gt;&gt; &lt;&lt;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右移，左移运算符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位</a:t>
                      </a:r>
                      <a:r>
                        <a:rPr lang="en-US" sz="1600" kern="0">
                          <a:effectLst/>
                        </a:rPr>
                        <a:t> 'AND'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^ |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位运算符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&lt;= &lt; &gt; &gt;=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比较运算符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&lt;&gt; == !=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等于运算符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= %= /= //= -= += *= **=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赋值运算符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is </a:t>
                      </a:r>
                      <a:r>
                        <a:rPr lang="en-US" sz="1600" kern="0" dirty="0" err="1">
                          <a:solidFill>
                            <a:schemeClr val="tx1"/>
                          </a:solidFill>
                          <a:effectLst/>
                        </a:rPr>
                        <a:t>is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 not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身份运算符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in not in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成员运算符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not or and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逻辑运算符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38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44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4125" y="3141663"/>
            <a:ext cx="4835525" cy="2471446"/>
            <a:chOff x="3794125" y="3141663"/>
            <a:chExt cx="4835525" cy="2471446"/>
          </a:xfrm>
        </p:grpSpPr>
        <p:sp>
          <p:nvSpPr>
            <p:cNvPr id="6155" name="矩形 48"/>
            <p:cNvSpPr>
              <a:spLocks noChangeArrowheads="1"/>
            </p:cNvSpPr>
            <p:nvPr/>
          </p:nvSpPr>
          <p:spPr bwMode="auto">
            <a:xfrm>
              <a:off x="3794125" y="3141663"/>
              <a:ext cx="4835525" cy="247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条件语句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While else 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or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break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continue</a:t>
              </a: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37437" y="350100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937437" y="393303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937437" y="43527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937437" y="479709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937437" y="5203766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937437" y="55891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4525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条件语句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9" y="736383"/>
            <a:ext cx="4618045" cy="494703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224644" y="667586"/>
            <a:ext cx="6480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程序语言指定任何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和非空（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）值为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判断条件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成立时（非零），则执行后面的语句，而执行内容可以多行，以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缩进来区分表示同一范围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为可选语句，当需要在条件不成立时执行内容则可以执行相关语句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16869" y="2442185"/>
            <a:ext cx="6096000" cy="1200329"/>
          </a:xfrm>
          <a:prstGeom prst="rect">
            <a:avLst/>
          </a:prstGeom>
          <a:solidFill>
            <a:srgbClr val="FFCCFF"/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判断条件：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执行语句……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执行语句……</a:t>
            </a:r>
          </a:p>
        </p:txBody>
      </p:sp>
      <p:sp>
        <p:nvSpPr>
          <p:cNvPr id="10" name="矩形 9"/>
          <p:cNvSpPr/>
          <p:nvPr/>
        </p:nvSpPr>
        <p:spPr>
          <a:xfrm>
            <a:off x="5416869" y="3677972"/>
            <a:ext cx="6096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判断条件1: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执行语句1……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elif 判断条件2: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执行语句2……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elif 判断条件3: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执行语句3……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执行语句4……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408204" y="2449981"/>
            <a:ext cx="4669577" cy="3529859"/>
            <a:chOff x="7408204" y="2449981"/>
            <a:chExt cx="4669577" cy="3529859"/>
          </a:xfrm>
        </p:grpSpPr>
        <p:sp>
          <p:nvSpPr>
            <p:cNvPr id="12" name="矩形 11"/>
            <p:cNvSpPr/>
            <p:nvPr/>
          </p:nvSpPr>
          <p:spPr>
            <a:xfrm>
              <a:off x="7408204" y="2449981"/>
              <a:ext cx="4669577" cy="31393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num = 5     </a:t>
              </a:r>
            </a:p>
            <a:p>
              <a:r>
                <a:rPr lang="zh-CN" altLang="en-US" dirty="0"/>
                <a:t>if num == 3:            # 判断num的值</a:t>
              </a:r>
            </a:p>
            <a:p>
              <a:r>
                <a:rPr lang="zh-CN" altLang="en-US" dirty="0"/>
                <a:t>    print 'boss'        </a:t>
              </a:r>
            </a:p>
            <a:p>
              <a:r>
                <a:rPr lang="zh-CN" altLang="en-US" dirty="0"/>
                <a:t>elif num == 2:</a:t>
              </a:r>
            </a:p>
            <a:p>
              <a:r>
                <a:rPr lang="zh-CN" altLang="en-US" dirty="0"/>
                <a:t>    print 'user'</a:t>
              </a:r>
            </a:p>
            <a:p>
              <a:r>
                <a:rPr lang="zh-CN" altLang="en-US" dirty="0"/>
                <a:t>elif num == 1:</a:t>
              </a:r>
            </a:p>
            <a:p>
              <a:r>
                <a:rPr lang="zh-CN" altLang="en-US" dirty="0"/>
                <a:t>    print 'worker'</a:t>
              </a:r>
            </a:p>
            <a:p>
              <a:r>
                <a:rPr lang="zh-CN" altLang="en-US" dirty="0"/>
                <a:t>elif num &lt; 0:           # 值小于零时输出</a:t>
              </a:r>
            </a:p>
            <a:p>
              <a:r>
                <a:rPr lang="zh-CN" altLang="en-US" dirty="0"/>
                <a:t>    print 'error'</a:t>
              </a:r>
            </a:p>
            <a:p>
              <a:r>
                <a:rPr lang="zh-CN" altLang="en-US" dirty="0"/>
                <a:t>else:</a:t>
              </a:r>
            </a:p>
            <a:p>
              <a:r>
                <a:rPr lang="zh-CN" altLang="en-US" dirty="0"/>
                <a:t>    print 'roadman'     # 条件均不成立时输出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425109" y="5610508"/>
              <a:ext cx="156324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&gt;&gt;&gt; roadman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694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6950" y="11924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59825" y="125152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3956907" y="667586"/>
            <a:ext cx="8208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语句用于循环执行程序，即在某条件下，循环执行某段程序，以处理需要重复处理的相同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还可以是个常值，表示循环必定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4100917" y="2348925"/>
            <a:ext cx="792055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10: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    if i%2 &gt; 0:     # </a:t>
            </a:r>
            <a:r>
              <a:rPr lang="zh-CN" altLang="en-US" dirty="0"/>
              <a:t>非双数时跳过输出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continue</a:t>
            </a:r>
          </a:p>
          <a:p>
            <a:r>
              <a:rPr lang="en-US" altLang="zh-CN" dirty="0"/>
              <a:t>    print </a:t>
            </a:r>
            <a:r>
              <a:rPr lang="en-US" altLang="zh-CN" dirty="0" err="1"/>
              <a:t>i</a:t>
            </a:r>
            <a:r>
              <a:rPr lang="en-US" altLang="zh-CN" dirty="0"/>
              <a:t>         # </a:t>
            </a:r>
            <a:r>
              <a:rPr lang="zh-CN" altLang="en-US" dirty="0"/>
              <a:t>输出双数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 1</a:t>
            </a:r>
          </a:p>
          <a:p>
            <a:r>
              <a:rPr lang="en-US" altLang="zh-CN" dirty="0"/>
              <a:t>while 1:            # </a:t>
            </a:r>
            <a:r>
              <a:rPr lang="zh-CN" altLang="en-US" dirty="0"/>
              <a:t>循环条件为</a:t>
            </a:r>
            <a:r>
              <a:rPr lang="en-US" altLang="zh-CN" dirty="0"/>
              <a:t>1</a:t>
            </a:r>
            <a:r>
              <a:rPr lang="zh-CN" altLang="en-US" dirty="0"/>
              <a:t>必定成立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 </a:t>
            </a:r>
            <a:r>
              <a:rPr lang="en-US" altLang="zh-CN" dirty="0" err="1"/>
              <a:t>i</a:t>
            </a:r>
            <a:r>
              <a:rPr lang="en-US" altLang="zh-CN" dirty="0"/>
              <a:t>         # </a:t>
            </a:r>
            <a:r>
              <a:rPr lang="zh-CN" altLang="en-US" dirty="0"/>
              <a:t>输出</a:t>
            </a:r>
            <a:r>
              <a:rPr lang="en-US" altLang="zh-CN" dirty="0"/>
              <a:t>1~10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&gt; 10:     # 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zh-CN" altLang="en-US" dirty="0"/>
              <a:t>大于</a:t>
            </a:r>
            <a:r>
              <a:rPr lang="en-US" altLang="zh-CN" dirty="0"/>
              <a:t>10</a:t>
            </a:r>
            <a:r>
              <a:rPr lang="zh-CN" altLang="en-US" dirty="0"/>
              <a:t>时跳出循环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00917" y="1618781"/>
            <a:ext cx="7920550" cy="64633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执行语句……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4" y="694054"/>
            <a:ext cx="3445197" cy="5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1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4657487" y="654803"/>
            <a:ext cx="734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… 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中的语句会在循环正常执行完（即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跳出而中断的）的情况下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8081" y="1473435"/>
            <a:ext cx="707689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count = 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en-US" altLang="zh-CN" dirty="0"/>
              <a:t> count &lt; 5:</a:t>
            </a:r>
          </a:p>
          <a:p>
            <a:r>
              <a:rPr lang="en-US" altLang="zh-CN" dirty="0"/>
              <a:t>   print count, " is  less than 5"</a:t>
            </a:r>
          </a:p>
          <a:p>
            <a:r>
              <a:rPr lang="en-US" altLang="zh-CN" dirty="0"/>
              <a:t>   count = count + 1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zh-CN" dirty="0"/>
              <a:t>   print count, " is not less than 5"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4" y="694054"/>
            <a:ext cx="3445197" cy="52922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68081" y="3573010"/>
            <a:ext cx="7076899" cy="1754326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0 is less than 5</a:t>
            </a:r>
          </a:p>
          <a:p>
            <a:r>
              <a:rPr lang="zh-CN" altLang="en-US" dirty="0"/>
              <a:t>1 is less than 5</a:t>
            </a:r>
          </a:p>
          <a:p>
            <a:r>
              <a:rPr lang="zh-CN" altLang="en-US" dirty="0"/>
              <a:t>2 is less than 5</a:t>
            </a:r>
          </a:p>
          <a:p>
            <a:r>
              <a:rPr lang="zh-CN" altLang="en-US" dirty="0"/>
              <a:t>3 is less than 5</a:t>
            </a:r>
          </a:p>
          <a:p>
            <a:r>
              <a:rPr lang="zh-CN" altLang="en-US" dirty="0"/>
              <a:t>4 is less than 5</a:t>
            </a:r>
          </a:p>
          <a:p>
            <a:r>
              <a:rPr lang="zh-CN" altLang="en-US" dirty="0"/>
              <a:t>5 is not less than 5</a:t>
            </a: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1559825" y="125152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5328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人生苦短，我用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821164"/>
            <a:ext cx="5619750" cy="285750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45829" y="2451832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Computer Programming for Everybody</a:t>
            </a:r>
          </a:p>
        </p:txBody>
      </p:sp>
      <p:sp>
        <p:nvSpPr>
          <p:cNvPr id="7" name="矩形 6"/>
          <p:cNvSpPr/>
          <p:nvPr/>
        </p:nvSpPr>
        <p:spPr>
          <a:xfrm>
            <a:off x="245446" y="620712"/>
            <a:ext cx="777616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1989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Guido van Rossum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名称源自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Monty Python’s Flying Circus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…,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特性取自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Perl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Java,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以及来自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 C++, Scheme, Haskell, Smalltalk,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Ada,Simula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等语言的影响，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可以获取源代码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964" y="2791681"/>
            <a:ext cx="5980957" cy="2894601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4657487" y="654803"/>
            <a:ext cx="73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可以遍历任何序列的项目，如一个列表或者一个字符串。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9489" y="1579018"/>
            <a:ext cx="707689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for letter in 'Python':     # </a:t>
            </a:r>
            <a:r>
              <a:rPr lang="zh-CN" altLang="en-US" dirty="0"/>
              <a:t>第一个实例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print '</a:t>
            </a:r>
            <a:r>
              <a:rPr lang="zh-CN" altLang="en-US" dirty="0"/>
              <a:t>当前字母 </a:t>
            </a:r>
            <a:r>
              <a:rPr lang="en-US" altLang="zh-CN" dirty="0"/>
              <a:t>:', letter</a:t>
            </a:r>
          </a:p>
          <a:p>
            <a:endParaRPr lang="en-US" altLang="zh-CN" dirty="0"/>
          </a:p>
          <a:p>
            <a:r>
              <a:rPr lang="en-US" altLang="zh-CN" dirty="0"/>
              <a:t>fruits = ['banana', 'apple',  'mango']</a:t>
            </a:r>
          </a:p>
          <a:p>
            <a:r>
              <a:rPr lang="en-US" altLang="zh-CN" dirty="0"/>
              <a:t>for fruit in fruits:        # </a:t>
            </a:r>
            <a:r>
              <a:rPr lang="zh-CN" altLang="en-US" dirty="0"/>
              <a:t>第二个实例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print '</a:t>
            </a:r>
            <a:r>
              <a:rPr lang="zh-CN" altLang="en-US" dirty="0"/>
              <a:t>当前字母 </a:t>
            </a:r>
            <a:r>
              <a:rPr lang="en-US" altLang="zh-CN" dirty="0"/>
              <a:t>:', </a:t>
            </a:r>
            <a:r>
              <a:rPr lang="en-US" altLang="zh-CN" dirty="0" smtClean="0"/>
              <a:t>fruit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en-US" altLang="zh-CN" dirty="0"/>
              <a:t>"Good bye!"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769489" y="3838672"/>
            <a:ext cx="7076899" cy="2862322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当前字母 </a:t>
            </a:r>
            <a:r>
              <a:rPr lang="en-US" altLang="zh-CN" dirty="0"/>
              <a:t>: P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y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t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h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o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n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banana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apple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mango</a:t>
            </a:r>
          </a:p>
          <a:p>
            <a:r>
              <a:rPr lang="en-US" altLang="zh-CN" dirty="0"/>
              <a:t>Good bye!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69489" y="1005435"/>
            <a:ext cx="7053687" cy="64633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for</a:t>
            </a:r>
            <a:r>
              <a:rPr lang="zh-CN" altLang="en-US" b="1" dirty="0"/>
              <a:t> </a:t>
            </a:r>
            <a:r>
              <a:rPr lang="zh-CN" altLang="en-US" dirty="0"/>
              <a:t>iterating_var </a:t>
            </a:r>
            <a:r>
              <a:rPr lang="zh-CN" altLang="en-US" b="1" dirty="0">
                <a:solidFill>
                  <a:srgbClr val="FF0000"/>
                </a:solidFill>
              </a:rPr>
              <a:t>in</a:t>
            </a:r>
            <a:r>
              <a:rPr lang="zh-CN" altLang="en-US" b="1" dirty="0"/>
              <a:t> </a:t>
            </a:r>
            <a:r>
              <a:rPr lang="zh-CN" altLang="en-US" dirty="0"/>
              <a:t>sequence:</a:t>
            </a:r>
          </a:p>
          <a:p>
            <a:r>
              <a:rPr lang="zh-CN" altLang="en-US" dirty="0"/>
              <a:t>   statements(s)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83"/>
            <a:ext cx="4629789" cy="49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849313" y="843141"/>
            <a:ext cx="101887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个循环体里面嵌入另一个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可以在循环体内嵌入其他的循环体，如在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循环中可以嵌入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025" y="3628526"/>
            <a:ext cx="401816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b="1" dirty="0" err="1"/>
              <a:t>iterating_var</a:t>
            </a:r>
            <a:r>
              <a:rPr lang="en-US" altLang="zh-CN" b="1" dirty="0"/>
              <a:t> in sequence: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for </a:t>
            </a:r>
            <a:r>
              <a:rPr lang="en-US" altLang="zh-CN" b="1" dirty="0" err="1"/>
              <a:t>iterating_var</a:t>
            </a:r>
            <a:r>
              <a:rPr lang="en-US" altLang="zh-CN" b="1" dirty="0"/>
              <a:t> in sequence:</a:t>
            </a:r>
          </a:p>
          <a:p>
            <a:r>
              <a:rPr lang="en-US" altLang="zh-CN" dirty="0"/>
              <a:t>      statements(s)</a:t>
            </a:r>
          </a:p>
          <a:p>
            <a:r>
              <a:rPr lang="en-US" altLang="zh-CN" dirty="0"/>
              <a:t>   statements(s)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708025" y="1988900"/>
            <a:ext cx="3775095" cy="1200329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while expression:</a:t>
            </a:r>
          </a:p>
          <a:p>
            <a:r>
              <a:rPr lang="en-US" altLang="zh-CN" dirty="0"/>
              <a:t>   </a:t>
            </a:r>
            <a:r>
              <a:rPr lang="en-US" altLang="zh-CN" b="1" dirty="0"/>
              <a:t>while expression:</a:t>
            </a:r>
          </a:p>
          <a:p>
            <a:r>
              <a:rPr lang="en-US" altLang="zh-CN" dirty="0"/>
              <a:t>      statement(s)</a:t>
            </a:r>
          </a:p>
          <a:p>
            <a:r>
              <a:rPr lang="en-US" altLang="zh-CN" dirty="0"/>
              <a:t>   statement(s)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83120" y="1988900"/>
            <a:ext cx="6582812" cy="313932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i </a:t>
            </a:r>
            <a:r>
              <a:rPr lang="zh-CN" altLang="en-US" dirty="0"/>
              <a:t>= 2</a:t>
            </a:r>
          </a:p>
          <a:p>
            <a:r>
              <a:rPr lang="zh-CN" altLang="en-US" dirty="0"/>
              <a:t>while(i &lt; 100):</a:t>
            </a:r>
          </a:p>
          <a:p>
            <a:r>
              <a:rPr lang="zh-CN" altLang="en-US" dirty="0"/>
              <a:t>   j = 2</a:t>
            </a:r>
          </a:p>
          <a:p>
            <a:r>
              <a:rPr lang="zh-CN" altLang="en-US" dirty="0"/>
              <a:t>   while(j &lt;= (i/j)):</a:t>
            </a:r>
          </a:p>
          <a:p>
            <a:r>
              <a:rPr lang="zh-CN" altLang="en-US" dirty="0"/>
              <a:t>      if not(i%j): break</a:t>
            </a:r>
          </a:p>
          <a:p>
            <a:r>
              <a:rPr lang="zh-CN" altLang="en-US" dirty="0"/>
              <a:t>      j = j + 1</a:t>
            </a:r>
          </a:p>
          <a:p>
            <a:r>
              <a:rPr lang="zh-CN" altLang="en-US" dirty="0"/>
              <a:t>   if (j &gt; i/j) : print i, " 是素数"</a:t>
            </a:r>
          </a:p>
          <a:p>
            <a:r>
              <a:rPr lang="zh-CN" altLang="en-US" dirty="0"/>
              <a:t>   i = i + </a:t>
            </a:r>
            <a:r>
              <a:rPr lang="zh-CN" altLang="en-US" dirty="0" smtClean="0"/>
              <a:t>1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print </a:t>
            </a:r>
            <a:r>
              <a:rPr lang="zh-CN" altLang="en-US" dirty="0"/>
              <a:t>"Good bye!"</a:t>
            </a: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1559825" y="125152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002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4361461" y="659737"/>
            <a:ext cx="7028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语句用来终止循环语句，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即循环条件没有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条件或者序列还没被完全递归完，也会停止执行循环语句。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语句将停止执行最深层的循环，并开始执行下一行代码。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4441472" y="2897872"/>
            <a:ext cx="6582812" cy="1200329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for letter</a:t>
            </a:r>
            <a:r>
              <a:rPr lang="en-US" altLang="zh-CN" b="1" dirty="0"/>
              <a:t> in </a:t>
            </a:r>
            <a:r>
              <a:rPr lang="en-US" altLang="zh-CN" dirty="0"/>
              <a:t>'Python</a:t>
            </a:r>
            <a:r>
              <a:rPr lang="en-US" altLang="zh-CN" dirty="0" smtClean="0"/>
              <a:t>':</a:t>
            </a:r>
            <a:endParaRPr lang="en-US" altLang="zh-CN" dirty="0"/>
          </a:p>
          <a:p>
            <a:r>
              <a:rPr lang="en-US" altLang="zh-CN" dirty="0"/>
              <a:t>   if letter == 'h':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break</a:t>
            </a:r>
          </a:p>
          <a:p>
            <a:r>
              <a:rPr lang="en-US" altLang="zh-CN" dirty="0"/>
              <a:t>   print 'Current Letter :', letter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" y="836820"/>
            <a:ext cx="3826046" cy="44435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41472" y="4441863"/>
            <a:ext cx="6582812" cy="1200329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Current Letter : P</a:t>
            </a:r>
          </a:p>
          <a:p>
            <a:r>
              <a:rPr lang="zh-CN" altLang="en-US" dirty="0"/>
              <a:t>Current Letter : y</a:t>
            </a:r>
          </a:p>
          <a:p>
            <a:r>
              <a:rPr lang="zh-CN" altLang="en-US" dirty="0"/>
              <a:t>Current Letter : t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03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4361461" y="659737"/>
            <a:ext cx="7028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跳出本次循环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语句用来告诉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跳过当前循环的剩余语句，然后继续进行下一轮循环。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循环中。</a:t>
            </a:r>
          </a:p>
        </p:txBody>
      </p:sp>
      <p:sp>
        <p:nvSpPr>
          <p:cNvPr id="7" name="矩形 6"/>
          <p:cNvSpPr/>
          <p:nvPr/>
        </p:nvSpPr>
        <p:spPr>
          <a:xfrm>
            <a:off x="4441472" y="2595118"/>
            <a:ext cx="6582812" cy="1200329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for letter in 'Python':     # </a:t>
            </a:r>
            <a:r>
              <a:rPr lang="zh-CN" altLang="en-US" dirty="0"/>
              <a:t>第一个实例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if letter == 'h':</a:t>
            </a:r>
          </a:p>
          <a:p>
            <a:r>
              <a:rPr lang="en-US" altLang="zh-CN" dirty="0"/>
              <a:t>      continue</a:t>
            </a:r>
          </a:p>
          <a:p>
            <a:r>
              <a:rPr lang="en-US" altLang="zh-CN" dirty="0"/>
              <a:t>   print '</a:t>
            </a:r>
            <a:r>
              <a:rPr lang="zh-CN" altLang="en-US" dirty="0"/>
              <a:t>当前字母 </a:t>
            </a:r>
            <a:r>
              <a:rPr lang="en-US" altLang="zh-CN" dirty="0"/>
              <a:t>:', </a:t>
            </a:r>
            <a:r>
              <a:rPr lang="en-US" altLang="zh-CN" dirty="0" smtClean="0"/>
              <a:t>letter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41472" y="4077045"/>
            <a:ext cx="6582812" cy="1477328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当前字母 </a:t>
            </a:r>
            <a:r>
              <a:rPr lang="en-US" altLang="zh-CN" dirty="0"/>
              <a:t>: P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y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t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o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n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945426"/>
            <a:ext cx="3874376" cy="4499714"/>
          </a:xfrm>
          <a:prstGeom prst="rect">
            <a:avLst/>
          </a:prstGeom>
        </p:spPr>
      </p:pic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098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1129242" y="563182"/>
            <a:ext cx="103224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是空语句，是为了保持程序结构的完整性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不做任何事情，一般用做占位语句。</a:t>
            </a:r>
          </a:p>
        </p:txBody>
      </p:sp>
      <p:sp>
        <p:nvSpPr>
          <p:cNvPr id="7" name="矩形 6"/>
          <p:cNvSpPr/>
          <p:nvPr/>
        </p:nvSpPr>
        <p:spPr>
          <a:xfrm>
            <a:off x="2425700" y="1115736"/>
            <a:ext cx="6582812" cy="2308324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输出 </a:t>
            </a:r>
            <a:r>
              <a:rPr lang="en-US" altLang="zh-CN" dirty="0"/>
              <a:t>Python </a:t>
            </a:r>
            <a:r>
              <a:rPr lang="zh-CN" altLang="en-US" dirty="0"/>
              <a:t>的每个字母</a:t>
            </a:r>
          </a:p>
          <a:p>
            <a:r>
              <a:rPr lang="en-US" altLang="zh-CN" dirty="0"/>
              <a:t>for letter in 'Python':</a:t>
            </a:r>
          </a:p>
          <a:p>
            <a:r>
              <a:rPr lang="en-US" altLang="zh-CN" dirty="0"/>
              <a:t>   if letter == 'h':</a:t>
            </a:r>
          </a:p>
          <a:p>
            <a:r>
              <a:rPr lang="en-US" altLang="zh-CN" dirty="0"/>
              <a:t>      pass</a:t>
            </a:r>
          </a:p>
          <a:p>
            <a:r>
              <a:rPr lang="en-US" altLang="zh-CN" dirty="0"/>
              <a:t>      print '</a:t>
            </a:r>
            <a:r>
              <a:rPr lang="zh-CN" altLang="en-US" dirty="0"/>
              <a:t>这是 </a:t>
            </a:r>
            <a:r>
              <a:rPr lang="en-US" altLang="zh-CN" dirty="0"/>
              <a:t>pass </a:t>
            </a:r>
            <a:r>
              <a:rPr lang="zh-CN" altLang="en-US" dirty="0"/>
              <a:t>块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print '</a:t>
            </a:r>
            <a:r>
              <a:rPr lang="zh-CN" altLang="en-US" dirty="0"/>
              <a:t>当前字母 </a:t>
            </a:r>
            <a:r>
              <a:rPr lang="en-US" altLang="zh-CN" dirty="0"/>
              <a:t>:', letter</a:t>
            </a:r>
          </a:p>
          <a:p>
            <a:endParaRPr lang="en-US" altLang="zh-CN" dirty="0"/>
          </a:p>
          <a:p>
            <a:r>
              <a:rPr lang="en-US" altLang="zh-CN" dirty="0"/>
              <a:t>print "Good bye!"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25700" y="3472314"/>
            <a:ext cx="6582812" cy="2308324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当前字母 </a:t>
            </a:r>
            <a:r>
              <a:rPr lang="en-US" altLang="zh-CN" dirty="0"/>
              <a:t>: P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y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t</a:t>
            </a:r>
          </a:p>
          <a:p>
            <a:r>
              <a:rPr lang="zh-CN" altLang="en-US" dirty="0"/>
              <a:t>这是 </a:t>
            </a:r>
            <a:r>
              <a:rPr lang="en-US" altLang="zh-CN" dirty="0"/>
              <a:t>pass </a:t>
            </a:r>
            <a:r>
              <a:rPr lang="zh-CN" altLang="en-US" dirty="0"/>
              <a:t>块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h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o</a:t>
            </a:r>
          </a:p>
          <a:p>
            <a:r>
              <a:rPr lang="zh-CN" altLang="en-US" dirty="0"/>
              <a:t>当前字母 </a:t>
            </a:r>
            <a:r>
              <a:rPr lang="en-US" altLang="zh-CN" dirty="0"/>
              <a:t>: n</a:t>
            </a:r>
          </a:p>
          <a:p>
            <a:r>
              <a:rPr lang="en-US" altLang="zh-CN" dirty="0"/>
              <a:t>Good bye!</a:t>
            </a:r>
            <a:endParaRPr lang="zh-CN" altLang="en-US" dirty="0"/>
          </a:p>
        </p:txBody>
      </p:sp>
      <p:sp>
        <p:nvSpPr>
          <p:cNvPr id="14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451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6</a:t>
            </a:r>
            <a:endParaRPr lang="zh-CN" altLang="en-US" sz="44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4125" y="3141663"/>
            <a:ext cx="4835525" cy="2471446"/>
            <a:chOff x="3794125" y="3141663"/>
            <a:chExt cx="4835525" cy="2471446"/>
          </a:xfrm>
        </p:grpSpPr>
        <p:sp>
          <p:nvSpPr>
            <p:cNvPr id="6155" name="矩形 48"/>
            <p:cNvSpPr>
              <a:spLocks noChangeArrowheads="1"/>
            </p:cNvSpPr>
            <p:nvPr/>
          </p:nvSpPr>
          <p:spPr bwMode="auto">
            <a:xfrm>
              <a:off x="3794125" y="3141663"/>
              <a:ext cx="4835525" cy="247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函数定义规则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函数调用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函数参数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函数返回值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全局变量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局部变量</a:t>
              </a:r>
              <a:endParaRPr lang="en-US" altLang="zh-CN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37437" y="350100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937437" y="393303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937437" y="43527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937437" y="4797095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937437" y="5203766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937437" y="5589150"/>
              <a:ext cx="46922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17993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函数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矩形 3"/>
          <p:cNvSpPr/>
          <p:nvPr/>
        </p:nvSpPr>
        <p:spPr>
          <a:xfrm>
            <a:off x="708025" y="646507"/>
            <a:ext cx="10861942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是组织好的，可重复使用的，用来实现单一，或相关联功能的代码段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能提高应用的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的重复利用率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0856" y="1582638"/>
            <a:ext cx="60027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定义函数的规则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代码块以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关键词开头，后接函数标识符名称和圆括号()。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任何传入参数和自变量必须放在圆括号中间。圆括号之间可以用于定义参数。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函数的第一行语句可以选择性地使用文档字符串—用于存放函数说明。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函数内容以冒号起始，并且缩进。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[表达式] 结束函数，选择性地返回一个值给调用方。不带表达式的return相当于返回 None。</a:t>
            </a:r>
          </a:p>
        </p:txBody>
      </p:sp>
      <p:sp>
        <p:nvSpPr>
          <p:cNvPr id="3" name="矩形 2"/>
          <p:cNvSpPr/>
          <p:nvPr/>
        </p:nvSpPr>
        <p:spPr>
          <a:xfrm>
            <a:off x="7105657" y="1790387"/>
            <a:ext cx="4392305" cy="38318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def</a:t>
            </a:r>
            <a:r>
              <a:rPr lang="zh-CN" altLang="en-US" b="1" dirty="0" smtClean="0"/>
              <a:t> </a:t>
            </a:r>
            <a:r>
              <a:rPr lang="zh-CN" altLang="en-US" dirty="0"/>
              <a:t>functionname( parameters )</a:t>
            </a:r>
            <a:r>
              <a:rPr lang="zh-CN" altLang="en-US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"函数_文档字符串"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function_suite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return</a:t>
            </a:r>
            <a:r>
              <a:rPr lang="zh-CN" altLang="en-US" dirty="0"/>
              <a:t> [expression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printme</a:t>
            </a:r>
            <a:r>
              <a:rPr lang="en-US" altLang="zh-CN" dirty="0"/>
              <a:t>( </a:t>
            </a:r>
            <a:r>
              <a:rPr lang="en-US" altLang="zh-CN" dirty="0" err="1"/>
              <a:t>str</a:t>
            </a:r>
            <a:r>
              <a:rPr lang="en-US" altLang="zh-CN" dirty="0"/>
              <a:t> 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"</a:t>
            </a:r>
            <a:r>
              <a:rPr lang="zh-CN" altLang="en-US" dirty="0"/>
              <a:t>打印传入的字符串到标准显示设备上</a:t>
            </a:r>
            <a:r>
              <a:rPr lang="en-US" altLang="zh-CN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print </a:t>
            </a:r>
            <a:r>
              <a:rPr lang="en-US" altLang="zh-CN" dirty="0" err="1"/>
              <a:t>str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510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函数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8024" y="769840"/>
            <a:ext cx="10645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定义一个函数只给了函数一个名称，指定了函数里包含的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代码块结构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函数的基本结构完成以后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另一个函数调用执行，也可以直接从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1738" y="2299868"/>
            <a:ext cx="1014018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Python参数采用引用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里修改了参数，那么在调用这个函数的函数里，原始的参数也被改变了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648" y="3275898"/>
            <a:ext cx="5216317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def changeme( mylist 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mylist.append([1,2,3,4]);</a:t>
            </a:r>
          </a:p>
          <a:p>
            <a:r>
              <a:rPr lang="zh-CN" altLang="en-US" dirty="0" smtClean="0"/>
              <a:t>   </a:t>
            </a:r>
            <a:r>
              <a:rPr lang="zh-CN" altLang="en-US" dirty="0"/>
              <a:t>print </a:t>
            </a:r>
            <a:r>
              <a:rPr lang="zh-CN" altLang="en-US" dirty="0" smtClean="0"/>
              <a:t>“函数</a:t>
            </a:r>
            <a:r>
              <a:rPr lang="zh-CN" altLang="en-US" dirty="0"/>
              <a:t>内取值: </a:t>
            </a:r>
            <a:r>
              <a:rPr lang="zh-CN" altLang="en-US" dirty="0" smtClean="0"/>
              <a:t>”, mylist </a:t>
            </a:r>
            <a:endParaRPr lang="en-US" altLang="zh-CN" dirty="0" smtClean="0"/>
          </a:p>
          <a:p>
            <a:r>
              <a:rPr lang="zh-CN" altLang="en-US" dirty="0" smtClean="0"/>
              <a:t>return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mylist </a:t>
            </a:r>
            <a:r>
              <a:rPr lang="zh-CN" altLang="en-US" dirty="0"/>
              <a:t>= [10,20,30];</a:t>
            </a:r>
          </a:p>
          <a:p>
            <a:r>
              <a:rPr lang="zh-CN" altLang="en-US" dirty="0"/>
              <a:t>changeme( mylist )</a:t>
            </a:r>
            <a:r>
              <a:rPr lang="zh-CN" altLang="en-US" dirty="0" smtClean="0"/>
              <a:t>;</a:t>
            </a:r>
            <a:r>
              <a:rPr lang="zh-CN" altLang="en-US" dirty="0"/>
              <a:t> # 调用changeme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r>
              <a:rPr lang="zh-CN" altLang="en-US" dirty="0"/>
              <a:t>print "函数外取值: ", </a:t>
            </a:r>
            <a:r>
              <a:rPr lang="zh-CN" altLang="en-US" dirty="0" smtClean="0"/>
              <a:t>mylist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13602" y="3275898"/>
            <a:ext cx="482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传入</a:t>
            </a:r>
            <a:r>
              <a:rPr lang="zh-CN" altLang="en-US" dirty="0"/>
              <a:t>函数的和在末尾添加新内容的对象用的是同一个引用。故输出结果如下：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函数内取值:  [10, 20, 30, [1, 2, 3, 4</a:t>
            </a:r>
            <a:r>
              <a:rPr lang="zh-CN" altLang="en-US" b="1" dirty="0" smtClean="0">
                <a:solidFill>
                  <a:srgbClr val="FF0000"/>
                </a:solidFill>
              </a:rPr>
              <a:t>]]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函数外取值</a:t>
            </a:r>
            <a:r>
              <a:rPr lang="zh-CN" altLang="en-US" b="1" dirty="0">
                <a:solidFill>
                  <a:srgbClr val="FF0000"/>
                </a:solidFill>
              </a:rPr>
              <a:t>:  [10, 20, 30, [1, 2, 3, 4</a:t>
            </a:r>
            <a:r>
              <a:rPr lang="zh-CN" altLang="en-US" b="1" dirty="0" smtClean="0">
                <a:solidFill>
                  <a:srgbClr val="FF0000"/>
                </a:solidFill>
              </a:rPr>
              <a:t>]]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66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函数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7" name="矩形 6"/>
          <p:cNvSpPr/>
          <p:nvPr/>
        </p:nvSpPr>
        <p:spPr>
          <a:xfrm>
            <a:off x="121172" y="1621858"/>
            <a:ext cx="4442874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def printme( str ):</a:t>
            </a:r>
          </a:p>
          <a:p>
            <a:r>
              <a:rPr lang="zh-CN" altLang="en-US" dirty="0">
                <a:latin typeface="+mn-ea"/>
                <a:ea typeface="+mn-ea"/>
              </a:rPr>
              <a:t>   "打印任何传入的字符串"</a:t>
            </a:r>
          </a:p>
          <a:p>
            <a:r>
              <a:rPr lang="zh-CN" altLang="en-US" dirty="0">
                <a:latin typeface="+mn-ea"/>
                <a:ea typeface="+mn-ea"/>
              </a:rPr>
              <a:t>   print str;</a:t>
            </a:r>
          </a:p>
          <a:p>
            <a:r>
              <a:rPr lang="zh-CN" altLang="en-US" dirty="0">
                <a:latin typeface="+mn-ea"/>
                <a:ea typeface="+mn-ea"/>
              </a:rPr>
              <a:t>   return;</a:t>
            </a:r>
          </a:p>
          <a:p>
            <a:r>
              <a:rPr lang="zh-CN" altLang="en-US" dirty="0">
                <a:latin typeface="+mn-ea"/>
                <a:ea typeface="+mn-ea"/>
              </a:rPr>
              <a:t> </a:t>
            </a:r>
          </a:p>
          <a:p>
            <a:r>
              <a:rPr lang="zh-CN" altLang="en-US" dirty="0">
                <a:latin typeface="+mn-ea"/>
                <a:ea typeface="+mn-ea"/>
              </a:rPr>
              <a:t># 调用函数</a:t>
            </a:r>
          </a:p>
          <a:p>
            <a:r>
              <a:rPr lang="zh-CN" altLang="en-US" dirty="0">
                <a:latin typeface="+mn-ea"/>
                <a:ea typeface="+mn-ea"/>
              </a:rPr>
              <a:t>printme("我要调用用户自定义函数!");</a:t>
            </a:r>
          </a:p>
          <a:p>
            <a:r>
              <a:rPr lang="zh-CN" altLang="en-US" dirty="0">
                <a:latin typeface="+mn-ea"/>
                <a:ea typeface="+mn-ea"/>
              </a:rPr>
              <a:t>printme("再次调用同一函数");</a:t>
            </a:r>
          </a:p>
        </p:txBody>
      </p:sp>
      <p:sp>
        <p:nvSpPr>
          <p:cNvPr id="2" name="矩形 1"/>
          <p:cNvSpPr/>
          <p:nvPr/>
        </p:nvSpPr>
        <p:spPr>
          <a:xfrm>
            <a:off x="575473" y="669796"/>
            <a:ext cx="39639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必备参数</a:t>
            </a: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必备参数须以正确的顺序传入函数。调用时的数量必须和声明时的一样。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8473" y="620713"/>
            <a:ext cx="34926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关键字参数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使用关键字参数允许函数调用时参数的顺序与声明时不一致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6633" y="1624711"/>
            <a:ext cx="3747158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def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printinfo</a:t>
            </a:r>
            <a:r>
              <a:rPr lang="en-US" altLang="zh-CN" dirty="0">
                <a:latin typeface="+mn-ea"/>
                <a:ea typeface="+mn-ea"/>
              </a:rPr>
              <a:t>( name, age ):</a:t>
            </a:r>
          </a:p>
          <a:p>
            <a:r>
              <a:rPr lang="en-US" altLang="zh-CN" dirty="0">
                <a:latin typeface="+mn-ea"/>
                <a:ea typeface="+mn-ea"/>
              </a:rPr>
              <a:t>   "</a:t>
            </a:r>
            <a:r>
              <a:rPr lang="zh-CN" altLang="en-US" dirty="0">
                <a:latin typeface="+mn-ea"/>
                <a:ea typeface="+mn-ea"/>
              </a:rPr>
              <a:t>打印任何传入的字符串</a:t>
            </a:r>
            <a:r>
              <a:rPr lang="en-US" altLang="zh-CN" dirty="0">
                <a:latin typeface="+mn-ea"/>
                <a:ea typeface="+mn-ea"/>
              </a:rPr>
              <a:t>"</a:t>
            </a:r>
          </a:p>
          <a:p>
            <a:r>
              <a:rPr lang="en-US" altLang="zh-CN" dirty="0">
                <a:latin typeface="+mn-ea"/>
                <a:ea typeface="+mn-ea"/>
              </a:rPr>
              <a:t>   print "Name: ", name;</a:t>
            </a:r>
          </a:p>
          <a:p>
            <a:r>
              <a:rPr lang="en-US" altLang="zh-CN" dirty="0">
                <a:latin typeface="+mn-ea"/>
                <a:ea typeface="+mn-ea"/>
              </a:rPr>
              <a:t>   print "Age ", age;</a:t>
            </a:r>
          </a:p>
          <a:p>
            <a:r>
              <a:rPr lang="en-US" altLang="zh-CN" dirty="0">
                <a:latin typeface="+mn-ea"/>
                <a:ea typeface="+mn-ea"/>
              </a:rPr>
              <a:t>   return;</a:t>
            </a:r>
          </a:p>
          <a:p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r>
              <a:rPr lang="en-US" altLang="zh-CN" dirty="0">
                <a:latin typeface="+mn-ea"/>
                <a:ea typeface="+mn-ea"/>
              </a:rPr>
              <a:t>#</a:t>
            </a:r>
            <a:r>
              <a:rPr lang="zh-CN" altLang="en-US" dirty="0">
                <a:latin typeface="+mn-ea"/>
                <a:ea typeface="+mn-ea"/>
              </a:rPr>
              <a:t>调用</a:t>
            </a:r>
            <a:r>
              <a:rPr lang="en-US" altLang="zh-CN" dirty="0" err="1">
                <a:latin typeface="+mn-ea"/>
                <a:ea typeface="+mn-ea"/>
              </a:rPr>
              <a:t>printinfo</a:t>
            </a:r>
            <a:r>
              <a:rPr lang="zh-CN" altLang="en-US" dirty="0">
                <a:latin typeface="+mn-ea"/>
                <a:ea typeface="+mn-ea"/>
              </a:rPr>
              <a:t>函数</a:t>
            </a:r>
          </a:p>
          <a:p>
            <a:r>
              <a:rPr lang="en-US" altLang="zh-CN" dirty="0" err="1">
                <a:latin typeface="+mn-ea"/>
                <a:ea typeface="+mn-ea"/>
              </a:rPr>
              <a:t>printinfo</a:t>
            </a:r>
            <a:r>
              <a:rPr lang="en-US" altLang="zh-CN" dirty="0">
                <a:latin typeface="+mn-ea"/>
                <a:ea typeface="+mn-ea"/>
              </a:rPr>
              <a:t>( </a:t>
            </a:r>
            <a:r>
              <a:rPr lang="en-US" altLang="zh-CN" dirty="0" smtClean="0">
                <a:latin typeface="+mn-ea"/>
                <a:ea typeface="+mn-ea"/>
              </a:rPr>
              <a:t>age=50,name</a:t>
            </a:r>
            <a:r>
              <a:rPr lang="en-US" altLang="zh-CN" dirty="0">
                <a:latin typeface="+mn-ea"/>
                <a:ea typeface="+mn-ea"/>
              </a:rPr>
              <a:t>="</a:t>
            </a:r>
            <a:r>
              <a:rPr lang="en-US" altLang="zh-CN" dirty="0" err="1">
                <a:latin typeface="+mn-ea"/>
                <a:ea typeface="+mn-ea"/>
              </a:rPr>
              <a:t>miki</a:t>
            </a:r>
            <a:r>
              <a:rPr lang="en-US" altLang="zh-CN" dirty="0">
                <a:latin typeface="+mn-ea"/>
                <a:ea typeface="+mn-ea"/>
              </a:rPr>
              <a:t>"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04645" y="586316"/>
            <a:ext cx="349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缺省参数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3078" y="1618557"/>
            <a:ext cx="4144971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def printinfo( name, age = 35 ):</a:t>
            </a:r>
          </a:p>
          <a:p>
            <a:r>
              <a:rPr lang="zh-CN" altLang="en-US" dirty="0">
                <a:latin typeface="+mn-ea"/>
                <a:ea typeface="+mn-ea"/>
              </a:rPr>
              <a:t>   "打印任何传入的字符串"</a:t>
            </a:r>
          </a:p>
          <a:p>
            <a:r>
              <a:rPr lang="zh-CN" altLang="en-US" dirty="0">
                <a:latin typeface="+mn-ea"/>
                <a:ea typeface="+mn-ea"/>
              </a:rPr>
              <a:t>   print "Name: ", name;</a:t>
            </a:r>
          </a:p>
          <a:p>
            <a:r>
              <a:rPr lang="zh-CN" altLang="en-US" dirty="0">
                <a:latin typeface="+mn-ea"/>
                <a:ea typeface="+mn-ea"/>
              </a:rPr>
              <a:t>   print "Age ", age;</a:t>
            </a:r>
          </a:p>
          <a:p>
            <a:r>
              <a:rPr lang="zh-CN" altLang="en-US" dirty="0">
                <a:latin typeface="+mn-ea"/>
                <a:ea typeface="+mn-ea"/>
              </a:rPr>
              <a:t>   return;</a:t>
            </a:r>
          </a:p>
          <a:p>
            <a:r>
              <a:rPr lang="zh-CN" altLang="en-US" dirty="0">
                <a:latin typeface="+mn-ea"/>
                <a:ea typeface="+mn-ea"/>
              </a:rPr>
              <a:t> </a:t>
            </a:r>
          </a:p>
          <a:p>
            <a:r>
              <a:rPr lang="zh-CN" altLang="en-US" dirty="0">
                <a:latin typeface="+mn-ea"/>
                <a:ea typeface="+mn-ea"/>
              </a:rPr>
              <a:t>#调用printinfo函数</a:t>
            </a:r>
          </a:p>
          <a:p>
            <a:r>
              <a:rPr lang="zh-CN" altLang="en-US" dirty="0">
                <a:latin typeface="+mn-ea"/>
                <a:ea typeface="+mn-ea"/>
              </a:rPr>
              <a:t>printinfo( age=50, name="miki" );</a:t>
            </a:r>
          </a:p>
          <a:p>
            <a:r>
              <a:rPr lang="zh-CN" altLang="en-US" dirty="0">
                <a:latin typeface="+mn-ea"/>
                <a:ea typeface="+mn-ea"/>
              </a:rPr>
              <a:t>printinfo( name="miki" )</a:t>
            </a:r>
          </a:p>
        </p:txBody>
      </p:sp>
      <p:sp>
        <p:nvSpPr>
          <p:cNvPr id="13" name="矩形 12"/>
          <p:cNvSpPr/>
          <p:nvPr/>
        </p:nvSpPr>
        <p:spPr>
          <a:xfrm>
            <a:off x="413045" y="41302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不定长参数</a:t>
            </a:r>
          </a:p>
        </p:txBody>
      </p:sp>
      <p:sp>
        <p:nvSpPr>
          <p:cNvPr id="14" name="矩形 13"/>
          <p:cNvSpPr/>
          <p:nvPr/>
        </p:nvSpPr>
        <p:spPr>
          <a:xfrm>
            <a:off x="1726761" y="3989272"/>
            <a:ext cx="3263491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def printinfo( arg1, *vartuple ):</a:t>
            </a:r>
          </a:p>
          <a:p>
            <a:r>
              <a:rPr lang="zh-CN" altLang="en-US" dirty="0"/>
              <a:t>   "打印任何传入的参数"</a:t>
            </a:r>
          </a:p>
          <a:p>
            <a:r>
              <a:rPr lang="zh-CN" altLang="en-US" dirty="0"/>
              <a:t>   print "输出: "</a:t>
            </a:r>
          </a:p>
          <a:p>
            <a:r>
              <a:rPr lang="zh-CN" altLang="en-US" dirty="0"/>
              <a:t>   print arg1</a:t>
            </a:r>
          </a:p>
          <a:p>
            <a:r>
              <a:rPr lang="zh-CN" altLang="en-US" dirty="0"/>
              <a:t>   for var in vartuple:</a:t>
            </a:r>
          </a:p>
          <a:p>
            <a:r>
              <a:rPr lang="zh-CN" altLang="en-US" dirty="0"/>
              <a:t>      print var</a:t>
            </a:r>
          </a:p>
          <a:p>
            <a:r>
              <a:rPr lang="zh-CN" altLang="en-US" dirty="0"/>
              <a:t>   return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02329" y="4582513"/>
            <a:ext cx="2771224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# </a:t>
            </a:r>
            <a:r>
              <a:rPr lang="zh-CN" altLang="en-US" dirty="0"/>
              <a:t>调用printinfo 函数</a:t>
            </a:r>
          </a:p>
          <a:p>
            <a:r>
              <a:rPr lang="zh-CN" altLang="en-US" dirty="0"/>
              <a:t>printinfo( 10 );</a:t>
            </a:r>
          </a:p>
          <a:p>
            <a:r>
              <a:rPr lang="zh-CN" altLang="en-US" dirty="0"/>
              <a:t>printinfo( 70, 60, 50 );</a:t>
            </a:r>
          </a:p>
        </p:txBody>
      </p:sp>
    </p:spTree>
    <p:extLst>
      <p:ext uri="{BB962C8B-B14F-4D97-AF65-F5344CB8AC3E}">
        <p14:creationId xmlns:p14="http://schemas.microsoft.com/office/powerpoint/2010/main" val="3583967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函数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2" name="矩形 1"/>
          <p:cNvSpPr/>
          <p:nvPr/>
        </p:nvSpPr>
        <p:spPr>
          <a:xfrm>
            <a:off x="748442" y="567555"/>
            <a:ext cx="11235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表示退出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函数，选择性地向调用方返回一个表达式。不带参数值的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语句返回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666" y="1389026"/>
            <a:ext cx="10920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在函数内部的变量拥有一个局部作用域，局部变量只能在其被声明的函数内部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在函数外的拥有全局作用域，而全局变量可以在整个程序范围内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" y="2872572"/>
            <a:ext cx="6482835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 = 0; # 这是一个全局变量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 arg1, arg2 ):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#返回2个参数的和."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total = arg1 + arg2; # total在这里是局部变量.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"函数内是局部变量 : ", total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total;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#调用sum函数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sum( 10, 20 );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"函数外是全局变量 : ", total </a:t>
            </a:r>
          </a:p>
        </p:txBody>
      </p:sp>
      <p:sp>
        <p:nvSpPr>
          <p:cNvPr id="3" name="矩形 2"/>
          <p:cNvSpPr/>
          <p:nvPr/>
        </p:nvSpPr>
        <p:spPr>
          <a:xfrm>
            <a:off x="7393677" y="2944116"/>
            <a:ext cx="4392305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a=[1,2,4]</a:t>
            </a:r>
          </a:p>
          <a:p>
            <a:r>
              <a:rPr lang="zh-CN" altLang="en-US" dirty="0" smtClean="0"/>
              <a:t>def </a:t>
            </a:r>
            <a:r>
              <a:rPr lang="zh-CN" altLang="en-US" dirty="0"/>
              <a:t>sum(a1,a2):</a:t>
            </a:r>
          </a:p>
          <a:p>
            <a:r>
              <a:rPr lang="zh-CN" altLang="en-US" dirty="0"/>
              <a:t>	a.append(a1+a2)</a:t>
            </a:r>
          </a:p>
          <a:p>
            <a:r>
              <a:rPr lang="zh-CN" altLang="en-US" dirty="0"/>
              <a:t>	print (a[:])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&gt;&gt;&gt; sum(3,4)</a:t>
            </a:r>
          </a:p>
          <a:p>
            <a:r>
              <a:rPr lang="zh-CN" altLang="en-US" dirty="0"/>
              <a:t>[1, 2, 4, 7]</a:t>
            </a:r>
          </a:p>
          <a:p>
            <a:r>
              <a:rPr lang="zh-CN" altLang="en-US" dirty="0"/>
              <a:t>&gt;&gt;&gt; a[:]</a:t>
            </a:r>
          </a:p>
          <a:p>
            <a:r>
              <a:rPr lang="zh-CN" altLang="en-US" dirty="0"/>
              <a:t>[1, 2, 4, 7</a:t>
            </a:r>
            <a:r>
              <a:rPr lang="zh-CN" altLang="en-US" dirty="0" smtClean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159" y="4791960"/>
            <a:ext cx="260787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函数内是局部变量 :  30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函数外是全局变量 :  0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901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54001" y="71341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的特点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gray">
          <a:xfrm rot="39573186">
            <a:off x="3961117" y="1985577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gray">
          <a:xfrm rot="3465783">
            <a:off x="3961911" y="3977096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 rot="35969022">
            <a:off x="2840342" y="2057015"/>
            <a:ext cx="728662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 rot="7535209">
            <a:off x="2805416" y="3947728"/>
            <a:ext cx="728663" cy="265112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gray">
          <a:xfrm>
            <a:off x="4494517" y="3023802"/>
            <a:ext cx="728662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gray">
          <a:xfrm rot="-10800000">
            <a:off x="2276779" y="3019040"/>
            <a:ext cx="795338" cy="265112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5F5F5F">
                  <a:gamma/>
                  <a:shade val="63529"/>
                  <a:invGamma/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gray">
          <a:xfrm>
            <a:off x="2043417" y="1396615"/>
            <a:ext cx="3444875" cy="3446462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2729217" y="2155440"/>
            <a:ext cx="1989137" cy="1987550"/>
            <a:chOff x="2238" y="1769"/>
            <a:chExt cx="1361" cy="1361"/>
          </a:xfrm>
        </p:grpSpPr>
        <p:sp>
          <p:nvSpPr>
            <p:cNvPr id="47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1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53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b="0" dirty="0" smtClean="0">
                  <a:solidFill>
                    <a:srgbClr val="080808"/>
                  </a:solidFill>
                  <a:ea typeface="宋体" charset="-122"/>
                </a:rPr>
                <a:t>Python</a:t>
              </a:r>
            </a:p>
            <a:p>
              <a:pPr algn="ctr" eaLnBrk="0" hangingPunct="0"/>
              <a:r>
                <a:rPr lang="zh-CN" altLang="en-US" sz="2400" b="0" dirty="0" smtClean="0">
                  <a:solidFill>
                    <a:srgbClr val="080808"/>
                  </a:solidFill>
                  <a:ea typeface="宋体" charset="-122"/>
                </a:rPr>
                <a:t>特点</a:t>
              </a:r>
              <a:endParaRPr lang="en-US" altLang="zh-CN" sz="2400" b="0" dirty="0">
                <a:solidFill>
                  <a:srgbClr val="080808"/>
                </a:solidFill>
                <a:ea typeface="宋体" charset="-122"/>
              </a:endParaRPr>
            </a:p>
          </p:txBody>
        </p:sp>
      </p:grpSp>
      <p:sp>
        <p:nvSpPr>
          <p:cNvPr id="81" name="AutoShape 21"/>
          <p:cNvSpPr>
            <a:spLocks noChangeArrowheads="1"/>
          </p:cNvSpPr>
          <p:nvPr/>
        </p:nvSpPr>
        <p:spPr bwMode="gray">
          <a:xfrm>
            <a:off x="954447" y="2875370"/>
            <a:ext cx="1278692" cy="5635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0" algn="ctr" eaLnBrk="0" hangingPunct="0"/>
            <a:r>
              <a:rPr lang="zh-CN" altLang="en-US" b="0" dirty="0" smtClean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丰富的库</a:t>
            </a:r>
            <a:endParaRPr lang="en-US" altLang="zh-CN" b="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AutoShape 22"/>
          <p:cNvSpPr>
            <a:spLocks noChangeArrowheads="1"/>
          </p:cNvSpPr>
          <p:nvPr/>
        </p:nvSpPr>
        <p:spPr bwMode="gray">
          <a:xfrm>
            <a:off x="1417638" y="1291737"/>
            <a:ext cx="1686391" cy="5635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b="0" dirty="0" smtClean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简单、易学</a:t>
            </a:r>
            <a:endParaRPr lang="en-US" altLang="zh-CN" b="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AutoShape 23"/>
          <p:cNvSpPr>
            <a:spLocks noChangeArrowheads="1"/>
          </p:cNvSpPr>
          <p:nvPr/>
        </p:nvSpPr>
        <p:spPr bwMode="gray">
          <a:xfrm>
            <a:off x="1192045" y="4340015"/>
            <a:ext cx="2169468" cy="64294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b="0" dirty="0" smtClean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可扩展、可嵌入</a:t>
            </a:r>
            <a:endParaRPr lang="en-US" altLang="zh-CN" b="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AutoShape 24"/>
          <p:cNvSpPr>
            <a:spLocks noChangeArrowheads="1"/>
          </p:cNvSpPr>
          <p:nvPr/>
        </p:nvSpPr>
        <p:spPr bwMode="gray">
          <a:xfrm>
            <a:off x="5324780" y="2833316"/>
            <a:ext cx="1252482" cy="56356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b="0" dirty="0" smtClean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解释性</a:t>
            </a:r>
            <a:endParaRPr lang="en-US" altLang="zh-CN" b="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AutoShape 25"/>
          <p:cNvSpPr>
            <a:spLocks noChangeArrowheads="1"/>
          </p:cNvSpPr>
          <p:nvPr/>
        </p:nvSpPr>
        <p:spPr bwMode="gray">
          <a:xfrm>
            <a:off x="4306203" y="1278345"/>
            <a:ext cx="1965230" cy="56356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b="0" dirty="0" smtClean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面向对象、高层</a:t>
            </a:r>
            <a:endParaRPr lang="en-US" altLang="zh-CN" b="0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26"/>
          <p:cNvSpPr>
            <a:spLocks noChangeArrowheads="1"/>
          </p:cNvSpPr>
          <p:nvPr/>
        </p:nvSpPr>
        <p:spPr bwMode="gray">
          <a:xfrm>
            <a:off x="4228471" y="4340015"/>
            <a:ext cx="2338158" cy="64294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b="0" kern="1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免费开源、可移植</a:t>
            </a:r>
            <a:endParaRPr lang="en-US" altLang="zh-CN" b="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8917612" y="789395"/>
            <a:ext cx="4257676" cy="4029075"/>
          </a:xfrm>
          <a:prstGeom prst="roundRect">
            <a:avLst>
              <a:gd name="adj" fmla="val 3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矩形 48"/>
          <p:cNvSpPr>
            <a:spLocks noChangeArrowheads="1"/>
          </p:cNvSpPr>
          <p:nvPr/>
        </p:nvSpPr>
        <p:spPr bwMode="auto">
          <a:xfrm>
            <a:off x="6939261" y="824799"/>
            <a:ext cx="4918726" cy="479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简单、易学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伪代码本质，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使你能够专注于解决问题而不是去搞明白语言本身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实现面向对象编程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，无需关注底层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解释性语言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不需要编译成二进制代码，可以直接在源代码上运行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衍生系统，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系统家族，掌上平台（掌上电脑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手机），游戏控制台（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嵌入到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庞大，包括正则表达式、文档生成、单元测试、线程、数据库、网页浏览器、等等。此外，还有其他高质量的库，如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Twisted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和图像库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709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本周作业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557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小实验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myScore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=60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Hello, %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s,you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scored %s points."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GreetingString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myName,myScore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)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567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小实验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list]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List.sort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方法完成排序。此方法就地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并且返回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来避免混淆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，当不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需要保留原始列表的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时候可以使用。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194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小实验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71281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{key1:value1, key2:value2...}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访问：在元组和列表中，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通过编号进行元素的访问，但有时需要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按名字（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数据结构的访问。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dict1.get(’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dict.items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dict.items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返回一个包含字典中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对元组的列表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dict.keys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返回一个包含字典中键的列表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dict.values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返回一个包含字典中所有值的列表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dict.iter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iteritems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iterkeys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itervalues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与它们对应的非迭代方法一样，不同的是它们返回一个迭代对象，而不是一个列表。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13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小实验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key1:value1, key2:value2...}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排序，根据“键”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或“键值”进行不同顺序的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	sorted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一个可迭代对象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排序为一个新的有序列表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dic.iteritems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key=lambda d:d[1], reverse=False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参数，用于指定在作比较之前，调用何种函数对列表元素进行处理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参数的值应该是一个函数，该函数接收一个参数，并且返回一个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为排序时所用。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5122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小实验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sorted(</a:t>
            </a:r>
            <a:r>
              <a:rPr lang="en-US" altLang="zh-CN" dirty="0" err="1"/>
              <a:t>iterable</a:t>
            </a:r>
            <a:r>
              <a:rPr lang="en-US" altLang="zh-CN" dirty="0"/>
              <a:t>, key=None, reverse=False) Return a new list containing all items from the </a:t>
            </a:r>
            <a:r>
              <a:rPr lang="en-US" altLang="zh-CN" dirty="0" err="1"/>
              <a:t>iterable</a:t>
            </a:r>
            <a:r>
              <a:rPr lang="en-US" altLang="zh-CN" dirty="0"/>
              <a:t> in ascending order. A custom key function can be supplied to </a:t>
            </a:r>
            <a:r>
              <a:rPr lang="en-US" altLang="zh-CN" dirty="0" err="1"/>
              <a:t>customise</a:t>
            </a:r>
            <a:r>
              <a:rPr lang="en-US" altLang="zh-CN" dirty="0"/>
              <a:t> the sort order, and the reverse flag can be set to request the result in descending order.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560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谁在用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0" y="980831"/>
            <a:ext cx="5904410" cy="441232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82" y="980830"/>
            <a:ext cx="5962014" cy="441232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5369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的下载和安装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gray">
          <a:xfrm>
            <a:off x="465110" y="753154"/>
            <a:ext cx="1132087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的官网网站：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http://www.python.org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和安装其他软件一样。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gray">
          <a:xfrm>
            <a:off x="455089" y="2060905"/>
            <a:ext cx="5245437" cy="1705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Pytchon3.x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现在的性能低一些，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编码方面：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Python3.x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语法方面有改动，数据类型方面有调整。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面向对象、异常处理和模块等方面也有改动。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877" y="1412860"/>
            <a:ext cx="6322104" cy="453631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矩形 1"/>
          <p:cNvSpPr/>
          <p:nvPr/>
        </p:nvSpPr>
        <p:spPr bwMode="auto">
          <a:xfrm>
            <a:off x="7105656" y="3284990"/>
            <a:ext cx="4392305" cy="288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14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489267" y="48746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开启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Python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之旅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6594" y="149127"/>
            <a:ext cx="26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简单、直观、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i="1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i="1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gray">
          <a:xfrm>
            <a:off x="681338" y="1287738"/>
            <a:ext cx="5430212" cy="4247317"/>
          </a:xfrm>
          <a:prstGeom prst="rect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软件包自带的一个集成开发环境，是一个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外壳程序，通过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键入文本与程序交互的途径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初学者可以利用它方便地创建、运行、测试和调试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还带有一个编辑器用来编辑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程序，有一个交互解释器用来解释执行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语句，一个调试器来调试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提示符，告诉我们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已经准备好了，等待键入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49313" y="5328378"/>
            <a:ext cx="4448146" cy="693738"/>
          </a:xfrm>
          <a:prstGeom prst="roundRect">
            <a:avLst>
              <a:gd name="adj" fmla="val 227"/>
            </a:avLst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35" t="1617"/>
          <a:stretch/>
        </p:blipFill>
        <p:spPr>
          <a:xfrm>
            <a:off x="6169592" y="1287738"/>
            <a:ext cx="5757295" cy="42713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898283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44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3600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基础语法</a:t>
            </a:r>
            <a:endParaRPr lang="zh-CN" altLang="en-US" sz="36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行缩进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多行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代码组</a:t>
            </a:r>
            <a:endParaRPr lang="en-US" altLang="zh-CN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注释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8299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36591</TotalTime>
  <Pages>0</Pages>
  <Words>7568</Words>
  <Characters>0</Characters>
  <Application>Microsoft Office PowerPoint</Application>
  <DocSecurity>0</DocSecurity>
  <PresentationFormat>自定义</PresentationFormat>
  <Lines>0</Lines>
  <Paragraphs>1186</Paragraphs>
  <Slides>55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 Unicode MS</vt:lpstr>
      <vt:lpstr>Microsoft Yahei</vt:lpstr>
      <vt:lpstr>Open Sans</vt:lpstr>
      <vt:lpstr>宋体</vt:lpstr>
      <vt:lpstr>微软雅黑</vt:lpstr>
      <vt:lpstr>Arial</vt:lpstr>
      <vt:lpstr>Arial Black</vt:lpstr>
      <vt:lpstr>Calibri</vt:lpstr>
      <vt:lpstr>Courier New</vt:lpstr>
      <vt:lpstr>Helvetica</vt:lpstr>
      <vt:lpstr>Impact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Think</cp:lastModifiedBy>
  <cp:revision>2018</cp:revision>
  <dcterms:created xsi:type="dcterms:W3CDTF">2012-10-06T16:28:00Z</dcterms:created>
  <dcterms:modified xsi:type="dcterms:W3CDTF">2019-09-11T01:48:32Z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