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1" r:id="rId3"/>
    <p:sldId id="314" r:id="rId4"/>
    <p:sldId id="741" r:id="rId5"/>
    <p:sldId id="742" r:id="rId6"/>
    <p:sldId id="743" r:id="rId7"/>
    <p:sldId id="745" r:id="rId8"/>
    <p:sldId id="746" r:id="rId9"/>
    <p:sldId id="744" r:id="rId10"/>
    <p:sldId id="740" r:id="rId11"/>
  </p:sldIdLst>
  <p:sldSz cx="1219517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E70F"/>
    <a:srgbClr val="FFFF99"/>
    <a:srgbClr val="FFCCFF"/>
    <a:srgbClr val="FF9933"/>
    <a:srgbClr val="00CC99"/>
    <a:srgbClr val="00FFFF"/>
    <a:srgbClr val="99FF33"/>
    <a:srgbClr val="CCFF99"/>
    <a:srgbClr val="66FF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2703" autoAdjust="0"/>
  </p:normalViewPr>
  <p:slideViewPr>
    <p:cSldViewPr>
      <p:cViewPr varScale="1">
        <p:scale>
          <a:sx n="71" d="100"/>
          <a:sy n="71" d="100"/>
        </p:scale>
        <p:origin x="104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652" y="84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A5BAE-C131-4001-946A-3B3F803BBD2C}" type="datetime1">
              <a:rPr lang="en-US" altLang="zh-CN" smtClean="0"/>
              <a:t>11/3/2019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BD2C-4579-4E77-B6AA-494F39006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30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2E2B5358-EDFB-4CE6-8D3B-2347597D0466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5D8B027A-C9E3-4761-AFE7-091349C72A32}" type="slidenum">
              <a:rPr lang="en-US" altLang="zh-CN"/>
              <a:pPr>
                <a:defRPr/>
              </a:pPr>
              <a:t>‹#›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62121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2540C5-EF21-4B6E-A871-F3AAD20B5CF3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865660-1C88-41D7-B695-0DB75A876EB0}" type="slidenum">
              <a:rPr lang="en-US" altLang="zh-CN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7689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建议：增加例子。</a:t>
            </a:r>
            <a:endParaRPr lang="en-US" altLang="zh-CN" dirty="0"/>
          </a:p>
          <a:p>
            <a:r>
              <a:rPr lang="zh-CN" altLang="en-US" b="1" dirty="0"/>
              <a:t>主题模型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1047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“参考模型”</a:t>
            </a:r>
            <a:r>
              <a:rPr lang="en-US" altLang="zh-CN" dirty="0"/>
              <a:t>——</a:t>
            </a:r>
            <a:r>
              <a:rPr lang="zh-CN" altLang="en-US" dirty="0"/>
              <a:t>比如人工标记的结果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6165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两两配对，共用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m-1</a:t>
            </a:r>
            <a:r>
              <a:rPr lang="zh-CN" altLang="en-US" dirty="0"/>
              <a:t>）个对。规定</a:t>
            </a:r>
            <a:r>
              <a:rPr lang="en-US" altLang="zh-CN" dirty="0" err="1"/>
              <a:t>i</a:t>
            </a:r>
            <a:r>
              <a:rPr lang="en-US" altLang="zh-CN" dirty="0"/>
              <a:t>&lt;j ,</a:t>
            </a:r>
            <a:r>
              <a:rPr lang="en-US" altLang="zh-CN" baseline="0" dirty="0"/>
              <a:t> </a:t>
            </a:r>
            <a:r>
              <a:rPr lang="zh-CN" altLang="en-US" baseline="0" dirty="0"/>
              <a:t>则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m-1</a:t>
            </a:r>
            <a:r>
              <a:rPr lang="zh-CN" altLang="en-US" dirty="0"/>
              <a:t>）</a:t>
            </a:r>
            <a:r>
              <a:rPr lang="en-US" altLang="zh-CN" dirty="0"/>
              <a:t>/2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492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7568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320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7742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9258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特征提取</a:t>
            </a:r>
            <a:endParaRPr lang="en-US" altLang="zh-CN" dirty="0"/>
          </a:p>
          <a:p>
            <a:r>
              <a:rPr lang="zh-CN" altLang="en-US" dirty="0"/>
              <a:t>主题模型</a:t>
            </a:r>
            <a:r>
              <a:rPr lang="en-US" altLang="zh-CN" dirty="0" err="1"/>
              <a:t>gensim</a:t>
            </a:r>
            <a:endParaRPr lang="en-US" altLang="zh-CN" dirty="0"/>
          </a:p>
          <a:p>
            <a:r>
              <a:rPr lang="en-US" altLang="zh-CN" dirty="0" err="1"/>
              <a:t>Kmeans</a:t>
            </a:r>
            <a:r>
              <a:rPr lang="zh-CN" altLang="en-US" dirty="0"/>
              <a:t>聚类（及其实现）</a:t>
            </a:r>
            <a:endParaRPr lang="en-US" altLang="zh-CN" dirty="0"/>
          </a:p>
          <a:p>
            <a:r>
              <a:rPr lang="zh-CN" altLang="en-US" dirty="0"/>
              <a:t>外部指标与内部指标对比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2B5358-EDFB-4CE6-8D3B-2347597D0466}" type="datetime1">
              <a:rPr lang="en-US" altLang="zh-CN" smtClean="0"/>
              <a:t>11/3/2019</a:t>
            </a:fld>
            <a:endParaRPr lang="en-US" altLang="zh-CN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B027A-C9E3-4761-AFE7-091349C72A32}" type="slidenum">
              <a:rPr lang="en-US" altLang="zh-CN" smtClean="0"/>
              <a:pPr>
                <a:defRPr/>
              </a:pPr>
              <a:t>10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667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75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7175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1098623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8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34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747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180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87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Box 15"/>
          <p:cNvSpPr>
            <a:spLocks noChangeArrowheads="1"/>
          </p:cNvSpPr>
          <p:nvPr userDrawn="1"/>
        </p:nvSpPr>
        <p:spPr bwMode="auto">
          <a:xfrm>
            <a:off x="11091863" y="6184900"/>
            <a:ext cx="98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6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6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6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1386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9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825625"/>
            <a:ext cx="518318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966598" y="612723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68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0990411" y="6189663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69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090118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90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993927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815786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2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921922" y="616519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  </a:t>
            </a:r>
            <a:fld id="{4C5C96F4-50F1-4AD2-AB92-CA393760BCAB}" type="slidenum">
              <a:rPr lang="zh-CN" altLang="zh-CN" sz="1800" smtClean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pPr eaLnBrk="1" hangingPunct="1"/>
              <a:t>‹#›</a:t>
            </a:fld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—</a:t>
            </a:r>
            <a:r>
              <a:rPr lang="zh-CN" altLang="zh-CN" sz="1800" dirty="0">
                <a:solidFill>
                  <a:srgbClr val="BFBFB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73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0"/>
            <a:ext cx="12195175" cy="6021388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7" name="矩形 7"/>
          <p:cNvSpPr>
            <a:spLocks noChangeArrowheads="1"/>
          </p:cNvSpPr>
          <p:nvPr/>
        </p:nvSpPr>
        <p:spPr bwMode="auto">
          <a:xfrm>
            <a:off x="0" y="6642100"/>
            <a:ext cx="12195175" cy="215900"/>
          </a:xfrm>
          <a:prstGeom prst="rect">
            <a:avLst/>
          </a:prstGeom>
          <a:solidFill>
            <a:srgbClr val="88E7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8"/>
          <p:cNvSpPr>
            <a:spLocks noChangeArrowheads="1"/>
          </p:cNvSpPr>
          <p:nvPr/>
        </p:nvSpPr>
        <p:spPr bwMode="auto">
          <a:xfrm>
            <a:off x="0" y="6021388"/>
            <a:ext cx="12195175" cy="6207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-83856"/>
            <a:ext cx="12195175" cy="6858000"/>
          </a:xfrm>
          <a:prstGeom prst="rect">
            <a:avLst/>
          </a:prstGeom>
          <a:gradFill rotWithShape="1">
            <a:gsLst>
              <a:gs pos="0">
                <a:srgbClr val="F1F1E5"/>
              </a:gs>
              <a:gs pos="73999">
                <a:srgbClr val="F7F7ED"/>
              </a:gs>
              <a:gs pos="82999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887" r="549" b="33858"/>
          <a:stretch>
            <a:fillRect/>
          </a:stretch>
        </p:blipFill>
        <p:spPr bwMode="auto">
          <a:xfrm>
            <a:off x="0" y="-117475"/>
            <a:ext cx="121951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矩形 2"/>
          <p:cNvSpPr>
            <a:spLocks noChangeArrowheads="1"/>
          </p:cNvSpPr>
          <p:nvPr/>
        </p:nvSpPr>
        <p:spPr bwMode="auto">
          <a:xfrm>
            <a:off x="0" y="4473575"/>
            <a:ext cx="12195175" cy="1368425"/>
          </a:xfrm>
          <a:prstGeom prst="rect">
            <a:avLst/>
          </a:prstGeom>
          <a:solidFill>
            <a:srgbClr val="363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文本框 1"/>
          <p:cNvSpPr>
            <a:spLocks noChangeArrowheads="1"/>
          </p:cNvSpPr>
          <p:nvPr/>
        </p:nvSpPr>
        <p:spPr bwMode="auto">
          <a:xfrm>
            <a:off x="4253919" y="4508500"/>
            <a:ext cx="1847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1400" dirty="0"/>
          </a:p>
        </p:txBody>
      </p:sp>
      <p:sp>
        <p:nvSpPr>
          <p:cNvPr id="3082" name="文本框 14"/>
          <p:cNvSpPr>
            <a:spLocks noChangeArrowheads="1"/>
          </p:cNvSpPr>
          <p:nvPr/>
        </p:nvSpPr>
        <p:spPr bwMode="auto">
          <a:xfrm>
            <a:off x="553201" y="4562385"/>
            <a:ext cx="116419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88E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文本聚类</a:t>
            </a:r>
          </a:p>
        </p:txBody>
      </p:sp>
      <p:sp>
        <p:nvSpPr>
          <p:cNvPr id="3" name="剪去单角的矩形 2"/>
          <p:cNvSpPr/>
          <p:nvPr/>
        </p:nvSpPr>
        <p:spPr bwMode="auto">
          <a:xfrm>
            <a:off x="9210008" y="418207"/>
            <a:ext cx="2953355" cy="1212387"/>
          </a:xfrm>
          <a:prstGeom prst="snip1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文本处理实践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第五讲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60513" y="113228"/>
            <a:ext cx="5833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作业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1113" y="1412860"/>
            <a:ext cx="94326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训练集、测试集上分别进行聚类。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基本方法：调用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聚类方法。也可测试其他方法，或自己实现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对数据集得到的聚类结果，完成外部评价指标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FMI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的计算，并完成实践报告。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55763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0"/>
          <p:cNvSpPr>
            <a:spLocks noChangeArrowheads="1"/>
          </p:cNvSpPr>
          <p:nvPr/>
        </p:nvSpPr>
        <p:spPr bwMode="auto">
          <a:xfrm>
            <a:off x="360363" y="0"/>
            <a:ext cx="336550" cy="908050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3"/>
          <p:cNvSpPr>
            <a:spLocks noChangeArrowheads="1"/>
          </p:cNvSpPr>
          <p:nvPr/>
        </p:nvSpPr>
        <p:spPr bwMode="auto">
          <a:xfrm>
            <a:off x="828675" y="404813"/>
            <a:ext cx="14525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过渡页</a:t>
            </a:r>
          </a:p>
        </p:txBody>
      </p:sp>
      <p:sp>
        <p:nvSpPr>
          <p:cNvPr id="6148" name="矩形 24"/>
          <p:cNvSpPr>
            <a:spLocks noChangeArrowheads="1"/>
          </p:cNvSpPr>
          <p:nvPr/>
        </p:nvSpPr>
        <p:spPr bwMode="auto">
          <a:xfrm>
            <a:off x="2136775" y="558800"/>
            <a:ext cx="244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92D050"/>
                </a:solidFill>
                <a:ea typeface="微软雅黑" panose="020B0503020204020204" pitchFamily="34" charset="-122"/>
                <a:sym typeface="Arial Unicode MS" panose="020B0604020202020204" pitchFamily="34" charset="-122"/>
              </a:rPr>
              <a:t>TRANSITION PAGE</a:t>
            </a:r>
          </a:p>
        </p:txBody>
      </p:sp>
      <p:sp>
        <p:nvSpPr>
          <p:cNvPr id="6149" name="直接连接符 2"/>
          <p:cNvSpPr>
            <a:spLocks noChangeShapeType="1"/>
          </p:cNvSpPr>
          <p:nvPr/>
        </p:nvSpPr>
        <p:spPr bwMode="auto">
          <a:xfrm>
            <a:off x="360363" y="908050"/>
            <a:ext cx="4368800" cy="1588"/>
          </a:xfrm>
          <a:prstGeom prst="line">
            <a:avLst/>
          </a:prstGeom>
          <a:noFill/>
          <a:ln w="9525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椭圆 5"/>
          <p:cNvSpPr>
            <a:spLocks noChangeArrowheads="1"/>
          </p:cNvSpPr>
          <p:nvPr/>
        </p:nvSpPr>
        <p:spPr bwMode="auto">
          <a:xfrm>
            <a:off x="1884363" y="2276475"/>
            <a:ext cx="1044575" cy="104298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2" name="椭圆 6"/>
          <p:cNvSpPr>
            <a:spLocks noChangeArrowheads="1"/>
          </p:cNvSpPr>
          <p:nvPr/>
        </p:nvSpPr>
        <p:spPr bwMode="auto">
          <a:xfrm>
            <a:off x="1974850" y="2366963"/>
            <a:ext cx="863600" cy="863600"/>
          </a:xfrm>
          <a:prstGeom prst="ellipse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440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153" name="直接连接符 7"/>
          <p:cNvSpPr>
            <a:spLocks noChangeShapeType="1"/>
          </p:cNvSpPr>
          <p:nvPr/>
        </p:nvSpPr>
        <p:spPr bwMode="auto">
          <a:xfrm>
            <a:off x="2928938" y="2906713"/>
            <a:ext cx="6350000" cy="0"/>
          </a:xfrm>
          <a:prstGeom prst="line">
            <a:avLst/>
          </a:prstGeom>
          <a:noFill/>
          <a:ln w="28575">
            <a:solidFill>
              <a:srgbClr val="92D05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Box 3"/>
          <p:cNvSpPr>
            <a:spLocks noChangeArrowheads="1"/>
          </p:cNvSpPr>
          <p:nvPr/>
        </p:nvSpPr>
        <p:spPr bwMode="auto">
          <a:xfrm>
            <a:off x="3038476" y="2187575"/>
            <a:ext cx="52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文本聚类</a:t>
            </a:r>
          </a:p>
        </p:txBody>
      </p:sp>
      <p:sp>
        <p:nvSpPr>
          <p:cNvPr id="6155" name="矩形 48"/>
          <p:cNvSpPr>
            <a:spLocks noChangeArrowheads="1"/>
          </p:cNvSpPr>
          <p:nvPr/>
        </p:nvSpPr>
        <p:spPr bwMode="auto">
          <a:xfrm>
            <a:off x="3794125" y="3141663"/>
            <a:ext cx="4835525" cy="165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评价指标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实验数据集和实验方法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937437" y="350100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937437" y="393303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3937437" y="4352750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937437" y="4797095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937437" y="5203766"/>
            <a:ext cx="46922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文本聚类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简介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聚类的概念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聚类（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）：聚类试图将数据集中的样本划分为若干个通常是不相交的子集，每个子集称为一个“簇”（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通过这样的划分，每个簇可能对应于一些潜在的类别。这些概念对聚类算法而言事先是未知的，聚类过程仅能自动形成簇结构，簇所对应的含义需要由使用者来把握和命名。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聚类常用于寻找数据内在的分布结构，也可作为分类等其他学习任务的前驱过程。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在一些商业应用中需要对用户类型进行判别，但事先没有定义好的“用户类型”，可以先对用户数据进行聚类，根据聚类结果将每个簇定义为一个类，然后基于这些类训练分类模型，用于判别新用户的类型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文本聚类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性能度量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445" y="620712"/>
            <a:ext cx="113245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什么样的聚类结果比较好？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同一簇的样本尽可能彼此相似，不同簇的样本尽可能不同。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簇内相似度（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intra-cluster similarity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）高，簇间相似度（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intra-cluster similarity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）低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两类性能度量方法：一类是将聚类结果与某个“参考模型”进行比较，称为“外部指标”。另一类时直接考察聚类结果而不利用任何参考模型，称为“内部指标”。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44484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文本聚类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性能度量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324521" cy="5809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外部指标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对数据集                        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zh-CN" altLang="en-US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通过聚类给出的簇划分为 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参考模型给出的簇划分为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相应地，令</a:t>
                </a:r>
                <a:r>
                  <a:rPr lang="el-G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l-G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*分别表示与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*对应的簇标记向量。我们将样本两两配对考虑，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a=|SS|,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SS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包含了在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中隶属于相同簇且在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C*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中也隶属于相同簇的样本对。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SS=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l-GR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l-GR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l-GR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l-GR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l-GR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^</m:t>
                        </m:r>
                      </m:e>
                    </m:d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b=|SD|,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包含了在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中隶属于相同簇但在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C*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中隶属于不同簇的样本对。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c=|DS|  ……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d=|DD|  ……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其中，每个样本对（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-25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）（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&lt;j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）仅能出现在一个集合中，因此有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a+b+c+d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=m(m-1)/2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324521" cy="5809667"/>
              </a:xfrm>
              <a:prstGeom prst="rect">
                <a:avLst/>
              </a:prstGeom>
              <a:blipFill rotWithShape="0">
                <a:blip r:embed="rId3"/>
                <a:stretch>
                  <a:fillRect l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49069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文本聚类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性能度量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324521" cy="5165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外部指标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𝑱𝑪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𝒃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</m:t>
                        </m:r>
                      </m:den>
                    </m:f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指数（简称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FMI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FMI=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𝒂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𝒂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𝒃</m:t>
                            </m:r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Rand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RI)   RI=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</m:t>
                            </m:r>
                          </m:e>
                        </m:d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上述性能度量的结果值在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[0,1]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区间，值越大越好。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324521" cy="5165325"/>
              </a:xfrm>
              <a:prstGeom prst="rect">
                <a:avLst/>
              </a:prstGeom>
              <a:blipFill>
                <a:blip r:embed="rId3"/>
                <a:stretch>
                  <a:fillRect l="-484" b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2386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文本聚类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性能度量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949730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外部指标的计算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labels_true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:r>
                  <a:rPr lang="el-G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λ*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)=[0, 0, 0, 1, 1, 1]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labels_pred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lang="el-G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l-G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[2, 2, 3, 3, 4, 4]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a=2,b=1,c=4,d=8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JC=2/7,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FMI=2/18</a:t>
                </a:r>
                <a:r>
                  <a:rPr lang="en-US" altLang="zh-CN" sz="20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1/2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RI=10/30 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949730" cy="4708981"/>
              </a:xfrm>
              <a:prstGeom prst="rect">
                <a:avLst/>
              </a:prstGeom>
              <a:blipFill rotWithShape="0">
                <a:blip r:embed="rId3"/>
                <a:stretch>
                  <a:fillRect l="-459" b="-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551151" y="679799"/>
                <a:ext cx="4680325" cy="2395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Jaccard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𝑱𝑪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𝒃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</m:t>
                        </m:r>
                      </m:den>
                    </m:f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指数（简称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FMI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FMI=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𝒂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𝒂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𝒃</m:t>
                            </m:r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Rand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RI)   RI=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</m:t>
                            </m:r>
                          </m:e>
                        </m:d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51" y="679799"/>
                <a:ext cx="4680325" cy="2395336"/>
              </a:xfrm>
              <a:prstGeom prst="rect">
                <a:avLst/>
              </a:prstGeom>
              <a:blipFill rotWithShape="0">
                <a:blip r:embed="rId4"/>
                <a:stretch>
                  <a:fillRect l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04948"/>
              </p:ext>
            </p:extLst>
          </p:nvPr>
        </p:nvGraphicFramePr>
        <p:xfrm>
          <a:off x="4939692" y="658271"/>
          <a:ext cx="2502556" cy="3204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样本对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在通过聚类给出的划分中属于同一簇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在参考模型中属于同一簇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是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是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是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是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是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是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否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是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x6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>
                          <a:effectLst/>
                        </a:rPr>
                        <a:t>是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50" u="none" strike="noStrike" dirty="0">
                          <a:effectLst/>
                        </a:rPr>
                        <a:t>是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4342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文本聚类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性能度量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949730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外部指标的计算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——ARI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labels_true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:r>
                  <a:rPr lang="el-G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λ*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)=[0, 0, 0, 1, 1, 1]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labels_pred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</a:t>
                </a:r>
                <a:r>
                  <a:rPr lang="el-G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l-GR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[2, 2, 3, 3, 4, 4]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a=2,b=1,c=4,d=8/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ARI=8/33=0.2424……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949730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510" b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551151" y="679799"/>
                <a:ext cx="4680325" cy="777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Rand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RI)   RI=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𝒅</m:t>
                            </m:r>
                          </m:e>
                        </m:d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51" y="679799"/>
                <a:ext cx="4680325" cy="777713"/>
              </a:xfrm>
              <a:prstGeom prst="rect">
                <a:avLst/>
              </a:prstGeom>
              <a:blipFill rotWithShape="0">
                <a:blip r:embed="rId4"/>
                <a:stretch>
                  <a:fillRect l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738" y="1817164"/>
            <a:ext cx="7412437" cy="2127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" y="4191676"/>
            <a:ext cx="7778046" cy="14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9904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0" y="0"/>
            <a:ext cx="1417638" cy="620713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417638" y="0"/>
            <a:ext cx="10777537" cy="620713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矩形 5"/>
          <p:cNvSpPr>
            <a:spLocks noChangeArrowheads="1"/>
          </p:cNvSpPr>
          <p:nvPr/>
        </p:nvSpPr>
        <p:spPr bwMode="auto">
          <a:xfrm>
            <a:off x="276225" y="6230938"/>
            <a:ext cx="431800" cy="215900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矩形 6"/>
          <p:cNvSpPr>
            <a:spLocks noChangeArrowheads="1"/>
          </p:cNvSpPr>
          <p:nvPr/>
        </p:nvSpPr>
        <p:spPr bwMode="auto">
          <a:xfrm>
            <a:off x="8493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1993900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矩形 9"/>
          <p:cNvSpPr>
            <a:spLocks noChangeArrowheads="1"/>
          </p:cNvSpPr>
          <p:nvPr/>
        </p:nvSpPr>
        <p:spPr bwMode="auto">
          <a:xfrm>
            <a:off x="1420813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文本框 2"/>
          <p:cNvSpPr>
            <a:spLocks noChangeArrowheads="1"/>
          </p:cNvSpPr>
          <p:nvPr/>
        </p:nvSpPr>
        <p:spPr bwMode="auto">
          <a:xfrm>
            <a:off x="1578639" y="29254"/>
            <a:ext cx="5833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文本聚类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性能度量</a:t>
            </a: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2557462" y="6230938"/>
            <a:ext cx="431800" cy="215900"/>
          </a:xfrm>
          <a:prstGeom prst="rect">
            <a:avLst/>
          </a:prstGeom>
          <a:solidFill>
            <a:srgbClr val="A5A5A5"/>
          </a:solidFill>
          <a:ln w="1524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5445" y="620712"/>
                <a:ext cx="11324521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内部指标（略）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不借助参考模型进行计算。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对数据集                        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endPara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通过聚类给出的簇划分为 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.,.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）用于计算两个样本之间的距离。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Davies-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Bouldin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Index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，简称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DBI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），值越小越好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Dunn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Dunn Index,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），值越大越好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5" y="620712"/>
                <a:ext cx="11324521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245445" y="1144971"/>
            <a:ext cx="11464013" cy="12003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eaLnBrk="1" hangingPunct="1">
              <a:lnSpc>
                <a:spcPct val="150000"/>
              </a:lnSpc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17075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49475</TotalTime>
  <Pages>0</Pages>
  <Words>822</Words>
  <Characters>0</Characters>
  <Application>Microsoft Office PowerPoint</Application>
  <DocSecurity>0</DocSecurity>
  <PresentationFormat>自定义</PresentationFormat>
  <Lines>0</Lines>
  <Paragraphs>171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Cambria Math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李 鹏</cp:lastModifiedBy>
  <cp:revision>2063</cp:revision>
  <dcterms:created xsi:type="dcterms:W3CDTF">2012-10-06T16:28:00Z</dcterms:created>
  <dcterms:modified xsi:type="dcterms:W3CDTF">2019-11-03T13:40:05Z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