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9" r:id="rId4"/>
    <p:sldId id="260" r:id="rId5"/>
    <p:sldId id="293" r:id="rId6"/>
    <p:sldId id="262" r:id="rId7"/>
    <p:sldId id="270" r:id="rId8"/>
    <p:sldId id="269" r:id="rId9"/>
    <p:sldId id="272" r:id="rId10"/>
    <p:sldId id="273" r:id="rId11"/>
    <p:sldId id="275" r:id="rId12"/>
    <p:sldId id="276" r:id="rId13"/>
    <p:sldId id="28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基于内容的推荐系统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助教：陈薇羽</a:t>
            </a:r>
          </a:p>
          <a:p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1225204965</a:t>
            </a:r>
          </a:p>
          <a:p>
            <a:r>
              <a:rPr lang="zh-CN" altLang="en-US"/>
              <a:t>邮箱：</a:t>
            </a:r>
            <a:r>
              <a:rPr lang="en-US" altLang="zh-CN"/>
              <a:t>51195100029@stu.ecnu.edu.cn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将协同过滤和基于内容的推荐结合起来进行推荐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输入：数据集</a:t>
            </a:r>
            <a:endParaRPr lang="en-US" altLang="zh-CN"/>
          </a:p>
          <a:p>
            <a:r>
              <a:rPr lang="zh-CN" altLang="en-US">
                <a:sym typeface="+mn-ea"/>
              </a:rPr>
              <a:t>输出：推荐结果（每个用户的推荐列表</a:t>
            </a:r>
            <a:r>
              <a:rPr lang="zh-CN">
                <a:sym typeface="+mn-ea"/>
              </a:rPr>
              <a:t>，推荐系统的评价指标，包括准确率，召回率，覆盖率和新颖性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召回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我们通过</a:t>
            </a:r>
            <a:r>
              <a:rPr lang="en-US" altLang="zh-CN"/>
              <a:t>UserCF</a:t>
            </a:r>
            <a:r>
              <a:rPr lang="zh-CN" altLang="en-US"/>
              <a:t>，基于内容的推荐等多种方法分别得到不同的候选推荐列表</a:t>
            </a:r>
            <a:endParaRPr lang="en-US" altLang="zh-CN"/>
          </a:p>
        </p:txBody>
      </p:sp>
      <p:pic>
        <p:nvPicPr>
          <p:cNvPr id="4" name="图片 3" descr="0V_BPMM}A5IOPKTF`G6`$1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161665"/>
            <a:ext cx="4791710" cy="1930400"/>
          </a:xfrm>
          <a:prstGeom prst="rect">
            <a:avLst/>
          </a:prstGeom>
        </p:spPr>
      </p:pic>
      <p:pic>
        <p:nvPicPr>
          <p:cNvPr id="5" name="图片 4" descr="T)IBY}%NMF$UODLMUXFYZ~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15" y="3281680"/>
            <a:ext cx="4415790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将召回的数据融合排序产生</a:t>
            </a:r>
            <a:r>
              <a:rPr lang="en-US" altLang="zh-CN"/>
              <a:t>TOP K</a:t>
            </a:r>
            <a:r>
              <a:rPr lang="zh-CN" altLang="en-US"/>
              <a:t>的推荐列表</a:t>
            </a:r>
          </a:p>
          <a:p>
            <a:r>
              <a:rPr lang="zh-CN" altLang="en-US"/>
              <a:t>我们通过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Logistic Regression</a:t>
            </a:r>
            <a:r>
              <a:rPr lang="zh-CN" altLang="en-US"/>
              <a:t>）来训练模型使得我们通过用户信息，物品信息等等来获得候选推荐列表的概率值排序，取</a:t>
            </a:r>
            <a:r>
              <a:rPr lang="en-US" altLang="zh-CN"/>
              <a:t>TOP K</a:t>
            </a:r>
            <a:r>
              <a:rPr lang="zh-CN" altLang="en-US"/>
              <a:t>的数据产生我们最终的推荐结果</a:t>
            </a:r>
          </a:p>
          <a:p>
            <a:endParaRPr lang="zh-CN" altLang="en-US"/>
          </a:p>
        </p:txBody>
      </p:sp>
      <p:pic>
        <p:nvPicPr>
          <p:cNvPr id="5" name="图片 4" descr="0{N38@26(M4F@IDL_3R]P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55" y="3599180"/>
            <a:ext cx="623443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1.读取我们之前生成的推荐列表文件usercf.csv content.csv，对每位用户的推荐列表进行合并去重处理</a:t>
            </a:r>
            <a:endParaRPr lang="zh-CN" altLang="en-US"/>
          </a:p>
          <a:p>
            <a:r>
              <a:rPr lang="zh-CN" altLang="en-US"/>
              <a:t>2.处理LR的数据。读取movies.dat，生成movies的one hot表示，读取users.dat，生成users的one hot表示，将电影与物品向量进行拼接，读取rating.dat，将用户有过打分行为的label置为1，其余置为0</a:t>
            </a:r>
          </a:p>
          <a:p>
            <a:r>
              <a:rPr lang="zh-CN" altLang="en-US"/>
              <a:t>3.调用sklearn库中的LogisticRegression模型进行训练</a:t>
            </a:r>
          </a:p>
          <a:p>
            <a:r>
              <a:rPr lang="zh-CN" altLang="en-US"/>
              <a:t>4.用训练好的模型对步骤一处理完的数据进行排序，最终得出每位用户的TOP K推荐，并且输出评测结果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0.</a:t>
            </a:r>
            <a:r>
              <a:rPr lang="zh-CN" altLang="en-US">
                <a:sym typeface="+mn-ea"/>
              </a:rPr>
              <a:t>文件夹以学号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姓名命名并压缩，发送到</a:t>
            </a:r>
            <a:r>
              <a:rPr lang="en-US" altLang="zh-CN">
                <a:sym typeface="+mn-ea"/>
              </a:rPr>
              <a:t>51195100029@stu.ecnu.edu.cn</a:t>
            </a:r>
            <a:r>
              <a:rPr lang="zh-CN" altLang="en-US">
                <a:sym typeface="+mn-ea"/>
              </a:rPr>
              <a:t>，截止时间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周周五晚十点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源代码</a:t>
            </a:r>
            <a:r>
              <a:rPr lang="en-US" altLang="zh-CN">
                <a:sym typeface="+mn-ea"/>
              </a:rPr>
              <a:t>task2.py</a:t>
            </a:r>
            <a:r>
              <a:rPr lang="zh-CN" altLang="en-US">
                <a:sym typeface="+mn-ea"/>
              </a:rPr>
              <a:t>，包含必要的注释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2.task2_0.csv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将推荐结果存储在</a:t>
            </a:r>
            <a:r>
              <a:rPr lang="en-US" altLang="zh-CN">
                <a:sym typeface="+mn-ea"/>
              </a:rPr>
              <a:t>task2_0.csv</a:t>
            </a:r>
            <a:r>
              <a:rPr lang="zh-CN" altLang="en-US">
                <a:sym typeface="+mn-ea"/>
              </a:rPr>
              <a:t>文件中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每行格式如：用户</a:t>
            </a:r>
            <a:r>
              <a:rPr lang="en-US" altLang="zh-CN">
                <a:sym typeface="+mn-ea"/>
              </a:rPr>
              <a:t>id,</a:t>
            </a:r>
            <a:r>
              <a:rPr lang="zh-CN" altLang="en-US">
                <a:sym typeface="+mn-ea"/>
              </a:rPr>
              <a:t>推荐的电影</a:t>
            </a:r>
            <a:r>
              <a:rPr lang="en-US" altLang="zh-CN">
                <a:sym typeface="+mn-ea"/>
              </a:rPr>
              <a:t>id1,id2,...,id10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3.task2_1.csv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评测结果输出在</a:t>
            </a:r>
            <a:r>
              <a:rPr lang="en-US" altLang="zh-CN">
                <a:sym typeface="+mn-ea"/>
              </a:rPr>
              <a:t>task2_1.csv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marL="0" indent="0">
              <a:buNone/>
            </a:pPr>
            <a:r>
              <a:rPr lang="zh-CN">
                <a:sym typeface="+mn-ea"/>
              </a:rPr>
              <a:t>格式为：准确率，召回率，覆盖率和新颖性</a:t>
            </a:r>
          </a:p>
          <a:p>
            <a:pPr marL="0" indent="0">
              <a:buNone/>
            </a:pPr>
            <a:r>
              <a:rPr lang="en-US" altLang="zh-CN"/>
              <a:t>4.readme.txt</a:t>
            </a:r>
          </a:p>
          <a:p>
            <a:pPr marL="0" indent="0">
              <a:buNone/>
            </a:pPr>
            <a:r>
              <a:rPr lang="zh-CN" altLang="en-US"/>
              <a:t>实验说明，有创新点的注明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学习构建基于内容的推荐系统</a:t>
            </a:r>
          </a:p>
          <a:p>
            <a:endParaRPr lang="zh-CN" altLang="en-US"/>
          </a:p>
          <a:p>
            <a:r>
              <a:rPr lang="zh-CN" altLang="en-US"/>
              <a:t>输入：数据集</a:t>
            </a:r>
            <a:endParaRPr lang="en-US" altLang="zh-CN"/>
          </a:p>
          <a:p>
            <a:r>
              <a:rPr lang="zh-CN" altLang="en-US"/>
              <a:t>输出：推荐结果（每个用户的推荐列表</a:t>
            </a:r>
            <a:r>
              <a:rPr lang="zh-CN"/>
              <a:t>，推荐系统的评价指标，包括准确率，召回率，覆盖率和新颖性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55" y="778510"/>
            <a:ext cx="10537825" cy="5300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movies.dat</a:t>
            </a:r>
            <a:endParaRPr lang="zh-CN" altLang="en-US"/>
          </a:p>
          <a:p>
            <a:r>
              <a:rPr lang="zh-CN" altLang="en-US"/>
              <a:t>MovieID::Title::Genres</a:t>
            </a:r>
          </a:p>
          <a:p>
            <a:endParaRPr lang="zh-CN" altLang="en-US"/>
          </a:p>
          <a:p>
            <a:r>
              <a:rPr lang="en-US" altLang="zh-CN"/>
              <a:t>users.dat</a:t>
            </a:r>
            <a:endParaRPr lang="zh-CN" altLang="en-US"/>
          </a:p>
          <a:p>
            <a:r>
              <a:rPr lang="zh-CN" altLang="en-US"/>
              <a:t>UserID::Gender::Age::Occupation::Zip-code</a:t>
            </a:r>
          </a:p>
          <a:p>
            <a:endParaRPr lang="zh-CN" altLang="en-US"/>
          </a:p>
          <a:p>
            <a:r>
              <a:rPr lang="en-US" altLang="zh-CN"/>
              <a:t>ratings.data</a:t>
            </a:r>
            <a:endParaRPr lang="zh-CN" altLang="en-US"/>
          </a:p>
          <a:p>
            <a:r>
              <a:rPr lang="zh-CN" altLang="en-US"/>
              <a:t>UserID::MovieID::Rating::Timestamp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835" y="1691640"/>
            <a:ext cx="10768965" cy="4485640"/>
          </a:xfrm>
        </p:spPr>
        <p:txBody>
          <a:bodyPr/>
          <a:lstStyle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构建物品画像，可以采用词袋模型，对关键词进行简单计数，也可以使用</a:t>
            </a:r>
            <a:r>
              <a:rPr lang="en-US" altLang="zh-CN">
                <a:sym typeface="+mn-ea"/>
              </a:rPr>
              <a:t>TF-IDF</a:t>
            </a:r>
            <a:r>
              <a:rPr lang="zh-CN" altLang="en-US">
                <a:sym typeface="+mn-ea"/>
              </a:rPr>
              <a:t>，考虑到词的词频等等</a:t>
            </a: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构建用户画像，根据用户的历史数据来构造用户向量，可以直接相加，或者加权求和等等</a:t>
            </a:r>
          </a:p>
          <a:p>
            <a:r>
              <a:rPr lang="en-US" altLang="zh-CN"/>
              <a:t>3.</a:t>
            </a:r>
            <a:r>
              <a:rPr lang="zh-CN" altLang="en-US"/>
              <a:t>相似度度量算法，包括余弦相似度，皮尔逊相关系数等等</a:t>
            </a:r>
          </a:p>
          <a:p>
            <a:r>
              <a:rPr lang="en-US" altLang="zh-CN"/>
              <a:t>4.</a:t>
            </a:r>
            <a:r>
              <a:rPr lang="zh-CN" altLang="en-US"/>
              <a:t>评测指标：</a:t>
            </a:r>
            <a:r>
              <a:rPr lang="zh-CN">
                <a:sym typeface="+mn-ea"/>
              </a:rPr>
              <a:t>准确率，召回率，覆盖率和新颖性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7610" y="4905375"/>
            <a:ext cx="3829050" cy="127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710" y="1966595"/>
            <a:ext cx="11354435" cy="489140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.构建物品画像：</a:t>
            </a:r>
            <a:r>
              <a:rPr lang="zh-CN" altLang="en-US" dirty="0"/>
              <a:t>读取movies.dat，通过观察movies数据集我们发现，数</a:t>
            </a:r>
          </a:p>
          <a:p>
            <a:pPr marL="0" indent="0">
              <a:buNone/>
            </a:pPr>
            <a:r>
              <a:rPr lang="zh-CN" altLang="en-US" dirty="0"/>
              <a:t>据集只有电影名称和电影类型两个属性，电影类型只有有限的几种，我</a:t>
            </a:r>
          </a:p>
          <a:p>
            <a:pPr marL="0" indent="0">
              <a:buNone/>
            </a:pPr>
            <a:r>
              <a:rPr lang="zh-CN" altLang="en-US" dirty="0"/>
              <a:t>们可以将电影表示为one hot向量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.构建用户画像：读取ratings.dat，用户画像表示我们可以根据他看过的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电影和评分进行加权求和取平均得到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.推荐：对于每个用户来说，根据相似度度量算法计算电影的得分推荐出TOP K，并输出评测结果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0.</a:t>
            </a:r>
            <a:r>
              <a:rPr lang="zh-CN" altLang="en-US">
                <a:sym typeface="+mn-ea"/>
              </a:rPr>
              <a:t>文件夹以学号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姓名命名并压缩，发送到</a:t>
            </a:r>
            <a:r>
              <a:rPr lang="en-US" altLang="zh-CN">
                <a:sym typeface="+mn-ea"/>
              </a:rPr>
              <a:t>51195100029@stu.ecnu.edu.cn</a:t>
            </a:r>
            <a:r>
              <a:rPr lang="zh-CN" altLang="en-US">
                <a:sym typeface="+mn-ea"/>
              </a:rPr>
              <a:t>，截止时间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周周五晚十点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源代码</a:t>
            </a:r>
            <a:r>
              <a:rPr lang="en-US" altLang="zh-CN">
                <a:sym typeface="+mn-ea"/>
              </a:rPr>
              <a:t>task1.py</a:t>
            </a:r>
            <a:r>
              <a:rPr lang="zh-CN" altLang="en-US">
                <a:sym typeface="+mn-ea"/>
              </a:rPr>
              <a:t>，包含必要的注释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2.task1_0.csv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将推荐结果存储在</a:t>
            </a:r>
            <a:r>
              <a:rPr lang="en-US" altLang="zh-CN">
                <a:sym typeface="+mn-ea"/>
              </a:rPr>
              <a:t>task1_0.csv</a:t>
            </a:r>
            <a:r>
              <a:rPr lang="zh-CN" altLang="en-US">
                <a:sym typeface="+mn-ea"/>
              </a:rPr>
              <a:t>文件中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每行格式如：用户</a:t>
            </a:r>
            <a:r>
              <a:rPr lang="en-US" altLang="zh-CN">
                <a:sym typeface="+mn-ea"/>
              </a:rPr>
              <a:t>id,</a:t>
            </a:r>
            <a:r>
              <a:rPr lang="zh-CN" altLang="en-US">
                <a:sym typeface="+mn-ea"/>
              </a:rPr>
              <a:t>推荐的电影</a:t>
            </a:r>
            <a:r>
              <a:rPr lang="en-US" altLang="zh-CN">
                <a:sym typeface="+mn-ea"/>
              </a:rPr>
              <a:t>id1,id2,...,id10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3.task1_1.csv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评测结果输出在</a:t>
            </a:r>
            <a:r>
              <a:rPr lang="en-US" altLang="zh-CN">
                <a:sym typeface="+mn-ea"/>
              </a:rPr>
              <a:t>task1_1.csv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marL="0" indent="0">
              <a:buNone/>
            </a:pPr>
            <a:r>
              <a:rPr lang="zh-CN">
                <a:sym typeface="+mn-ea"/>
              </a:rPr>
              <a:t>格式为：准确率，召回率，覆盖率和新颖性</a:t>
            </a:r>
          </a:p>
          <a:p>
            <a:pPr marL="0" indent="0">
              <a:buNone/>
            </a:pPr>
            <a:r>
              <a:rPr lang="en-US" altLang="zh-CN"/>
              <a:t>4.readme.txt</a:t>
            </a:r>
          </a:p>
          <a:p>
            <a:pPr marL="0" indent="0">
              <a:buNone/>
            </a:pPr>
            <a:r>
              <a:rPr lang="zh-CN" altLang="en-US"/>
              <a:t>实验说明，有创新点的注明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/>
              <a:t>评分标准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/>
              <a:t>材料完全且格式正确 </a:t>
            </a:r>
            <a:r>
              <a:rPr lang="en-US" altLang="zh-CN"/>
              <a:t>50%</a:t>
            </a:r>
          </a:p>
          <a:p>
            <a:pPr marL="0" indent="0" eaLnBrk="1" hangingPunct="1">
              <a:buNone/>
            </a:pPr>
            <a:r>
              <a:rPr lang="zh-CN" altLang="en-US"/>
              <a:t>运行结果 </a:t>
            </a:r>
            <a:r>
              <a:rPr lang="en-US" altLang="zh-CN"/>
              <a:t>10%</a:t>
            </a:r>
          </a:p>
          <a:p>
            <a:pPr marL="0" indent="0" eaLnBrk="1" hangingPunct="1">
              <a:buNone/>
            </a:pPr>
            <a:r>
              <a:rPr lang="zh-CN" altLang="en-US"/>
              <a:t>注释和</a:t>
            </a:r>
            <a:r>
              <a:rPr lang="en-US" altLang="zh-CN"/>
              <a:t>readme</a:t>
            </a:r>
            <a:r>
              <a:rPr lang="zh-CN" altLang="en-US"/>
              <a:t>清晰 </a:t>
            </a:r>
            <a:r>
              <a:rPr lang="en-US" altLang="zh-CN"/>
              <a:t>10%</a:t>
            </a:r>
          </a:p>
          <a:p>
            <a:pPr marL="0" indent="0" eaLnBrk="1" hangingPunct="1">
              <a:buNone/>
            </a:pPr>
            <a:r>
              <a:rPr lang="zh-CN" altLang="en-US"/>
              <a:t>按时提交</a:t>
            </a:r>
            <a:r>
              <a:rPr lang="en-US" altLang="zh-CN"/>
              <a:t>10%</a:t>
            </a:r>
          </a:p>
          <a:p>
            <a:pPr marL="0" indent="0" eaLnBrk="1" hangingPunct="1">
              <a:buNone/>
            </a:pPr>
            <a:r>
              <a:rPr lang="zh-CN" altLang="en-US"/>
              <a:t>考勤 </a:t>
            </a:r>
            <a:r>
              <a:rPr lang="en-US" altLang="zh-CN"/>
              <a:t>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推荐系统的融合排序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22065140"/>
  <p:tag name="KSO_WM_UNIT_PLACING_PICTURE_USER_VIEWPORT" val="{&quot;height&quot;:2003,&quot;width&quot;:60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798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主题</vt:lpstr>
      <vt:lpstr>基于内容的推荐系统</vt:lpstr>
      <vt:lpstr>实验内容</vt:lpstr>
      <vt:lpstr>PowerPoint 演示文稿</vt:lpstr>
      <vt:lpstr>数据集</vt:lpstr>
      <vt:lpstr>实验原理</vt:lpstr>
      <vt:lpstr>实验步骤</vt:lpstr>
      <vt:lpstr>提交格式</vt:lpstr>
      <vt:lpstr>评分标准</vt:lpstr>
      <vt:lpstr>推荐系统的融合排序</vt:lpstr>
      <vt:lpstr>实验内容</vt:lpstr>
      <vt:lpstr>召回</vt:lpstr>
      <vt:lpstr>排序</vt:lpstr>
      <vt:lpstr>步骤</vt:lpstr>
      <vt:lpstr>提交格式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基于内容的推荐系统</dc:title>
  <dc:creator/>
  <cp:lastModifiedBy>李 鹏</cp:lastModifiedBy>
  <cp:revision>66</cp:revision>
  <dcterms:created xsi:type="dcterms:W3CDTF">2020-02-12T05:26:00Z</dcterms:created>
  <dcterms:modified xsi:type="dcterms:W3CDTF">2020-05-29T08:35:43Z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