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86" r:id="rId4"/>
    <p:sldId id="287" r:id="rId5"/>
    <p:sldId id="265" r:id="rId6"/>
    <p:sldId id="260" r:id="rId7"/>
    <p:sldId id="262" r:id="rId8"/>
    <p:sldId id="264" r:id="rId9"/>
    <p:sldId id="266" r:id="rId10"/>
    <p:sldId id="269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61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1" r:id="rId27"/>
    <p:sldId id="285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>
      <p:cViewPr varScale="1">
        <p:scale>
          <a:sx n="68" d="100"/>
          <a:sy n="68" d="100"/>
        </p:scale>
        <p:origin x="9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2733-8D1B-44E7-BA7C-48F241CF6E07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6B2F-5530-4F10-8910-E52382EE7A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C6B2F-5530-4F10-8910-E52382EE7A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C6B2F-5530-4F10-8910-E52382EE7A0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71980610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71980610@qq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r>
              <a:rPr lang="zh-CN" altLang="en-US" dirty="0"/>
              <a:t> 协同过滤算法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/>
              <a:t>助教：徐秋荣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271980610</a:t>
            </a:r>
          </a:p>
          <a:p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271980610@qq.com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dirty="0"/>
              <a:t> …</a:t>
            </a:r>
          </a:p>
          <a:p>
            <a:pPr lvl="1">
              <a:buNone/>
            </a:pPr>
            <a:r>
              <a:rPr lang="en-US" altLang="zh-CN" dirty="0"/>
              <a:t>     }</a:t>
            </a:r>
          </a:p>
          <a:p>
            <a:pPr lvl="1">
              <a:buNone/>
            </a:pPr>
            <a:r>
              <a:rPr lang="en-US" altLang="zh-CN" dirty="0"/>
              <a:t>    …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r>
              <a:rPr lang="en-US" altLang="zh-CN" dirty="0"/>
              <a:t>Step3</a:t>
            </a:r>
            <a:r>
              <a:rPr lang="zh-CN" altLang="en-US" dirty="0"/>
              <a:t>：因为数据集有上百万条，在此实验划分的比例采用训练集：测试集 </a:t>
            </a:r>
            <a:r>
              <a:rPr lang="en-US" altLang="zh-CN" dirty="0"/>
              <a:t>= 98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Step4</a:t>
            </a:r>
            <a:r>
              <a:rPr lang="zh-CN" altLang="en-US" dirty="0"/>
              <a:t>：输出内容：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输出训练集大小和任意两项用户</a:t>
            </a:r>
            <a:r>
              <a:rPr lang="en-US" altLang="zh-CN" dirty="0">
                <a:highlight>
                  <a:srgbClr val="FFFF00"/>
                </a:highlight>
              </a:rPr>
              <a:t>-</a:t>
            </a:r>
            <a:r>
              <a:rPr lang="zh-CN" altLang="en-US" dirty="0">
                <a:highlight>
                  <a:srgbClr val="FFFF00"/>
                </a:highlight>
              </a:rPr>
              <a:t>电影字典序列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输出测试集大小和任意两项用户</a:t>
            </a:r>
            <a:r>
              <a:rPr lang="en-US" altLang="zh-CN" dirty="0">
                <a:highlight>
                  <a:srgbClr val="FFFF00"/>
                </a:highlight>
              </a:rPr>
              <a:t>-</a:t>
            </a:r>
            <a:r>
              <a:rPr lang="zh-CN" altLang="en-US" dirty="0">
                <a:highlight>
                  <a:srgbClr val="FFFF00"/>
                </a:highlight>
              </a:rPr>
              <a:t>电影字典序列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计算用户</a:t>
            </a:r>
            <a:r>
              <a:rPr lang="en-US" altLang="zh-CN" b="1" dirty="0"/>
              <a:t>-</a:t>
            </a:r>
            <a:r>
              <a:rPr lang="zh-CN" altLang="en-US" b="1" dirty="0"/>
              <a:t>用户余弦相似度矩阵（</a:t>
            </a:r>
            <a:r>
              <a:rPr lang="en-US" altLang="zh-CN" b="1" dirty="0"/>
              <a:t>40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>
              <a:buNone/>
            </a:pPr>
            <a:r>
              <a:rPr lang="zh-CN" altLang="en-US" dirty="0"/>
              <a:t>采用修正的余弦相似度计算方法：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其中</a:t>
            </a:r>
            <a:r>
              <a:rPr lang="en-US" altLang="zh-CN" dirty="0"/>
              <a:t>N(u)</a:t>
            </a:r>
            <a:r>
              <a:rPr lang="zh-CN" altLang="en-US" dirty="0"/>
              <a:t>、</a:t>
            </a:r>
            <a:r>
              <a:rPr lang="en-US" altLang="zh-CN" dirty="0"/>
              <a:t>N(v)</a:t>
            </a:r>
            <a:r>
              <a:rPr lang="zh-CN" altLang="en-US" dirty="0"/>
              <a:t>分别是用户</a:t>
            </a:r>
            <a:r>
              <a:rPr lang="en-US" altLang="zh-CN" dirty="0"/>
              <a:t>u</a:t>
            </a:r>
            <a:r>
              <a:rPr lang="zh-CN" altLang="en-US" dirty="0"/>
              <a:t>、用户</a:t>
            </a:r>
            <a:r>
              <a:rPr lang="en-US" altLang="zh-CN" dirty="0"/>
              <a:t>v</a:t>
            </a:r>
            <a:r>
              <a:rPr lang="zh-CN" altLang="en-US" dirty="0"/>
              <a:t>评分过的电影数，</a:t>
            </a:r>
            <a:r>
              <a:rPr lang="en-US" altLang="zh-CN" dirty="0"/>
              <a:t>N(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是电影</a:t>
            </a:r>
            <a:r>
              <a:rPr lang="en-US" altLang="zh-CN" dirty="0" err="1"/>
              <a:t>i</a:t>
            </a:r>
            <a:r>
              <a:rPr lang="zh-CN" altLang="en-US" dirty="0"/>
              <a:t>受评分用户数。分子惩罚了用户</a:t>
            </a:r>
            <a:r>
              <a:rPr lang="en-US" altLang="zh-CN" dirty="0"/>
              <a:t>u</a:t>
            </a:r>
            <a:r>
              <a:rPr lang="zh-CN" altLang="en-US" dirty="0"/>
              <a:t>和用户</a:t>
            </a:r>
            <a:r>
              <a:rPr lang="en-US" altLang="zh-CN" dirty="0"/>
              <a:t>v</a:t>
            </a:r>
            <a:r>
              <a:rPr lang="zh-CN" altLang="en-US" dirty="0"/>
              <a:t>共同评分列表的热门电影对他们相似度的影响。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d738798c99eb6fc5cb1be83ca22ce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564904"/>
            <a:ext cx="4015068" cy="1512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8184" y="314096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：构建电影</a:t>
            </a:r>
            <a:r>
              <a:rPr lang="en-US" altLang="zh-CN" dirty="0"/>
              <a:t>-</a:t>
            </a:r>
            <a:r>
              <a:rPr lang="zh-CN" altLang="en-US" dirty="0"/>
              <a:t>用户</a:t>
            </a:r>
            <a:r>
              <a:rPr lang="en-US" altLang="zh-CN" dirty="0" err="1"/>
              <a:t>movie_users</a:t>
            </a:r>
            <a:r>
              <a:rPr lang="zh-CN" altLang="en-US" dirty="0"/>
              <a:t>倒排表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格式为：</a:t>
            </a:r>
            <a:endParaRPr lang="en-US" altLang="zh-CN" dirty="0"/>
          </a:p>
          <a:p>
            <a:pPr lvl="1"/>
            <a:r>
              <a:rPr lang="en-US" altLang="zh-CN" dirty="0"/>
              <a:t>{movie1_id: {user1_id, user2_id, …}</a:t>
            </a:r>
          </a:p>
          <a:p>
            <a:pPr lvl="1"/>
            <a:r>
              <a:rPr lang="en-US" altLang="zh-CN" dirty="0"/>
              <a:t>  …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Step2</a:t>
            </a:r>
            <a:r>
              <a:rPr lang="zh-CN" altLang="en-US" dirty="0"/>
              <a:t>：计算公式（</a:t>
            </a:r>
            <a:r>
              <a:rPr lang="en-US" altLang="zh-CN" dirty="0"/>
              <a:t>1</a:t>
            </a:r>
            <a:r>
              <a:rPr lang="zh-CN" altLang="en-US" dirty="0"/>
              <a:t>）中所需变量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计算两两用户共同评分的电影数</a:t>
            </a:r>
            <a:r>
              <a:rPr lang="en-US" altLang="zh-CN" dirty="0"/>
              <a:t>c[u][v]</a:t>
            </a:r>
            <a:r>
              <a:rPr lang="zh-CN" altLang="en-US" dirty="0"/>
              <a:t>，即公式（</a:t>
            </a:r>
            <a:r>
              <a:rPr lang="en-US" altLang="zh-CN" dirty="0"/>
              <a:t>1</a:t>
            </a:r>
            <a:r>
              <a:rPr lang="zh-CN" altLang="en-US" dirty="0"/>
              <a:t>）中的分子部分。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计算单个用户评分过的电影数</a:t>
            </a:r>
            <a:r>
              <a:rPr lang="en-US" altLang="zh-CN" dirty="0" err="1"/>
              <a:t>user_movies_len</a:t>
            </a:r>
            <a:r>
              <a:rPr lang="zh-CN" altLang="en-US" dirty="0"/>
              <a:t>，即公式（</a:t>
            </a:r>
            <a:r>
              <a:rPr lang="en-US" altLang="zh-CN" dirty="0"/>
              <a:t>1</a:t>
            </a:r>
            <a:r>
              <a:rPr lang="zh-CN" altLang="en-US" dirty="0"/>
              <a:t>）中分母部分的</a:t>
            </a:r>
            <a:r>
              <a:rPr lang="en-US" altLang="zh-CN" dirty="0"/>
              <a:t>N(u)</a:t>
            </a:r>
            <a:r>
              <a:rPr lang="zh-CN" altLang="en-US" dirty="0"/>
              <a:t>和</a:t>
            </a:r>
            <a:r>
              <a:rPr lang="en-US" altLang="zh-CN" dirty="0"/>
              <a:t>N(v)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Step3</a:t>
            </a:r>
            <a:r>
              <a:rPr lang="zh-CN" altLang="en-US" dirty="0"/>
              <a:t>：计算修正版用户余弦相似度矩阵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两两用户之间的相似度为：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user_sim_matrix</a:t>
            </a:r>
            <a:r>
              <a:rPr lang="en-US" altLang="zh-CN" dirty="0"/>
              <a:t>[u][v] = c[u][v] /       </a:t>
            </a:r>
            <a:r>
              <a:rPr lang="en-US" altLang="zh-CN" dirty="0" err="1"/>
              <a:t>math.sqrt</a:t>
            </a:r>
            <a:r>
              <a:rPr lang="en-US" altLang="zh-CN" dirty="0"/>
              <a:t>(</a:t>
            </a:r>
            <a:r>
              <a:rPr lang="en-US" altLang="zh-CN" dirty="0" err="1"/>
              <a:t>u_movies_len</a:t>
            </a:r>
            <a:r>
              <a:rPr lang="en-US" altLang="zh-CN" dirty="0"/>
              <a:t> * </a:t>
            </a:r>
            <a:r>
              <a:rPr lang="en-US" altLang="zh-CN" dirty="0" err="1"/>
              <a:t>v_movies_len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Step4</a:t>
            </a:r>
            <a:r>
              <a:rPr lang="zh-CN" altLang="en-US" dirty="0"/>
              <a:t>：输出内容：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 err="1"/>
              <a:t>movie_users</a:t>
            </a:r>
            <a:r>
              <a:rPr lang="zh-CN" altLang="en-US" dirty="0"/>
              <a:t>倒排表的前两项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输出任意两项</a:t>
            </a:r>
            <a:r>
              <a:rPr lang="en-US" altLang="zh-CN" dirty="0">
                <a:highlight>
                  <a:srgbClr val="FFFF00"/>
                </a:highlight>
              </a:rPr>
              <a:t>c[u][v]</a:t>
            </a:r>
            <a:r>
              <a:rPr lang="zh-CN" altLang="en-US" dirty="0">
                <a:highlight>
                  <a:srgbClr val="FFFF00"/>
                </a:highlight>
              </a:rPr>
              <a:t>、</a:t>
            </a:r>
            <a:r>
              <a:rPr lang="en-US" altLang="zh-CN" dirty="0" err="1">
                <a:highlight>
                  <a:srgbClr val="FFFF00"/>
                </a:highlight>
              </a:rPr>
              <a:t>u_movies_len</a:t>
            </a:r>
            <a:r>
              <a:rPr lang="zh-CN" altLang="en-US" dirty="0">
                <a:highlight>
                  <a:srgbClr val="FFFF00"/>
                </a:highlight>
              </a:rPr>
              <a:t>、</a:t>
            </a:r>
            <a:r>
              <a:rPr lang="en-US" altLang="zh-CN" dirty="0">
                <a:highlight>
                  <a:srgbClr val="FFFF00"/>
                </a:highlight>
              </a:rPr>
              <a:t>v——</a:t>
            </a:r>
            <a:r>
              <a:rPr lang="en-US" altLang="zh-CN" dirty="0" err="1">
                <a:highlight>
                  <a:srgbClr val="FFFF00"/>
                </a:highlight>
              </a:rPr>
              <a:t>movies_len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highlight>
                  <a:srgbClr val="FFFF00"/>
                </a:highlight>
              </a:rPr>
              <a:t>user_sim_matrix</a:t>
            </a:r>
            <a:r>
              <a:rPr lang="en-US" altLang="zh-CN" dirty="0">
                <a:highlight>
                  <a:srgbClr val="FFFF00"/>
                </a:highlight>
              </a:rPr>
              <a:t>[u][v]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对指定目标用户</a:t>
            </a:r>
            <a:r>
              <a:rPr lang="en-US" altLang="zh-CN" b="1" dirty="0"/>
              <a:t>user</a:t>
            </a:r>
            <a:r>
              <a:rPr lang="zh-CN" altLang="en-US" b="1" dirty="0"/>
              <a:t>，产生</a:t>
            </a:r>
            <a:r>
              <a:rPr lang="en-US" altLang="zh-CN" b="1" dirty="0"/>
              <a:t>top-n</a:t>
            </a:r>
            <a:r>
              <a:rPr lang="zh-CN" altLang="en-US" b="1" dirty="0"/>
              <a:t>推荐（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UserCF</a:t>
            </a:r>
            <a:r>
              <a:rPr lang="zh-CN" altLang="en-US" dirty="0"/>
              <a:t>算法中用户</a:t>
            </a:r>
            <a:r>
              <a:rPr lang="en-US" altLang="zh-CN" dirty="0"/>
              <a:t>u</a:t>
            </a:r>
            <a:r>
              <a:rPr lang="zh-CN" altLang="en-US" dirty="0"/>
              <a:t>对电影</a:t>
            </a:r>
            <a:r>
              <a:rPr lang="en-US" altLang="zh-CN" dirty="0" err="1"/>
              <a:t>i</a:t>
            </a:r>
            <a:r>
              <a:rPr lang="zh-CN" altLang="en-US" dirty="0"/>
              <a:t>的感兴趣程度公式：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通过用户相似度矩阵选择出与目标用户最相似的</a:t>
            </a:r>
            <a:r>
              <a:rPr lang="en-US" altLang="zh-CN" dirty="0"/>
              <a:t>k</a:t>
            </a:r>
            <a:r>
              <a:rPr lang="zh-CN" altLang="en-US" dirty="0"/>
              <a:t>个用户。</a:t>
            </a:r>
            <a:endParaRPr lang="en-US" altLang="zh-CN" dirty="0"/>
          </a:p>
          <a:p>
            <a:pPr lvl="1"/>
            <a:r>
              <a:rPr lang="zh-CN" altLang="en-US" dirty="0"/>
              <a:t>然后计算目标用户</a:t>
            </a:r>
            <a:r>
              <a:rPr lang="en-US" altLang="zh-CN" dirty="0"/>
              <a:t>user</a:t>
            </a:r>
            <a:r>
              <a:rPr lang="zh-CN" altLang="en-US" dirty="0"/>
              <a:t>对这</a:t>
            </a:r>
            <a:r>
              <a:rPr lang="en-US" altLang="zh-CN" dirty="0"/>
              <a:t>k</a:t>
            </a:r>
            <a:r>
              <a:rPr lang="zh-CN" altLang="en-US" dirty="0"/>
              <a:t>个用户评分过的所有电影</a:t>
            </a:r>
            <a:r>
              <a:rPr lang="en-US" altLang="zh-CN" dirty="0" err="1"/>
              <a:t>i</a:t>
            </a:r>
            <a:r>
              <a:rPr lang="zh-CN" altLang="en-US" dirty="0"/>
              <a:t>的感兴趣程度</a:t>
            </a:r>
            <a:r>
              <a:rPr lang="en-US" altLang="zh-CN" dirty="0"/>
              <a:t>p(u,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27c6b7b22e3c278bb25f6963ac448f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636912"/>
            <a:ext cx="3716436" cy="935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285293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最后根据感兴趣程度序列排序推荐出</a:t>
            </a:r>
            <a:r>
              <a:rPr lang="en-US" altLang="zh-CN" dirty="0"/>
              <a:t>top-n</a:t>
            </a:r>
            <a:r>
              <a:rPr lang="zh-CN" altLang="en-US" dirty="0"/>
              <a:t>部电影</a:t>
            </a:r>
            <a:endParaRPr lang="en-US" altLang="zh-CN" dirty="0"/>
          </a:p>
          <a:p>
            <a:r>
              <a:rPr lang="en-US" altLang="zh-CN" dirty="0"/>
              <a:t>Step2: </a:t>
            </a:r>
            <a:r>
              <a:rPr lang="zh-CN" altLang="en-US" dirty="0"/>
              <a:t>输出内容：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输出</a:t>
            </a:r>
            <a:r>
              <a:rPr lang="en-US" altLang="zh-CN" dirty="0" err="1">
                <a:highlight>
                  <a:srgbClr val="FFFF00"/>
                </a:highlight>
              </a:rPr>
              <a:t>user_id</a:t>
            </a:r>
            <a:r>
              <a:rPr lang="zh-CN" altLang="en-US" dirty="0">
                <a:highlight>
                  <a:srgbClr val="FFFF00"/>
                </a:highlight>
              </a:rPr>
              <a:t>以及推荐出</a:t>
            </a:r>
            <a:r>
              <a:rPr lang="en-US" altLang="zh-CN" dirty="0">
                <a:highlight>
                  <a:srgbClr val="FFFF00"/>
                </a:highlight>
              </a:rPr>
              <a:t>top-n</a:t>
            </a:r>
            <a:r>
              <a:rPr lang="zh-CN" altLang="en-US" dirty="0">
                <a:highlight>
                  <a:srgbClr val="FFFF00"/>
                </a:highlight>
              </a:rPr>
              <a:t>部电影的</a:t>
            </a:r>
            <a:r>
              <a:rPr lang="en-US" altLang="zh-CN" dirty="0" err="1">
                <a:highlight>
                  <a:srgbClr val="FFFF00"/>
                </a:highlight>
              </a:rPr>
              <a:t>movie_id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>
                <a:highlight>
                  <a:srgbClr val="FFFF00"/>
                </a:highlight>
              </a:rPr>
              <a:t>title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/>
              <a:t> 4. </a:t>
            </a:r>
            <a:r>
              <a:rPr lang="zh-CN" altLang="en-US" b="1" dirty="0"/>
              <a:t>评测推荐算法的以下指标（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>
              <a:buNone/>
            </a:pPr>
            <a:r>
              <a:rPr lang="zh-CN" altLang="en-US" dirty="0"/>
              <a:t>准确率：                             召回率：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覆盖率：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    其中</a:t>
            </a:r>
            <a:r>
              <a:rPr lang="en-US" altLang="zh-CN" dirty="0"/>
              <a:t>R(u)</a:t>
            </a:r>
            <a:r>
              <a:rPr lang="zh-CN" altLang="en-US" dirty="0"/>
              <a:t>是为用户</a:t>
            </a:r>
            <a:r>
              <a:rPr lang="en-US" altLang="zh-CN" dirty="0"/>
              <a:t>u</a:t>
            </a:r>
            <a:r>
              <a:rPr lang="zh-CN" altLang="en-US" dirty="0"/>
              <a:t>推荐的</a:t>
            </a:r>
            <a:r>
              <a:rPr lang="en-US" altLang="zh-CN" dirty="0"/>
              <a:t>n</a:t>
            </a:r>
            <a:r>
              <a:rPr lang="zh-CN" altLang="en-US" dirty="0"/>
              <a:t>个物品数，</a:t>
            </a:r>
            <a:r>
              <a:rPr lang="en-US" altLang="zh-CN" dirty="0"/>
              <a:t>T(u)</a:t>
            </a:r>
            <a:r>
              <a:rPr lang="zh-CN" altLang="en-US" dirty="0"/>
              <a:t>是用户</a:t>
            </a:r>
            <a:r>
              <a:rPr lang="en-US" altLang="zh-CN" dirty="0"/>
              <a:t>u</a:t>
            </a:r>
            <a:r>
              <a:rPr lang="zh-CN" altLang="en-US" dirty="0"/>
              <a:t>在测试集上喜欢的物品集合，</a:t>
            </a:r>
            <a:r>
              <a:rPr lang="en-US" altLang="zh-CN" dirty="0"/>
              <a:t>I</a:t>
            </a:r>
            <a:r>
              <a:rPr lang="zh-CN" altLang="en-US" dirty="0"/>
              <a:t>是所有电影总数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新颖度：用平均流行度进行度量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pic>
        <p:nvPicPr>
          <p:cNvPr id="4" name="图片 3" descr="713e0a809a77143912e666e5cd1e0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204864"/>
            <a:ext cx="2679680" cy="1027942"/>
          </a:xfrm>
          <a:prstGeom prst="rect">
            <a:avLst/>
          </a:prstGeom>
        </p:spPr>
      </p:pic>
      <p:pic>
        <p:nvPicPr>
          <p:cNvPr id="5" name="图片 4" descr="d66de20502cc41f10e5d81c341c7cb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2204864"/>
            <a:ext cx="2413430" cy="1068804"/>
          </a:xfrm>
          <a:prstGeom prst="rect">
            <a:avLst/>
          </a:prstGeom>
        </p:spPr>
      </p:pic>
      <p:pic>
        <p:nvPicPr>
          <p:cNvPr id="6" name="图片 5" descr="77a172e043e2867ff0a4348ea33d7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3284984"/>
            <a:ext cx="2376264" cy="8229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平均流行度：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其中</a:t>
            </a:r>
            <a:r>
              <a:rPr lang="en-US" altLang="zh-CN" dirty="0"/>
              <a:t>R(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是电影</a:t>
            </a:r>
            <a:r>
              <a:rPr lang="en-US" altLang="zh-CN" dirty="0" err="1"/>
              <a:t>i</a:t>
            </a:r>
            <a:r>
              <a:rPr lang="zh-CN" altLang="en-US" dirty="0"/>
              <a:t>受评论数。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输出内容：输出指定相似用户数</a:t>
            </a:r>
            <a:r>
              <a:rPr lang="en-US" altLang="zh-CN" dirty="0"/>
              <a:t>k</a:t>
            </a:r>
            <a:r>
              <a:rPr lang="zh-CN" altLang="en-US" dirty="0"/>
              <a:t>时，</a:t>
            </a:r>
            <a:r>
              <a:rPr lang="en-US" altLang="zh-CN" dirty="0" err="1"/>
              <a:t>UserCF</a:t>
            </a:r>
            <a:r>
              <a:rPr lang="zh-CN" altLang="en-US" dirty="0"/>
              <a:t>算法的以上四个评测值。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：可以尝试不同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值的情况下，比较以上评测值的变化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 descr="微信图片_202004100738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556792"/>
            <a:ext cx="3240360" cy="6143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基于物品的协同过滤算法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488832" cy="1752600"/>
          </a:xfrm>
        </p:spPr>
        <p:txBody>
          <a:bodyPr/>
          <a:lstStyle/>
          <a:p>
            <a:r>
              <a:rPr lang="en-US" altLang="zh-CN" dirty="0"/>
              <a:t>item-based collaborative filtering 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理解什么是基于物品的协同过滤算法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 err="1"/>
              <a:t>ItemCF</a:t>
            </a:r>
            <a:r>
              <a:rPr lang="zh-CN" altLang="en-US" dirty="0"/>
              <a:t>算法的两个步骤：</a:t>
            </a:r>
            <a:endParaRPr lang="en-US" altLang="zh-CN" dirty="0"/>
          </a:p>
          <a:p>
            <a:pPr lvl="1"/>
            <a:r>
              <a:rPr lang="zh-CN" altLang="en-US" dirty="0"/>
              <a:t>计算物品之间的相似度。</a:t>
            </a:r>
            <a:endParaRPr lang="en-US" altLang="zh-CN" dirty="0"/>
          </a:p>
          <a:p>
            <a:pPr lvl="1"/>
            <a:r>
              <a:rPr lang="zh-CN" altLang="en-US" dirty="0"/>
              <a:t>根据物品的相似度和用户历史行为为用户生成推荐列表</a:t>
            </a:r>
            <a:endParaRPr lang="en-US" altLang="zh-CN" dirty="0"/>
          </a:p>
          <a:p>
            <a:r>
              <a:rPr lang="zh-CN" altLang="en-US" dirty="0"/>
              <a:t>理解用户之间的兴趣相似度度量的方法</a:t>
            </a:r>
            <a:endParaRPr lang="en-US" altLang="zh-CN" dirty="0"/>
          </a:p>
          <a:p>
            <a:pPr lvl="1"/>
            <a:r>
              <a:rPr lang="zh-CN" altLang="en-US" dirty="0"/>
              <a:t>欧式距离，</a:t>
            </a:r>
            <a:r>
              <a:rPr lang="en-US" altLang="zh-CN" dirty="0" err="1"/>
              <a:t>Jaccard</a:t>
            </a:r>
            <a:r>
              <a:rPr lang="en-US" altLang="zh-CN" dirty="0"/>
              <a:t> </a:t>
            </a:r>
            <a:r>
              <a:rPr lang="zh-CN" altLang="en-US" dirty="0"/>
              <a:t>公式，余弦相似度，皮尔逊相关系数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掌握</a:t>
            </a:r>
            <a:r>
              <a:rPr lang="en-US" altLang="zh-CN" dirty="0" err="1"/>
              <a:t>ItemCF</a:t>
            </a:r>
            <a:r>
              <a:rPr lang="zh-CN" altLang="en-US" dirty="0"/>
              <a:t>算法原理</a:t>
            </a:r>
            <a:endParaRPr lang="en-US" altLang="zh-CN" dirty="0"/>
          </a:p>
          <a:p>
            <a:r>
              <a:rPr lang="zh-CN" altLang="en-US" dirty="0"/>
              <a:t>掌握算法评测方法：准确率、召回率、覆盖率、流行度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两部分实验内容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基于用户的协同过滤算法（</a:t>
            </a:r>
            <a:r>
              <a:rPr lang="en-US" altLang="zh-CN" dirty="0"/>
              <a:t>4</a:t>
            </a:r>
            <a:r>
              <a:rPr lang="zh-CN" altLang="en-US" dirty="0"/>
              <a:t>课时 ）</a:t>
            </a:r>
            <a:endParaRPr lang="en-US" altLang="zh-CN" dirty="0"/>
          </a:p>
          <a:p>
            <a:r>
              <a:rPr lang="zh-CN" altLang="en-US" dirty="0"/>
              <a:t>基于物品的协同过滤算法（</a:t>
            </a:r>
            <a:r>
              <a:rPr lang="en-US" altLang="zh-CN" dirty="0"/>
              <a:t>4</a:t>
            </a:r>
            <a:r>
              <a:rPr lang="zh-CN" altLang="en-US" dirty="0"/>
              <a:t>课时）</a:t>
            </a:r>
            <a:endParaRPr lang="en-US" altLang="zh-CN" dirty="0"/>
          </a:p>
          <a:p>
            <a:r>
              <a:rPr lang="zh-CN" altLang="en-US" dirty="0"/>
              <a:t>实验方法：离线实验</a:t>
            </a:r>
            <a:endParaRPr lang="en-US" altLang="zh-CN" dirty="0"/>
          </a:p>
          <a:p>
            <a:r>
              <a:rPr lang="zh-CN" altLang="en-US" dirty="0"/>
              <a:t>语言：</a:t>
            </a:r>
            <a:r>
              <a:rPr lang="en-US" altLang="zh-CN" dirty="0"/>
              <a:t>python</a:t>
            </a:r>
            <a:r>
              <a:rPr lang="zh-CN" altLang="en-US" dirty="0"/>
              <a:t>（推荐）或</a:t>
            </a:r>
            <a:r>
              <a:rPr lang="en-US" altLang="zh-CN" dirty="0" err="1"/>
              <a:t>c++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数据集：</a:t>
            </a:r>
            <a:r>
              <a:rPr lang="en-US" altLang="zh-CN" dirty="0" err="1"/>
              <a:t>MovieLens</a:t>
            </a:r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r>
              <a:rPr lang="en-US" altLang="zh-CN" dirty="0"/>
              <a:t>《</a:t>
            </a:r>
            <a:r>
              <a:rPr lang="zh-CN" altLang="en-US" dirty="0"/>
              <a:t>推荐系统实践</a:t>
            </a:r>
            <a:r>
              <a:rPr lang="en-US" altLang="zh-CN" dirty="0"/>
              <a:t>》</a:t>
            </a:r>
            <a:r>
              <a:rPr lang="zh-CN" altLang="en-US" dirty="0"/>
              <a:t>项亮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读取原始评分表</a:t>
            </a:r>
            <a:r>
              <a:rPr lang="en-US" altLang="zh-CN" dirty="0"/>
              <a:t>ratings.dat</a:t>
            </a:r>
            <a:r>
              <a:rPr lang="zh-CN" altLang="en-US" dirty="0"/>
              <a:t>，利用评分数据集构建一个推荐系统引擎。推荐引擎可以对数据集中的用户推荐若干电影，输入用户</a:t>
            </a:r>
            <a:r>
              <a:rPr lang="en-US" altLang="zh-CN" dirty="0"/>
              <a:t>ID</a:t>
            </a:r>
            <a:r>
              <a:rPr lang="zh-CN" altLang="en-US" dirty="0"/>
              <a:t>，返回给该用户的电影推荐</a:t>
            </a:r>
            <a:r>
              <a:rPr lang="en-US" altLang="zh-CN" dirty="0"/>
              <a:t>top-n</a:t>
            </a:r>
            <a:r>
              <a:rPr lang="zh-CN" altLang="en-US" dirty="0"/>
              <a:t>候选集。</a:t>
            </a:r>
          </a:p>
          <a:p>
            <a:r>
              <a:rPr lang="zh-CN" altLang="en-US" dirty="0"/>
              <a:t>评测该推荐系统的准确率、召回率、覆盖率和新颖性（用平均流行度度量）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altLang="zh-CN" dirty="0"/>
              <a:t>1.</a:t>
            </a:r>
            <a:r>
              <a:rPr lang="zh-CN" altLang="en-US" b="1" dirty="0"/>
              <a:t>读取</a:t>
            </a:r>
            <a:r>
              <a:rPr lang="en-US" altLang="zh-CN" b="1" dirty="0"/>
              <a:t>ratings.dat</a:t>
            </a:r>
            <a:r>
              <a:rPr lang="zh-CN" altLang="en-US" b="1" dirty="0"/>
              <a:t>数据，构建用户</a:t>
            </a:r>
            <a:r>
              <a:rPr lang="en-US" altLang="zh-CN" b="1" dirty="0"/>
              <a:t>-</a:t>
            </a:r>
            <a:r>
              <a:rPr lang="zh-CN" altLang="en-US" b="1" dirty="0"/>
              <a:t>电影字典，划分训练集和测试集（</a:t>
            </a:r>
            <a:r>
              <a:rPr lang="en-US" altLang="zh-CN" b="1" dirty="0"/>
              <a:t>20</a:t>
            </a:r>
            <a:r>
              <a:rPr lang="zh-CN" altLang="en-US" b="1" dirty="0"/>
              <a:t>分）（同</a:t>
            </a:r>
            <a:r>
              <a:rPr lang="en-US" altLang="zh-CN" b="1" dirty="0" err="1"/>
              <a:t>UserCF</a:t>
            </a:r>
            <a:r>
              <a:rPr lang="zh-CN" altLang="en-US" b="1" dirty="0"/>
              <a:t>实验）</a:t>
            </a:r>
            <a:endParaRPr lang="en-US" altLang="zh-CN" b="1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：读取</a:t>
            </a:r>
            <a:r>
              <a:rPr lang="en-US" altLang="zh-CN" dirty="0"/>
              <a:t>ratings.dat</a:t>
            </a:r>
            <a:r>
              <a:rPr lang="zh-CN" altLang="en-US" dirty="0"/>
              <a:t>有两种方法，</a:t>
            </a:r>
            <a:r>
              <a:rPr lang="en-US" altLang="zh-CN" dirty="0" err="1"/>
              <a:t>pandas.read_table</a:t>
            </a:r>
            <a:r>
              <a:rPr lang="en-US" altLang="zh-CN" dirty="0"/>
              <a:t>() </a:t>
            </a:r>
            <a:r>
              <a:rPr lang="zh-CN" altLang="en-US" dirty="0"/>
              <a:t>或者 </a:t>
            </a:r>
            <a:r>
              <a:rPr lang="en-US" altLang="zh-CN" dirty="0"/>
              <a:t>with</a:t>
            </a:r>
            <a:r>
              <a:rPr lang="zh-CN" altLang="en-US" dirty="0"/>
              <a:t>语句按行读取文件，读取的数据包括</a:t>
            </a:r>
            <a:r>
              <a:rPr lang="en-US" altLang="zh-CN" dirty="0" err="1"/>
              <a:t>user_id</a:t>
            </a:r>
            <a:r>
              <a:rPr lang="zh-CN" altLang="en-US" dirty="0"/>
              <a:t>，</a:t>
            </a:r>
            <a:r>
              <a:rPr lang="en-US" altLang="zh-CN" dirty="0" err="1"/>
              <a:t>movies_id</a:t>
            </a:r>
            <a:r>
              <a:rPr lang="zh-CN" altLang="en-US" dirty="0"/>
              <a:t>，</a:t>
            </a:r>
            <a:r>
              <a:rPr lang="en-US" altLang="zh-CN" dirty="0"/>
              <a:t>rating</a:t>
            </a:r>
            <a:r>
              <a:rPr lang="zh-CN" altLang="en-US" dirty="0"/>
              <a:t>和</a:t>
            </a:r>
            <a:r>
              <a:rPr lang="en-US" altLang="zh-CN" dirty="0"/>
              <a:t>timestamp</a:t>
            </a:r>
            <a:r>
              <a:rPr lang="zh-CN" altLang="en-US" dirty="0"/>
              <a:t>四个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：用户</a:t>
            </a:r>
            <a:r>
              <a:rPr lang="en-US" altLang="zh-CN" dirty="0"/>
              <a:t>-</a:t>
            </a:r>
            <a:r>
              <a:rPr lang="zh-CN" altLang="en-US" dirty="0"/>
              <a:t>电影字典形式为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{user1_id: {</a:t>
            </a:r>
          </a:p>
          <a:p>
            <a:pPr lvl="1">
              <a:buNone/>
            </a:pPr>
            <a:r>
              <a:rPr lang="en-US" altLang="zh-CN" dirty="0"/>
              <a:t>      movie1_id: rating1,</a:t>
            </a:r>
          </a:p>
          <a:p>
            <a:pPr lvl="1">
              <a:buNone/>
            </a:pPr>
            <a:r>
              <a:rPr lang="en-US" altLang="zh-CN" dirty="0"/>
              <a:t>      movie2_id: rating2,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dirty="0"/>
              <a:t> …</a:t>
            </a:r>
          </a:p>
          <a:p>
            <a:pPr lvl="1">
              <a:buNone/>
            </a:pPr>
            <a:r>
              <a:rPr lang="en-US" altLang="zh-CN" dirty="0"/>
              <a:t>     }</a:t>
            </a:r>
          </a:p>
          <a:p>
            <a:pPr lvl="1">
              <a:buNone/>
            </a:pPr>
            <a:r>
              <a:rPr lang="en-US" altLang="zh-CN" dirty="0"/>
              <a:t>    …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r>
              <a:rPr lang="en-US" altLang="zh-CN" dirty="0"/>
              <a:t>Step3</a:t>
            </a:r>
            <a:r>
              <a:rPr lang="zh-CN" altLang="en-US" dirty="0"/>
              <a:t>：因为数据集有上百万条，在此实验划分的比例采用训练集：测试集 </a:t>
            </a:r>
            <a:r>
              <a:rPr lang="en-US" altLang="zh-CN" dirty="0"/>
              <a:t>= 98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Step4</a:t>
            </a:r>
            <a:r>
              <a:rPr lang="zh-CN" altLang="en-US" dirty="0"/>
              <a:t>：输出内容：</a:t>
            </a:r>
            <a:endParaRPr lang="en-US" altLang="zh-CN" dirty="0"/>
          </a:p>
          <a:p>
            <a:pPr lvl="1"/>
            <a:r>
              <a:rPr lang="zh-CN" altLang="en-US" dirty="0"/>
              <a:t>输出训练集大小和任意两项用户</a:t>
            </a:r>
            <a:r>
              <a:rPr lang="en-US" altLang="zh-CN" dirty="0"/>
              <a:t>-</a:t>
            </a:r>
            <a:r>
              <a:rPr lang="zh-CN" altLang="en-US" dirty="0"/>
              <a:t>电影字典序列</a:t>
            </a:r>
            <a:endParaRPr lang="en-US" altLang="zh-CN" dirty="0"/>
          </a:p>
          <a:p>
            <a:pPr lvl="1"/>
            <a:r>
              <a:rPr lang="zh-CN" altLang="en-US" dirty="0"/>
              <a:t>输出测试集大小和任意两项用户</a:t>
            </a:r>
            <a:r>
              <a:rPr lang="en-US" altLang="zh-CN" dirty="0"/>
              <a:t>-</a:t>
            </a:r>
            <a:r>
              <a:rPr lang="zh-CN" altLang="en-US" dirty="0"/>
              <a:t>电影字典序列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/>
              <a:t>2. </a:t>
            </a:r>
            <a:r>
              <a:rPr lang="zh-CN" altLang="en-US" b="1" dirty="0">
                <a:highlight>
                  <a:srgbClr val="FFFF00"/>
                </a:highlight>
              </a:rPr>
              <a:t>计算电影</a:t>
            </a:r>
            <a:r>
              <a:rPr lang="en-US" altLang="zh-CN" b="1" dirty="0">
                <a:highlight>
                  <a:srgbClr val="FFFF00"/>
                </a:highlight>
              </a:rPr>
              <a:t>-</a:t>
            </a:r>
            <a:r>
              <a:rPr lang="zh-CN" altLang="en-US" b="1" dirty="0">
                <a:highlight>
                  <a:srgbClr val="FFFF00"/>
                </a:highlight>
              </a:rPr>
              <a:t>电影余弦相似度矩阵</a:t>
            </a:r>
            <a:r>
              <a:rPr lang="zh-CN" altLang="en-US" b="1" dirty="0"/>
              <a:t>（</a:t>
            </a:r>
            <a:r>
              <a:rPr lang="en-US" altLang="zh-CN" b="1" dirty="0"/>
              <a:t>40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>
              <a:buNone/>
            </a:pPr>
            <a:r>
              <a:rPr lang="zh-CN" altLang="en-US" dirty="0"/>
              <a:t>采用修正的余弦相似度计算方法：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其中</a:t>
            </a:r>
            <a:r>
              <a:rPr lang="en-US" altLang="zh-CN" dirty="0"/>
              <a:t>N(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N(j)</a:t>
            </a:r>
            <a:r>
              <a:rPr lang="zh-CN" altLang="en-US" dirty="0"/>
              <a:t>分别指电影</a:t>
            </a:r>
            <a:r>
              <a:rPr lang="en-US" altLang="zh-CN" dirty="0" err="1"/>
              <a:t>i</a:t>
            </a:r>
            <a:r>
              <a:rPr lang="zh-CN" altLang="en-US" dirty="0"/>
              <a:t>、电影</a:t>
            </a:r>
            <a:r>
              <a:rPr lang="en-US" altLang="zh-CN" dirty="0"/>
              <a:t>j</a:t>
            </a:r>
            <a:r>
              <a:rPr lang="zh-CN" altLang="en-US" dirty="0"/>
              <a:t>受评分的用户数，</a:t>
            </a:r>
            <a:r>
              <a:rPr lang="en-US" altLang="zh-CN" dirty="0"/>
              <a:t>N(u)</a:t>
            </a:r>
            <a:r>
              <a:rPr lang="zh-CN" altLang="en-US" dirty="0"/>
              <a:t>指用户</a:t>
            </a:r>
            <a:r>
              <a:rPr lang="en-US" altLang="zh-CN" dirty="0"/>
              <a:t>u</a:t>
            </a:r>
            <a:r>
              <a:rPr lang="zh-CN" altLang="en-US" dirty="0"/>
              <a:t>评分过的电影总数。分子惩罚了活跃用户对电影相似度的影响。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18860ad17b46a1d2f8c2dfb197c69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4904" y="2780927"/>
            <a:ext cx="4062894" cy="144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168" y="328498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：计算公式（</a:t>
            </a:r>
            <a:r>
              <a:rPr lang="en-US" altLang="zh-CN" dirty="0"/>
              <a:t>3</a:t>
            </a:r>
            <a:r>
              <a:rPr lang="zh-CN" altLang="en-US" dirty="0"/>
              <a:t>）中所需的变量</a:t>
            </a:r>
            <a:endParaRPr lang="en-US" altLang="zh-CN" dirty="0"/>
          </a:p>
          <a:p>
            <a:pPr lvl="1"/>
            <a:r>
              <a:rPr lang="zh-CN" altLang="en-US" dirty="0"/>
              <a:t>计算两部电影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同时被用户评分的用户数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，即公式（</a:t>
            </a:r>
            <a:r>
              <a:rPr lang="en-US" altLang="zh-CN" dirty="0"/>
              <a:t>3</a:t>
            </a:r>
            <a:r>
              <a:rPr lang="zh-CN" altLang="en-US" dirty="0"/>
              <a:t>）中的分子部分。</a:t>
            </a:r>
            <a:endParaRPr lang="en-US" altLang="zh-CN" dirty="0"/>
          </a:p>
          <a:p>
            <a:pPr lvl="1"/>
            <a:r>
              <a:rPr lang="zh-CN" altLang="en-US" dirty="0"/>
              <a:t>计算对单个电影评分过的用户数</a:t>
            </a:r>
            <a:r>
              <a:rPr lang="en-US" altLang="zh-CN" dirty="0" err="1"/>
              <a:t>movie_popular</a:t>
            </a:r>
            <a:r>
              <a:rPr lang="en-US" altLang="zh-CN" dirty="0"/>
              <a:t>[</a:t>
            </a:r>
            <a:r>
              <a:rPr lang="en-US" altLang="zh-CN" dirty="0" err="1"/>
              <a:t>movie_id</a:t>
            </a:r>
            <a:r>
              <a:rPr lang="en-US" altLang="zh-CN" dirty="0"/>
              <a:t>]</a:t>
            </a:r>
            <a:r>
              <a:rPr lang="zh-CN" altLang="en-US" dirty="0"/>
              <a:t>，即公式（</a:t>
            </a:r>
            <a:r>
              <a:rPr lang="en-US" altLang="zh-CN" dirty="0"/>
              <a:t>3</a:t>
            </a:r>
            <a:r>
              <a:rPr lang="zh-CN" altLang="en-US" dirty="0"/>
              <a:t>）中的</a:t>
            </a:r>
            <a:r>
              <a:rPr lang="en-US" altLang="zh-CN" dirty="0"/>
              <a:t>N(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N(j)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：计算修正版电影相似度矩阵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两两电影之间的相似度为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movie_sim_matrix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c[</a:t>
            </a:r>
            <a:r>
              <a:rPr lang="en-US" altLang="zh-CN" dirty="0" err="1"/>
              <a:t>i</a:t>
            </a:r>
            <a:r>
              <a:rPr lang="en-US" altLang="zh-CN" dirty="0"/>
              <a:t>][j] / 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movie_popular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*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movie_popular</a:t>
            </a:r>
            <a:r>
              <a:rPr lang="en-US" altLang="zh-CN" dirty="0"/>
              <a:t>[j]))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Step3</a:t>
            </a:r>
            <a:r>
              <a:rPr lang="zh-CN" altLang="en-US" dirty="0"/>
              <a:t>：归一化电影相似度矩阵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将</a:t>
            </a:r>
            <a:r>
              <a:rPr lang="en-US" altLang="zh-CN" dirty="0"/>
              <a:t>Step2</a:t>
            </a:r>
            <a:r>
              <a:rPr lang="zh-CN" altLang="en-US" dirty="0"/>
              <a:t>中的相似度矩阵按上式最大值归一化，得到归一化相似度矩阵</a:t>
            </a:r>
            <a:r>
              <a:rPr lang="en-US" altLang="zh-CN" dirty="0" err="1"/>
              <a:t>norm_sim_maxtrix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en-US" altLang="zh-CN" dirty="0"/>
              <a:t>Step4</a:t>
            </a:r>
            <a:r>
              <a:rPr lang="zh-CN" altLang="en-US" dirty="0"/>
              <a:t>：输出内容：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输出任意两项</a:t>
            </a:r>
            <a:r>
              <a:rPr lang="en-US" altLang="zh-CN" dirty="0">
                <a:highlight>
                  <a:srgbClr val="FFFF00"/>
                </a:highlight>
              </a:rPr>
              <a:t>c[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][j]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 err="1">
                <a:highlight>
                  <a:srgbClr val="FFFF00"/>
                </a:highlight>
              </a:rPr>
              <a:t>len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movie_popular</a:t>
            </a:r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]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 err="1">
                <a:highlight>
                  <a:srgbClr val="FFFF00"/>
                </a:highlight>
              </a:rPr>
              <a:t>len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movie_popular</a:t>
            </a:r>
            <a:r>
              <a:rPr lang="en-US" altLang="zh-CN" dirty="0">
                <a:highlight>
                  <a:srgbClr val="FFFF00"/>
                </a:highlight>
              </a:rPr>
              <a:t>[j])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 err="1">
                <a:highlight>
                  <a:srgbClr val="FFFF00"/>
                </a:highlight>
              </a:rPr>
              <a:t>movie_sim_matrix</a:t>
            </a:r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][j]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highlight>
                  <a:srgbClr val="FFFF00"/>
                </a:highlight>
              </a:rPr>
              <a:t>norm_sim_matrix</a:t>
            </a:r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][j]</a:t>
            </a:r>
            <a:endParaRPr lang="zh-CN" altLang="en-US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pic>
        <p:nvPicPr>
          <p:cNvPr id="4" name="图片 3" descr="76bb029a52a9b9af8b95dbe76e4eb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085435"/>
            <a:ext cx="2376264" cy="13137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对指定目标用户</a:t>
            </a:r>
            <a:r>
              <a:rPr lang="en-US" altLang="zh-CN" b="1" dirty="0"/>
              <a:t>user</a:t>
            </a:r>
            <a:r>
              <a:rPr lang="zh-CN" altLang="en-US" b="1" dirty="0"/>
              <a:t>，产生</a:t>
            </a:r>
            <a:r>
              <a:rPr lang="en-US" altLang="zh-CN" b="1" dirty="0"/>
              <a:t>top-n</a:t>
            </a:r>
            <a:r>
              <a:rPr lang="zh-CN" altLang="en-US" b="1" dirty="0"/>
              <a:t>推荐（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r>
              <a:rPr lang="en-US" altLang="zh-CN" dirty="0" err="1"/>
              <a:t>ItemCF</a:t>
            </a:r>
            <a:r>
              <a:rPr lang="zh-CN" altLang="en-US" dirty="0"/>
              <a:t>算法中用户</a:t>
            </a:r>
            <a:r>
              <a:rPr lang="en-US" altLang="zh-CN" dirty="0"/>
              <a:t>u</a:t>
            </a:r>
            <a:r>
              <a:rPr lang="zh-CN" altLang="en-US" dirty="0"/>
              <a:t>对电影</a:t>
            </a:r>
            <a:r>
              <a:rPr lang="en-US" altLang="zh-CN" dirty="0" err="1"/>
              <a:t>i</a:t>
            </a:r>
            <a:r>
              <a:rPr lang="zh-CN" altLang="en-US" dirty="0"/>
              <a:t>的感兴趣程度公式：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通过电影相似度矩阵选择与目标用户的所有历史评分电影记录</a:t>
            </a:r>
            <a:r>
              <a:rPr lang="en-US" altLang="zh-CN" dirty="0" err="1"/>
              <a:t>i</a:t>
            </a:r>
            <a:r>
              <a:rPr lang="zh-CN" altLang="en-US" dirty="0"/>
              <a:t>最相似的</a:t>
            </a:r>
            <a:r>
              <a:rPr lang="en-US" altLang="zh-CN" dirty="0"/>
              <a:t>k</a:t>
            </a:r>
            <a:r>
              <a:rPr lang="zh-CN" altLang="en-US" dirty="0"/>
              <a:t>个电影。</a:t>
            </a:r>
            <a:endParaRPr lang="en-US" altLang="zh-CN" dirty="0"/>
          </a:p>
          <a:p>
            <a:pPr lvl="1"/>
            <a:r>
              <a:rPr lang="zh-CN" altLang="en-US" dirty="0"/>
              <a:t>然后计算目标用户</a:t>
            </a:r>
            <a:r>
              <a:rPr lang="en-US" altLang="zh-CN" dirty="0"/>
              <a:t>user</a:t>
            </a:r>
            <a:r>
              <a:rPr lang="zh-CN" altLang="en-US" dirty="0"/>
              <a:t>对电影</a:t>
            </a:r>
            <a:r>
              <a:rPr lang="en-US" altLang="zh-CN" dirty="0"/>
              <a:t>j</a:t>
            </a:r>
            <a:r>
              <a:rPr lang="zh-CN" altLang="en-US" dirty="0"/>
              <a:t>的感兴趣程度</a:t>
            </a:r>
            <a:r>
              <a:rPr lang="en-US" altLang="zh-CN" dirty="0"/>
              <a:t>p(u, j)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b="1" dirty="0"/>
          </a:p>
          <a:p>
            <a:pPr>
              <a:buNone/>
            </a:pPr>
            <a:endParaRPr lang="en-US" altLang="zh-CN" b="1" dirty="0"/>
          </a:p>
          <a:p>
            <a:pPr>
              <a:buNone/>
            </a:pP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 descr="03a8740c117463aa1e490a85deecda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3" y="3216264"/>
            <a:ext cx="3456385" cy="968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根据感兴趣程度列表排序推荐出</a:t>
            </a:r>
            <a:r>
              <a:rPr lang="en-US" altLang="zh-CN" dirty="0"/>
              <a:t>top-n</a:t>
            </a:r>
            <a:r>
              <a:rPr lang="zh-CN" altLang="en-US" dirty="0"/>
              <a:t>部电影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：输出内容：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 err="1"/>
              <a:t>user_id</a:t>
            </a:r>
            <a:r>
              <a:rPr lang="zh-CN" altLang="en-US" dirty="0"/>
              <a:t>以及推荐出的</a:t>
            </a:r>
            <a:r>
              <a:rPr lang="en-US" altLang="zh-CN" dirty="0"/>
              <a:t>top-n</a:t>
            </a:r>
            <a:r>
              <a:rPr lang="zh-CN" altLang="en-US" dirty="0"/>
              <a:t>部电影的</a:t>
            </a:r>
            <a:r>
              <a:rPr lang="en-US" altLang="zh-CN" dirty="0" err="1"/>
              <a:t>movie_id</a:t>
            </a:r>
            <a:r>
              <a:rPr lang="zh-CN" altLang="en-US" dirty="0"/>
              <a:t>和</a:t>
            </a:r>
            <a:r>
              <a:rPr lang="en-US" altLang="zh-CN" dirty="0"/>
              <a:t>title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评测推荐算法指标（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 lvl="1">
              <a:buNone/>
            </a:pPr>
            <a:r>
              <a:rPr lang="zh-CN" altLang="en-US" dirty="0"/>
              <a:t>准确率、召回率、覆盖率、新颖度介绍见</a:t>
            </a:r>
            <a:r>
              <a:rPr lang="en-US" altLang="zh-CN" dirty="0" err="1"/>
              <a:t>UserCF</a:t>
            </a:r>
            <a:r>
              <a:rPr lang="zh-CN" altLang="en-US" dirty="0"/>
              <a:t>算法任务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输出内容：输出指定相似用户数</a:t>
            </a:r>
            <a:r>
              <a:rPr lang="en-US" altLang="zh-CN" dirty="0"/>
              <a:t>k</a:t>
            </a:r>
            <a:r>
              <a:rPr lang="zh-CN" altLang="en-US" dirty="0"/>
              <a:t>时，</a:t>
            </a:r>
            <a:r>
              <a:rPr lang="en-US" altLang="zh-CN" dirty="0" err="1"/>
              <a:t>UserCF</a:t>
            </a:r>
            <a:r>
              <a:rPr lang="zh-CN" altLang="en-US" dirty="0"/>
              <a:t>算法的以上四个评测值。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：可以尝试不同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值的情况下，比较以上评测值的变化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提交截止时间：第八周周日下午</a:t>
            </a:r>
            <a:r>
              <a:rPr lang="en-US" altLang="zh-CN" dirty="0"/>
              <a:t>18:00</a:t>
            </a:r>
            <a:r>
              <a:rPr lang="zh-CN" altLang="en-US" dirty="0"/>
              <a:t>（暂定）</a:t>
            </a:r>
            <a:endParaRPr lang="en-US" altLang="zh-CN" dirty="0"/>
          </a:p>
          <a:p>
            <a:r>
              <a:rPr lang="zh-CN" altLang="en-US" dirty="0"/>
              <a:t>提交内容：</a:t>
            </a:r>
            <a:endParaRPr lang="en-US" altLang="zh-CN" dirty="0"/>
          </a:p>
          <a:p>
            <a:pPr lvl="1"/>
            <a:r>
              <a:rPr lang="zh-CN" altLang="en-US" dirty="0"/>
              <a:t>一个文件夹，并压缩，命名：学号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_ex2</a:t>
            </a:r>
          </a:p>
          <a:p>
            <a:pPr lvl="1"/>
            <a:r>
              <a:rPr lang="zh-CN" altLang="en-US" dirty="0"/>
              <a:t>文件夹包含五个文件。两个算法文件，分别命名为</a:t>
            </a:r>
            <a:r>
              <a:rPr lang="en-US" altLang="zh-CN" dirty="0"/>
              <a:t>user_cf.py</a:t>
            </a:r>
            <a:r>
              <a:rPr lang="zh-CN" altLang="en-US" dirty="0"/>
              <a:t>和</a:t>
            </a:r>
            <a:r>
              <a:rPr lang="en-US" altLang="zh-CN" dirty="0"/>
              <a:t>item_cf.py</a:t>
            </a:r>
            <a:r>
              <a:rPr lang="zh-CN" altLang="en-US" dirty="0"/>
              <a:t>。两个输出结果截图</a:t>
            </a:r>
            <a:r>
              <a:rPr lang="en-US" altLang="zh-CN" dirty="0" err="1"/>
              <a:t>pdf</a:t>
            </a:r>
            <a:r>
              <a:rPr lang="zh-CN" altLang="en-US" dirty="0"/>
              <a:t>文件，分别命名为</a:t>
            </a:r>
            <a:r>
              <a:rPr lang="en-US" altLang="zh-CN" dirty="0"/>
              <a:t>user_cf_result.pdf</a:t>
            </a:r>
            <a:r>
              <a:rPr lang="zh-CN" altLang="en-US" dirty="0"/>
              <a:t>和</a:t>
            </a:r>
            <a:r>
              <a:rPr lang="en-US" altLang="zh-CN" dirty="0"/>
              <a:t>item_cf_result.pdf</a:t>
            </a:r>
            <a:r>
              <a:rPr lang="zh-CN" altLang="en-US" dirty="0"/>
              <a:t>，截图请添加图片序号和图片名（方便看出是哪一任务的实验结果）。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一个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Readme.pdf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文件，是两部分实验说明文档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代码请适当添加注释，比如函数或方法的作用，行注释等。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为了方便检查和评分，请大家规范编码，严格按照要求提交实验内容，按时提交到邮箱</a:t>
            </a:r>
            <a:r>
              <a:rPr lang="en-US" altLang="zh-CN" dirty="0">
                <a:hlinkClick r:id="rId2"/>
              </a:rPr>
              <a:t>271980610@qq.com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评分占比细则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代码文件（含注释）</a:t>
            </a:r>
            <a:r>
              <a:rPr lang="en-US" altLang="zh-CN" dirty="0"/>
              <a:t> 30%+30% = 60%</a:t>
            </a:r>
          </a:p>
          <a:p>
            <a:r>
              <a:rPr lang="zh-CN" altLang="en-US" dirty="0"/>
              <a:t>运行结果文件 </a:t>
            </a:r>
            <a:r>
              <a:rPr lang="en-US" altLang="zh-CN" dirty="0"/>
              <a:t>5%+5% = 10%</a:t>
            </a:r>
          </a:p>
          <a:p>
            <a:r>
              <a:rPr lang="en-US" altLang="zh-CN" dirty="0"/>
              <a:t>Readme</a:t>
            </a:r>
            <a:r>
              <a:rPr lang="zh-CN" altLang="en-US" dirty="0"/>
              <a:t>文档 </a:t>
            </a:r>
            <a:r>
              <a:rPr lang="en-US" altLang="zh-CN" dirty="0"/>
              <a:t>10%</a:t>
            </a:r>
          </a:p>
          <a:p>
            <a:r>
              <a:rPr lang="zh-CN" altLang="en-US" dirty="0"/>
              <a:t>按时提交 </a:t>
            </a:r>
            <a:r>
              <a:rPr lang="en-US" altLang="zh-CN" dirty="0"/>
              <a:t>10%</a:t>
            </a:r>
          </a:p>
          <a:p>
            <a:r>
              <a:rPr lang="zh-CN" altLang="en-US" dirty="0"/>
              <a:t>四次考勤 </a:t>
            </a:r>
            <a:r>
              <a:rPr lang="en-US" altLang="zh-CN" dirty="0"/>
              <a:t>10%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MovieLens</a:t>
            </a:r>
            <a:r>
              <a:rPr lang="zh-CN" altLang="en-US" dirty="0"/>
              <a:t>包含多个用户对多个电影的评分数据，也包括电影元数据信息和用户属性信息。不同版本对应着不同的数据量。</a:t>
            </a:r>
            <a:endParaRPr lang="en-US" altLang="zh-CN" dirty="0"/>
          </a:p>
          <a:p>
            <a:r>
              <a:rPr lang="zh-CN" altLang="en-US" dirty="0"/>
              <a:t>本次实验使用</a:t>
            </a:r>
            <a:r>
              <a:rPr lang="en-US" altLang="zh-CN" dirty="0"/>
              <a:t>1M</a:t>
            </a:r>
            <a:r>
              <a:rPr lang="zh-CN" altLang="en-US" dirty="0"/>
              <a:t>的数据集，包含大约</a:t>
            </a:r>
            <a:r>
              <a:rPr lang="en-US" altLang="zh-CN" dirty="0"/>
              <a:t>6000</a:t>
            </a:r>
            <a:r>
              <a:rPr lang="zh-CN" altLang="en-US" dirty="0"/>
              <a:t>个用户对</a:t>
            </a:r>
            <a:r>
              <a:rPr lang="en-US" altLang="zh-CN" dirty="0"/>
              <a:t>4000</a:t>
            </a:r>
            <a:r>
              <a:rPr lang="zh-CN" altLang="en-US" dirty="0"/>
              <a:t>部电影的</a:t>
            </a:r>
            <a:r>
              <a:rPr lang="en-US" altLang="zh-CN" dirty="0"/>
              <a:t>100</a:t>
            </a:r>
            <a:r>
              <a:rPr lang="zh-CN" altLang="en-US" dirty="0"/>
              <a:t>万条评论，数据集见压缩包</a:t>
            </a:r>
            <a:r>
              <a:rPr lang="en-US" altLang="zh-CN" dirty="0">
                <a:solidFill>
                  <a:srgbClr val="002060"/>
                </a:solidFill>
              </a:rPr>
              <a:t>ml-1m.zip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数据集包括评分表</a:t>
            </a:r>
            <a:r>
              <a:rPr lang="en-US" altLang="zh-CN" dirty="0"/>
              <a:t>(ratings.dat)</a:t>
            </a:r>
            <a:r>
              <a:rPr lang="zh-CN" altLang="en-US" dirty="0"/>
              <a:t>，用户信息表</a:t>
            </a:r>
            <a:r>
              <a:rPr lang="en-US" altLang="zh-CN" dirty="0"/>
              <a:t>(users.dat)</a:t>
            </a:r>
            <a:r>
              <a:rPr lang="zh-CN" altLang="en-US" dirty="0"/>
              <a:t>，电影信息表</a:t>
            </a:r>
            <a:r>
              <a:rPr lang="en-US" altLang="zh-CN" dirty="0"/>
              <a:t>(movies.dat)</a:t>
            </a:r>
            <a:r>
              <a:rPr lang="zh-CN" altLang="en-US" dirty="0"/>
              <a:t>，数据集介绍见</a:t>
            </a:r>
            <a:r>
              <a:rPr lang="en-US" altLang="zh-CN" dirty="0"/>
              <a:t>README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本次实验主要使用</a:t>
            </a:r>
            <a:r>
              <a:rPr lang="en-US" altLang="zh-CN" dirty="0"/>
              <a:t>ratings.dat</a:t>
            </a:r>
            <a:r>
              <a:rPr lang="zh-CN" altLang="en-US" dirty="0"/>
              <a:t>和</a:t>
            </a:r>
            <a:r>
              <a:rPr lang="en-US" altLang="zh-CN" dirty="0"/>
              <a:t>movies.dat</a:t>
            </a:r>
            <a:r>
              <a:rPr lang="zh-CN" altLang="en-US" dirty="0"/>
              <a:t>数据。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基于用户的协同过滤算法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560840" cy="1752600"/>
          </a:xfrm>
        </p:spPr>
        <p:txBody>
          <a:bodyPr/>
          <a:lstStyle/>
          <a:p>
            <a:r>
              <a:rPr lang="en-US" altLang="zh-CN" dirty="0"/>
              <a:t>user-based collaborative filtering 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理解什么是基于用户的协同过滤算法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 err="1"/>
              <a:t>UserCF</a:t>
            </a:r>
            <a:r>
              <a:rPr lang="zh-CN" altLang="en-US" dirty="0"/>
              <a:t>算法的两个步骤：</a:t>
            </a:r>
            <a:endParaRPr lang="en-US" altLang="zh-CN" dirty="0"/>
          </a:p>
          <a:p>
            <a:pPr lvl="1"/>
            <a:r>
              <a:rPr lang="zh-CN" altLang="en-US" dirty="0"/>
              <a:t>找到和目标用户兴趣相似的用户集合。</a:t>
            </a:r>
            <a:endParaRPr lang="en-US" altLang="zh-CN" dirty="0"/>
          </a:p>
          <a:p>
            <a:pPr lvl="1"/>
            <a:r>
              <a:rPr lang="zh-CN" altLang="en-US" dirty="0"/>
              <a:t>找到这个集合中的用户喜欢的，</a:t>
            </a:r>
            <a:r>
              <a:rPr lang="zh-CN" altLang="en-US" dirty="0">
                <a:highlight>
                  <a:srgbClr val="FFFF00"/>
                </a:highlight>
              </a:rPr>
              <a:t>且目标用户没有听说过的物品推荐给目标用户。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掌握用户之间的兴趣相似度度量的方法</a:t>
            </a:r>
            <a:endParaRPr lang="en-US" altLang="zh-CN" dirty="0"/>
          </a:p>
          <a:p>
            <a:pPr lvl="1"/>
            <a:r>
              <a:rPr lang="zh-CN" altLang="en-US" dirty="0"/>
              <a:t>欧式距离，</a:t>
            </a:r>
            <a:r>
              <a:rPr lang="en-US" altLang="zh-CN" dirty="0" err="1"/>
              <a:t>Jaccard</a:t>
            </a:r>
            <a:r>
              <a:rPr lang="en-US" altLang="zh-CN" dirty="0"/>
              <a:t> </a:t>
            </a:r>
            <a:r>
              <a:rPr lang="zh-CN" altLang="en-US" dirty="0"/>
              <a:t>公式，余弦相似度，皮尔逊相关系数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掌握</a:t>
            </a:r>
            <a:r>
              <a:rPr lang="en-US" altLang="zh-CN" dirty="0" err="1"/>
              <a:t>UserCF</a:t>
            </a:r>
            <a:r>
              <a:rPr lang="zh-CN" altLang="en-US" dirty="0"/>
              <a:t>算法原理</a:t>
            </a:r>
            <a:endParaRPr lang="en-US" altLang="zh-CN" dirty="0"/>
          </a:p>
          <a:p>
            <a:r>
              <a:rPr lang="zh-CN" altLang="en-US" dirty="0"/>
              <a:t>掌握算法评测方法：准确率、召回率、覆盖率、流行度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读取原始评分表</a:t>
            </a:r>
            <a:r>
              <a:rPr lang="en-US" altLang="zh-CN" dirty="0"/>
              <a:t>ratings.dat</a:t>
            </a:r>
            <a:r>
              <a:rPr lang="zh-CN" altLang="en-US" dirty="0"/>
              <a:t>，利用评分数据集构建一个推荐系统引擎。推荐引擎可以对数据集中的用户推荐若干电影，输入用户</a:t>
            </a:r>
            <a:r>
              <a:rPr lang="en-US" altLang="zh-CN" dirty="0"/>
              <a:t>ID</a:t>
            </a:r>
            <a:r>
              <a:rPr lang="zh-CN" altLang="en-US" dirty="0"/>
              <a:t>，返回给该用户的电影推荐</a:t>
            </a:r>
            <a:r>
              <a:rPr lang="en-US" altLang="zh-CN" dirty="0"/>
              <a:t>top-n</a:t>
            </a:r>
            <a:r>
              <a:rPr lang="zh-CN" altLang="en-US" dirty="0"/>
              <a:t>候选集。</a:t>
            </a:r>
          </a:p>
          <a:p>
            <a:r>
              <a:rPr lang="zh-CN" altLang="en-US" dirty="0"/>
              <a:t>评测该推荐系统的准确率、召回率、覆盖率和新颖性（用平均流行度度量）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CN" altLang="en-US" b="1" dirty="0"/>
              <a:t>读取</a:t>
            </a:r>
            <a:r>
              <a:rPr lang="en-US" altLang="zh-CN" b="1" dirty="0"/>
              <a:t>ratings.dat</a:t>
            </a:r>
            <a:r>
              <a:rPr lang="zh-CN" altLang="en-US" b="1" dirty="0"/>
              <a:t>数据，构建用户</a:t>
            </a:r>
            <a:r>
              <a:rPr lang="en-US" altLang="zh-CN" b="1" dirty="0"/>
              <a:t>-</a:t>
            </a:r>
            <a:r>
              <a:rPr lang="zh-CN" altLang="en-US" b="1" dirty="0"/>
              <a:t>电影字典，划分训练集和测试集（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：读取</a:t>
            </a:r>
            <a:r>
              <a:rPr lang="en-US" altLang="zh-CN" dirty="0"/>
              <a:t>ratings.dat</a:t>
            </a:r>
            <a:r>
              <a:rPr lang="zh-CN" altLang="en-US" dirty="0"/>
              <a:t>有两种方法，</a:t>
            </a:r>
            <a:r>
              <a:rPr lang="en-US" altLang="zh-CN" dirty="0" err="1"/>
              <a:t>pandas.read_table</a:t>
            </a:r>
            <a:r>
              <a:rPr lang="en-US" altLang="zh-CN" dirty="0"/>
              <a:t>() </a:t>
            </a:r>
            <a:r>
              <a:rPr lang="zh-CN" altLang="en-US" dirty="0"/>
              <a:t>或者 </a:t>
            </a:r>
            <a:r>
              <a:rPr lang="en-US" altLang="zh-CN" dirty="0"/>
              <a:t>with</a:t>
            </a:r>
            <a:r>
              <a:rPr lang="zh-CN" altLang="en-US" dirty="0"/>
              <a:t>语句按行读取文件，读取的数据包括</a:t>
            </a:r>
            <a:r>
              <a:rPr lang="en-US" altLang="zh-CN" dirty="0" err="1"/>
              <a:t>user_id</a:t>
            </a:r>
            <a:r>
              <a:rPr lang="zh-CN" altLang="en-US" dirty="0"/>
              <a:t>，</a:t>
            </a:r>
            <a:r>
              <a:rPr lang="en-US" altLang="zh-CN" dirty="0" err="1"/>
              <a:t>movies_id</a:t>
            </a:r>
            <a:r>
              <a:rPr lang="zh-CN" altLang="en-US" dirty="0"/>
              <a:t>，</a:t>
            </a:r>
            <a:r>
              <a:rPr lang="en-US" altLang="zh-CN" dirty="0"/>
              <a:t>rating</a:t>
            </a:r>
            <a:r>
              <a:rPr lang="zh-CN" altLang="en-US" dirty="0"/>
              <a:t>和</a:t>
            </a:r>
            <a:r>
              <a:rPr lang="en-US" altLang="zh-CN" dirty="0"/>
              <a:t>timestamp</a:t>
            </a:r>
            <a:r>
              <a:rPr lang="zh-CN" altLang="en-US" dirty="0"/>
              <a:t>四个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：用户</a:t>
            </a:r>
            <a:r>
              <a:rPr lang="en-US" altLang="zh-CN" dirty="0"/>
              <a:t>-</a:t>
            </a:r>
            <a:r>
              <a:rPr lang="zh-CN" altLang="en-US" dirty="0"/>
              <a:t>电影字典形式为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{user1_id: {</a:t>
            </a:r>
          </a:p>
          <a:p>
            <a:pPr lvl="1">
              <a:buNone/>
            </a:pPr>
            <a:r>
              <a:rPr lang="en-US" altLang="zh-CN" dirty="0"/>
              <a:t>      movie1_id: rating1,</a:t>
            </a:r>
          </a:p>
          <a:p>
            <a:pPr lvl="1">
              <a:buNone/>
            </a:pPr>
            <a:r>
              <a:rPr lang="en-US" altLang="zh-CN" dirty="0"/>
              <a:t>      movie2_id: rating2,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2070</Words>
  <Application>Microsoft Office PowerPoint</Application>
  <PresentationFormat>全屏显示(4:3)</PresentationFormat>
  <Paragraphs>199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主题</vt:lpstr>
      <vt:lpstr>Project 2 协同过滤算法</vt:lpstr>
      <vt:lpstr>两部分实验内容</vt:lpstr>
      <vt:lpstr>提交要求</vt:lpstr>
      <vt:lpstr>评分占比细则</vt:lpstr>
      <vt:lpstr>数据集介绍</vt:lpstr>
      <vt:lpstr>1 基于用户的协同过滤算法</vt:lpstr>
      <vt:lpstr>实验准备</vt:lpstr>
      <vt:lpstr>实验目标</vt:lpstr>
      <vt:lpstr>实验任务-1</vt:lpstr>
      <vt:lpstr>实验任务-1</vt:lpstr>
      <vt:lpstr>实验任务-2</vt:lpstr>
      <vt:lpstr>实验任务-2</vt:lpstr>
      <vt:lpstr>实验任务-2</vt:lpstr>
      <vt:lpstr>实验任务-3</vt:lpstr>
      <vt:lpstr>实验任务-3</vt:lpstr>
      <vt:lpstr>实验任务-4</vt:lpstr>
      <vt:lpstr>实验任务-4</vt:lpstr>
      <vt:lpstr>2 基于物品的协同过滤算法</vt:lpstr>
      <vt:lpstr>实验准备</vt:lpstr>
      <vt:lpstr>实验目标</vt:lpstr>
      <vt:lpstr>实验任务-1</vt:lpstr>
      <vt:lpstr>实验任务-1</vt:lpstr>
      <vt:lpstr>实验任务-2</vt:lpstr>
      <vt:lpstr>实验任务-2</vt:lpstr>
      <vt:lpstr>实验任务-2</vt:lpstr>
      <vt:lpstr>实验任务-3</vt:lpstr>
      <vt:lpstr>实验任务-3</vt:lpstr>
      <vt:lpstr>实验任务-4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john</dc:creator>
  <cp:lastModifiedBy>李 鹏</cp:lastModifiedBy>
  <cp:revision>366</cp:revision>
  <dcterms:created xsi:type="dcterms:W3CDTF">2020-02-21T08:09:39Z</dcterms:created>
  <dcterms:modified xsi:type="dcterms:W3CDTF">2020-05-07T23:11:26Z</dcterms:modified>
</cp:coreProperties>
</file>