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b663951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b663951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b0f65110f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b0f65110f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b0f65110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b0f65110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b0f65110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b0f65110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b663951a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b663951a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b663951ae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b663951ae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b0f65110f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b0f65110f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b663951ae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b663951ae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d92c8cf2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d92c8cf2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d92c8cf2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d92c8cf2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d92c8cf2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d92c8cf2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b663951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b663951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b0f65110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b0f65110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b1e885f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b1e885f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d92c8cf2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d92c8cf2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b66395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b66395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datasets/jonbown/us-2020-traffic-accidents" TargetMode="External"/><Relationship Id="rId4" Type="http://schemas.openxmlformats.org/officeDocument/2006/relationships/hyperlink" Target="https://crashstats.nhtsa.dot.gov/Api/Public/ViewPublication/813436" TargetMode="External"/><Relationship Id="rId5" Type="http://schemas.openxmlformats.org/officeDocument/2006/relationships/hyperlink" Target="https://seaborn.pydata.org/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5000"/>
          </a:blip>
          <a:srcRect b="37468" l="-590" r="590" t="10142"/>
          <a:stretch/>
        </p:blipFill>
        <p:spPr>
          <a:xfrm>
            <a:off x="0" y="0"/>
            <a:ext cx="9144000" cy="5143500"/>
          </a:xfrm>
          <a:prstGeom prst="rect">
            <a:avLst/>
          </a:prstGeom>
          <a:noFill/>
          <a:ln>
            <a:noFill/>
          </a:ln>
        </p:spPr>
      </p:pic>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Project 3: Traffic Accidents in the US (Data Engineering)</a:t>
            </a:r>
            <a:endParaRPr sz="4500"/>
          </a:p>
        </p:txBody>
      </p:sp>
      <p:sp>
        <p:nvSpPr>
          <p:cNvPr id="61" name="Google Shape;61;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Tasha Peeples, Deiva Ganabathy, Sara Simons, Jonathan Yang, and Samuel DeWitt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time influence the number of accidents?</a:t>
            </a:r>
            <a:endParaRPr/>
          </a:p>
        </p:txBody>
      </p:sp>
      <p:pic>
        <p:nvPicPr>
          <p:cNvPr id="129" name="Google Shape;129;p22"/>
          <p:cNvPicPr preferRelativeResize="0"/>
          <p:nvPr/>
        </p:nvPicPr>
        <p:blipFill>
          <a:blip r:embed="rId3">
            <a:alphaModFix/>
          </a:blip>
          <a:stretch>
            <a:fillRect/>
          </a:stretch>
        </p:blipFill>
        <p:spPr>
          <a:xfrm>
            <a:off x="460900" y="1017726"/>
            <a:ext cx="8035526" cy="390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Seaborn</a:t>
            </a:r>
            <a:endParaRPr/>
          </a:p>
        </p:txBody>
      </p:sp>
      <p:sp>
        <p:nvSpPr>
          <p:cNvPr id="135" name="Google Shape;135;p23"/>
          <p:cNvSpPr txBox="1"/>
          <p:nvPr>
            <p:ph idx="1" type="body"/>
          </p:nvPr>
        </p:nvSpPr>
        <p:spPr>
          <a:xfrm>
            <a:off x="311700" y="2677750"/>
            <a:ext cx="8520600" cy="235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Seaborn is a Python library that works off the foundations laid by MatPlotLib in order to provide more options when creating data visualizations. The following visualizations were created using Seaborn’s seaborn.histplot function.</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pic>
        <p:nvPicPr>
          <p:cNvPr id="136" name="Google Shape;136;p23"/>
          <p:cNvPicPr preferRelativeResize="0"/>
          <p:nvPr/>
        </p:nvPicPr>
        <p:blipFill>
          <a:blip r:embed="rId3">
            <a:alphaModFix/>
          </a:blip>
          <a:stretch>
            <a:fillRect/>
          </a:stretch>
        </p:blipFill>
        <p:spPr>
          <a:xfrm>
            <a:off x="2874625" y="445026"/>
            <a:ext cx="5313625" cy="14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83800" y="29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Accidents by Make</a:t>
            </a:r>
            <a:endParaRPr/>
          </a:p>
        </p:txBody>
      </p:sp>
      <p:pic>
        <p:nvPicPr>
          <p:cNvPr id="142" name="Google Shape;142;p24"/>
          <p:cNvPicPr preferRelativeResize="0"/>
          <p:nvPr/>
        </p:nvPicPr>
        <p:blipFill>
          <a:blip r:embed="rId3">
            <a:alphaModFix/>
          </a:blip>
          <a:stretch>
            <a:fillRect/>
          </a:stretch>
        </p:blipFill>
        <p:spPr>
          <a:xfrm>
            <a:off x="636450" y="865163"/>
            <a:ext cx="2981645" cy="3991024"/>
          </a:xfrm>
          <a:prstGeom prst="rect">
            <a:avLst/>
          </a:prstGeom>
          <a:noFill/>
          <a:ln>
            <a:noFill/>
          </a:ln>
        </p:spPr>
      </p:pic>
      <p:pic>
        <p:nvPicPr>
          <p:cNvPr id="143" name="Google Shape;143;p24"/>
          <p:cNvPicPr preferRelativeResize="0"/>
          <p:nvPr/>
        </p:nvPicPr>
        <p:blipFill>
          <a:blip r:embed="rId4">
            <a:alphaModFix/>
          </a:blip>
          <a:stretch>
            <a:fillRect/>
          </a:stretch>
        </p:blipFill>
        <p:spPr>
          <a:xfrm>
            <a:off x="3994800" y="950700"/>
            <a:ext cx="4124325" cy="2305050"/>
          </a:xfrm>
          <a:prstGeom prst="rect">
            <a:avLst/>
          </a:prstGeom>
          <a:noFill/>
          <a:ln>
            <a:noFill/>
          </a:ln>
        </p:spPr>
      </p:pic>
      <p:pic>
        <p:nvPicPr>
          <p:cNvPr id="144" name="Google Shape;144;p24"/>
          <p:cNvPicPr preferRelativeResize="0"/>
          <p:nvPr/>
        </p:nvPicPr>
        <p:blipFill rotWithShape="1">
          <a:blip r:embed="rId5">
            <a:alphaModFix/>
          </a:blip>
          <a:srcRect b="0" l="0" r="17280" t="0"/>
          <a:stretch/>
        </p:blipFill>
        <p:spPr>
          <a:xfrm>
            <a:off x="3994800" y="4046825"/>
            <a:ext cx="4547449" cy="61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22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Accident Frequency by Age, Overlayed with Alcohol Involvement</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176650" y="750425"/>
            <a:ext cx="8790676" cy="3416400"/>
          </a:xfrm>
          <a:prstGeom prst="rect">
            <a:avLst/>
          </a:prstGeom>
          <a:noFill/>
          <a:ln>
            <a:noFill/>
          </a:ln>
        </p:spPr>
      </p:pic>
      <p:pic>
        <p:nvPicPr>
          <p:cNvPr id="152" name="Google Shape;152;p25"/>
          <p:cNvPicPr preferRelativeResize="0"/>
          <p:nvPr/>
        </p:nvPicPr>
        <p:blipFill>
          <a:blip r:embed="rId4">
            <a:alphaModFix/>
          </a:blip>
          <a:stretch>
            <a:fillRect/>
          </a:stretch>
        </p:blipFill>
        <p:spPr>
          <a:xfrm>
            <a:off x="155838" y="4230975"/>
            <a:ext cx="8832300" cy="8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8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800"/>
              <a:t>Conclusions</a:t>
            </a:r>
            <a:endParaRPr b="1" sz="4800"/>
          </a:p>
        </p:txBody>
      </p:sp>
      <p:sp>
        <p:nvSpPr>
          <p:cNvPr id="158" name="Google Shape;158;p26"/>
          <p:cNvSpPr txBox="1"/>
          <p:nvPr>
            <p:ph idx="1" type="body"/>
          </p:nvPr>
        </p:nvSpPr>
        <p:spPr>
          <a:xfrm>
            <a:off x="311700" y="1442325"/>
            <a:ext cx="8520600" cy="3508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1)	Which region of the US has the worst drivers?</a:t>
            </a:r>
            <a:endParaRPr b="1">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rgbClr val="E06666"/>
                </a:solidFill>
                <a:latin typeface="Arial"/>
                <a:ea typeface="Arial"/>
                <a:cs typeface="Arial"/>
                <a:sym typeface="Arial"/>
              </a:rPr>
              <a:t>- 	</a:t>
            </a:r>
            <a:r>
              <a:rPr lang="en" sz="1600">
                <a:solidFill>
                  <a:srgbClr val="E06666"/>
                </a:solidFill>
                <a:latin typeface="Arial"/>
                <a:ea typeface="Arial"/>
                <a:cs typeface="Arial"/>
                <a:sym typeface="Arial"/>
              </a:rPr>
              <a:t>The Southern Region had the most car accidents in 2019.</a:t>
            </a:r>
            <a:endParaRPr sz="1600">
              <a:solidFill>
                <a:srgbClr val="E06666"/>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2)	Does time influence the number of accidents?</a:t>
            </a:r>
            <a:endParaRPr b="1">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rPr lang="en" sz="1500">
                <a:solidFill>
                  <a:srgbClr val="E06666"/>
                </a:solidFill>
                <a:latin typeface="Arial"/>
                <a:ea typeface="Arial"/>
                <a:cs typeface="Arial"/>
                <a:sym typeface="Arial"/>
              </a:rPr>
              <a:t>-   	Yes, there are clear indicators showing certain hours with a high rate of accidents.</a:t>
            </a:r>
            <a:endParaRPr sz="1500">
              <a:solidFill>
                <a:srgbClr val="E06666"/>
              </a:solidFill>
              <a:latin typeface="Arial"/>
              <a:ea typeface="Arial"/>
              <a:cs typeface="Arial"/>
              <a:sym typeface="Arial"/>
            </a:endParaRPr>
          </a:p>
          <a:p>
            <a:pPr indent="0" lvl="0" marL="914400" rtl="0" algn="l">
              <a:lnSpc>
                <a:spcPct val="115000"/>
              </a:lnSpc>
              <a:spcBef>
                <a:spcPts val="0"/>
              </a:spcBef>
              <a:spcAft>
                <a:spcPts val="0"/>
              </a:spcAft>
              <a:buNone/>
            </a:pPr>
            <a:r>
              <a:rPr lang="en" sz="1500">
                <a:solidFill>
                  <a:srgbClr val="E06666"/>
                </a:solidFill>
                <a:latin typeface="Arial"/>
                <a:ea typeface="Arial"/>
                <a:cs typeface="Arial"/>
                <a:sym typeface="Arial"/>
              </a:rPr>
              <a:t>- 	3:00 pm - 6:00 pm were the top </a:t>
            </a:r>
            <a:r>
              <a:rPr lang="en" sz="1500">
                <a:solidFill>
                  <a:srgbClr val="E06666"/>
                </a:solidFill>
                <a:latin typeface="Arial"/>
                <a:ea typeface="Arial"/>
                <a:cs typeface="Arial"/>
                <a:sym typeface="Arial"/>
              </a:rPr>
              <a:t>three</a:t>
            </a:r>
            <a:r>
              <a:rPr lang="en" sz="1500">
                <a:solidFill>
                  <a:srgbClr val="E06666"/>
                </a:solidFill>
                <a:latin typeface="Arial"/>
                <a:ea typeface="Arial"/>
                <a:cs typeface="Arial"/>
                <a:sym typeface="Arial"/>
              </a:rPr>
              <a:t> most common intervals.</a:t>
            </a:r>
            <a:endParaRPr sz="1500">
              <a:solidFill>
                <a:srgbClr val="E06666"/>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3)	Which Makes get into accidents more frequently?</a:t>
            </a:r>
            <a:endParaRPr b="1">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rPr lang="en" sz="1600">
                <a:solidFill>
                  <a:srgbClr val="E06666"/>
                </a:solidFill>
                <a:latin typeface="Arial"/>
                <a:ea typeface="Arial"/>
                <a:cs typeface="Arial"/>
                <a:sym typeface="Arial"/>
              </a:rPr>
              <a:t>-   	Ford Vehicles were the top Make for accidents in 2019.</a:t>
            </a:r>
            <a:endParaRPr sz="1600">
              <a:solidFill>
                <a:srgbClr val="E06666"/>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4)	Severity proportion and accident frequency for each region?</a:t>
            </a:r>
            <a:endParaRPr b="1">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rPr lang="en" sz="1600">
                <a:solidFill>
                  <a:srgbClr val="E06666"/>
                </a:solidFill>
                <a:latin typeface="Arial"/>
                <a:ea typeface="Arial"/>
                <a:cs typeface="Arial"/>
                <a:sym typeface="Arial"/>
              </a:rPr>
              <a:t>-   	The most common severity in all four regions was “No Injury”</a:t>
            </a:r>
            <a:endParaRPr sz="1600">
              <a:solidFill>
                <a:srgbClr val="E06666"/>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8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900"/>
              <a:t>Limitations</a:t>
            </a:r>
            <a:endParaRPr b="1" sz="3900"/>
          </a:p>
        </p:txBody>
      </p:sp>
      <p:sp>
        <p:nvSpPr>
          <p:cNvPr id="164" name="Google Shape;164;p27"/>
          <p:cNvSpPr txBox="1"/>
          <p:nvPr>
            <p:ph idx="1" type="body"/>
          </p:nvPr>
        </p:nvSpPr>
        <p:spPr>
          <a:xfrm>
            <a:off x="311700" y="1442325"/>
            <a:ext cx="8520600" cy="3508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1)	Only used data from 2019.</a:t>
            </a:r>
            <a:endParaRPr sz="1600">
              <a:solidFill>
                <a:srgbClr val="FF0000"/>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2)	Didn’t investigate every detail regarding all the accidents</a:t>
            </a:r>
            <a:endParaRPr b="1">
              <a:solidFill>
                <a:schemeClr val="dk1"/>
              </a:solidFill>
              <a:latin typeface="Arial"/>
              <a:ea typeface="Arial"/>
              <a:cs typeface="Arial"/>
              <a:sym typeface="Arial"/>
            </a:endParaRPr>
          </a:p>
          <a:p>
            <a:pPr indent="-342900" lvl="0" marL="1828800" rtl="0" algn="l">
              <a:lnSpc>
                <a:spcPct val="115000"/>
              </a:lnSpc>
              <a:spcBef>
                <a:spcPts val="0"/>
              </a:spcBef>
              <a:spcAft>
                <a:spcPts val="0"/>
              </a:spcAft>
              <a:buClr>
                <a:schemeClr val="dk1"/>
              </a:buClr>
              <a:buSzPts val="1800"/>
              <a:buFont typeface="Arial"/>
              <a:buChar char="-"/>
            </a:pPr>
            <a:r>
              <a:rPr b="1" lang="en">
                <a:solidFill>
                  <a:schemeClr val="dk1"/>
                </a:solidFill>
                <a:latin typeface="Arial"/>
                <a:ea typeface="Arial"/>
                <a:cs typeface="Arial"/>
                <a:sym typeface="Arial"/>
              </a:rPr>
              <a:t>Ex: Weather, actions before accident, # of people/vehicles </a:t>
            </a:r>
            <a:r>
              <a:rPr b="1" lang="en">
                <a:solidFill>
                  <a:schemeClr val="dk1"/>
                </a:solidFill>
                <a:latin typeface="Arial"/>
                <a:ea typeface="Arial"/>
                <a:cs typeface="Arial"/>
                <a:sym typeface="Arial"/>
              </a:rPr>
              <a:t>involved</a:t>
            </a:r>
            <a:r>
              <a:rPr b="1" lang="en">
                <a:solidFill>
                  <a:schemeClr val="dk1"/>
                </a:solidFill>
                <a:latin typeface="Arial"/>
                <a:ea typeface="Arial"/>
                <a:cs typeface="Arial"/>
                <a:sym typeface="Arial"/>
              </a:rPr>
              <a:t>, and etc.</a:t>
            </a:r>
            <a:endParaRPr b="1">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3)	Not all accidents were reported, and some were reported with incomplete information.</a:t>
            </a:r>
            <a:endParaRPr sz="1600">
              <a:solidFill>
                <a:srgbClr val="FF0000"/>
              </a:solidFill>
              <a:latin typeface="Arial"/>
              <a:ea typeface="Arial"/>
              <a:cs typeface="Arial"/>
              <a:sym typeface="Arial"/>
            </a:endParaRPr>
          </a:p>
          <a:p>
            <a:pPr indent="0" lvl="0" marL="914400" rtl="0" algn="l">
              <a:lnSpc>
                <a:spcPct val="115000"/>
              </a:lnSpc>
              <a:spcBef>
                <a:spcPts val="0"/>
              </a:spcBef>
              <a:spcAft>
                <a:spcPts val="0"/>
              </a:spcAft>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b="1" lang="en">
                <a:solidFill>
                  <a:schemeClr val="dk1"/>
                </a:solidFill>
                <a:latin typeface="Arial"/>
                <a:ea typeface="Arial"/>
                <a:cs typeface="Arial"/>
                <a:sym typeface="Arial"/>
              </a:rPr>
              <a:t>4)	Differences in population and population density per region.</a:t>
            </a:r>
            <a:endParaRPr sz="1600">
              <a:solidFill>
                <a:srgbClr val="FF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t>
            </a:r>
            <a:r>
              <a:rPr lang="en" u="sng">
                <a:solidFill>
                  <a:schemeClr val="hlink"/>
                </a:solidFill>
                <a:hlinkClick r:id="rId3"/>
              </a:rPr>
              <a:t>https://www.kaggle.com/datasets/jonbown/us-2020-traffic-accidents</a:t>
            </a:r>
            <a:endParaRPr/>
          </a:p>
          <a:p>
            <a:pPr indent="-342900" lvl="0" marL="457200" rtl="0" algn="l">
              <a:spcBef>
                <a:spcPts val="0"/>
              </a:spcBef>
              <a:spcAft>
                <a:spcPts val="0"/>
              </a:spcAft>
              <a:buSzPts val="1800"/>
              <a:buChar char="●"/>
            </a:pPr>
            <a:r>
              <a:rPr lang="en"/>
              <a:t>Analytical User Manual for the dataset: </a:t>
            </a:r>
            <a:r>
              <a:rPr lang="en" u="sng">
                <a:solidFill>
                  <a:schemeClr val="hlink"/>
                </a:solidFill>
                <a:hlinkClick r:id="rId4"/>
              </a:rPr>
              <a:t>https://crashstats.nhtsa.dot.gov/Api/Public/ViewPublication/813436</a:t>
            </a:r>
            <a:endParaRPr/>
          </a:p>
          <a:p>
            <a:pPr indent="-342900" lvl="0" marL="457200" rtl="0" algn="l">
              <a:spcBef>
                <a:spcPts val="0"/>
              </a:spcBef>
              <a:spcAft>
                <a:spcPts val="0"/>
              </a:spcAft>
              <a:buSzPts val="1800"/>
              <a:buChar char="●"/>
            </a:pPr>
            <a:r>
              <a:rPr lang="en"/>
              <a:t>Seaborn: </a:t>
            </a:r>
            <a:r>
              <a:rPr lang="en" u="sng">
                <a:solidFill>
                  <a:schemeClr val="hlink"/>
                </a:solidFill>
                <a:hlinkClick r:id="rId5"/>
              </a:rPr>
              <a:t>https://seaborn.pydata.org/index.html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6900"/>
              <a:t>QUESTIONS?</a:t>
            </a:r>
            <a:endParaRPr b="1"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4"/>
          <p:cNvSpPr txBox="1"/>
          <p:nvPr>
            <p:ph idx="1" type="body"/>
          </p:nvPr>
        </p:nvSpPr>
        <p:spPr>
          <a:xfrm>
            <a:off x="311700" y="1066925"/>
            <a:ext cx="8520600" cy="397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Datasets sourced from NHTSA (National Highway Traffic Safety Administration) CRSS (Crash Report Sampling System) Accident Records for the year 2019, obtained via Kaggle.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Three </a:t>
            </a:r>
            <a:r>
              <a:rPr lang="en"/>
              <a:t>separate</a:t>
            </a:r>
            <a:r>
              <a:rPr lang="en"/>
              <a:t> .csv files were imported: one containing data regarding each accident on file, one detailing the people involved, and a third listing vehicle information for all involved parties.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Examples of provided data include: demographics, accident location, time, weather, severity of injuries, involvement of alcohol, and vehicle make/models.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ETL Performed</a:t>
            </a:r>
            <a:endParaRPr/>
          </a:p>
        </p:txBody>
      </p:sp>
      <p:sp>
        <p:nvSpPr>
          <p:cNvPr id="73" name="Google Shape;73;p15"/>
          <p:cNvSpPr txBox="1"/>
          <p:nvPr>
            <p:ph idx="1" type="body"/>
          </p:nvPr>
        </p:nvSpPr>
        <p:spPr>
          <a:xfrm>
            <a:off x="311700" y="1073750"/>
            <a:ext cx="8520600" cy="3988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Two of our .csv files were initially larger than GitHub’s 100mb file limit.</a:t>
            </a:r>
            <a:endParaRPr/>
          </a:p>
          <a:p>
            <a:pPr indent="-310832" lvl="1" marL="914400" rtl="0" algn="l">
              <a:spcBef>
                <a:spcPts val="0"/>
              </a:spcBef>
              <a:spcAft>
                <a:spcPts val="0"/>
              </a:spcAft>
              <a:buSzPct val="100000"/>
              <a:buChar char="○"/>
            </a:pPr>
            <a:r>
              <a:rPr lang="en"/>
              <a:t>As all three .csv files were sorted in the same order (by date of accident) this issue was resolved by trimming each file down to the same Case Number until all three were below the 100mb threshold (still WELL over 100 records!).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Most of the data in each .csv was present in 2 columns; one for the text value and another for an associated integer value (ex. there are two columns for the Make of vehicle, one which displays Ford, Dodge, etc., and one which displays 12, 7, etc.).</a:t>
            </a:r>
            <a:endParaRPr/>
          </a:p>
          <a:p>
            <a:pPr indent="-310832" lvl="1" marL="914400" rtl="0" algn="l">
              <a:spcBef>
                <a:spcPts val="0"/>
              </a:spcBef>
              <a:spcAft>
                <a:spcPts val="0"/>
              </a:spcAft>
              <a:buSzPct val="100000"/>
              <a:buChar char="○"/>
            </a:pPr>
            <a:r>
              <a:rPr lang="en"/>
              <a:t>We decided to pull in columns containing text values where appropriate and left out any associated duplicate columns when building our clean dataframes.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Some further culling of columns was required to merge all three </a:t>
            </a:r>
            <a:r>
              <a:rPr lang="en"/>
              <a:t>data frames</a:t>
            </a:r>
            <a:r>
              <a:rPr lang="en"/>
              <a:t> together into one .csv file for exporting and upload to GitHub.</a:t>
            </a:r>
            <a:endParaRPr/>
          </a:p>
          <a:p>
            <a:pPr indent="-310832" lvl="1" marL="914400" rtl="0" algn="l">
              <a:spcBef>
                <a:spcPts val="0"/>
              </a:spcBef>
              <a:spcAft>
                <a:spcPts val="0"/>
              </a:spcAft>
              <a:buSzPct val="100000"/>
              <a:buChar char="○"/>
            </a:pPr>
            <a:r>
              <a:rPr lang="en"/>
              <a:t>This makes for a more manageable dataset, focusing on the metrics we deemed most important.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ETL Performed</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66375" y="1017725"/>
            <a:ext cx="4441474" cy="2262475"/>
          </a:xfrm>
          <a:prstGeom prst="rect">
            <a:avLst/>
          </a:prstGeom>
          <a:noFill/>
          <a:ln>
            <a:noFill/>
          </a:ln>
        </p:spPr>
      </p:pic>
      <p:pic>
        <p:nvPicPr>
          <p:cNvPr id="81" name="Google Shape;81;p16"/>
          <p:cNvPicPr preferRelativeResize="0"/>
          <p:nvPr/>
        </p:nvPicPr>
        <p:blipFill>
          <a:blip r:embed="rId4">
            <a:alphaModFix/>
          </a:blip>
          <a:stretch>
            <a:fillRect/>
          </a:stretch>
        </p:blipFill>
        <p:spPr>
          <a:xfrm>
            <a:off x="4627675" y="2657303"/>
            <a:ext cx="4441476" cy="2228922"/>
          </a:xfrm>
          <a:prstGeom prst="rect">
            <a:avLst/>
          </a:prstGeom>
          <a:noFill/>
          <a:ln>
            <a:noFill/>
          </a:ln>
        </p:spPr>
      </p:pic>
      <p:sp>
        <p:nvSpPr>
          <p:cNvPr id="82" name="Google Shape;82;p16"/>
          <p:cNvSpPr/>
          <p:nvPr/>
        </p:nvSpPr>
        <p:spPr>
          <a:xfrm>
            <a:off x="1189175" y="3333675"/>
            <a:ext cx="2139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3" name="Google Shape;83;p16"/>
          <p:cNvSpPr/>
          <p:nvPr/>
        </p:nvSpPr>
        <p:spPr>
          <a:xfrm>
            <a:off x="2047325" y="3333675"/>
            <a:ext cx="2139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4" name="Google Shape;84;p16"/>
          <p:cNvSpPr/>
          <p:nvPr/>
        </p:nvSpPr>
        <p:spPr>
          <a:xfrm>
            <a:off x="3258375" y="3333675"/>
            <a:ext cx="2139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5" name="Google Shape;85;p16"/>
          <p:cNvSpPr/>
          <p:nvPr/>
        </p:nvSpPr>
        <p:spPr>
          <a:xfrm>
            <a:off x="3710200" y="3333675"/>
            <a:ext cx="2139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6" name="Google Shape;86;p16"/>
          <p:cNvSpPr txBox="1"/>
          <p:nvPr/>
        </p:nvSpPr>
        <p:spPr>
          <a:xfrm>
            <a:off x="1317525" y="3959850"/>
            <a:ext cx="285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Columns to be removed</a:t>
            </a:r>
            <a:endParaRPr sz="1800">
              <a:solidFill>
                <a:schemeClr val="accent3"/>
              </a:solidFill>
              <a:latin typeface="Average"/>
              <a:ea typeface="Average"/>
              <a:cs typeface="Average"/>
              <a:sym typeface="Average"/>
            </a:endParaRPr>
          </a:p>
        </p:txBody>
      </p:sp>
      <p:pic>
        <p:nvPicPr>
          <p:cNvPr id="87" name="Google Shape;87;p16"/>
          <p:cNvPicPr preferRelativeResize="0"/>
          <p:nvPr/>
        </p:nvPicPr>
        <p:blipFill>
          <a:blip r:embed="rId5">
            <a:alphaModFix/>
          </a:blip>
          <a:stretch>
            <a:fillRect/>
          </a:stretch>
        </p:blipFill>
        <p:spPr>
          <a:xfrm>
            <a:off x="4615737" y="1412137"/>
            <a:ext cx="4465352" cy="572700"/>
          </a:xfrm>
          <a:prstGeom prst="rect">
            <a:avLst/>
          </a:prstGeom>
          <a:noFill/>
          <a:ln>
            <a:noFill/>
          </a:ln>
        </p:spPr>
      </p:pic>
      <p:sp>
        <p:nvSpPr>
          <p:cNvPr id="88" name="Google Shape;88;p16"/>
          <p:cNvSpPr txBox="1"/>
          <p:nvPr/>
        </p:nvSpPr>
        <p:spPr>
          <a:xfrm>
            <a:off x="4879550" y="950425"/>
            <a:ext cx="435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Selecting columns to remove duplicates</a:t>
            </a:r>
            <a:endParaRPr sz="1800">
              <a:solidFill>
                <a:schemeClr val="accent3"/>
              </a:solidFill>
              <a:latin typeface="Average"/>
              <a:ea typeface="Average"/>
              <a:cs typeface="Average"/>
              <a:sym typeface="Average"/>
            </a:endParaRPr>
          </a:p>
        </p:txBody>
      </p:sp>
      <p:sp>
        <p:nvSpPr>
          <p:cNvPr id="89" name="Google Shape;89;p16"/>
          <p:cNvSpPr txBox="1"/>
          <p:nvPr/>
        </p:nvSpPr>
        <p:spPr>
          <a:xfrm>
            <a:off x="5878850" y="2090200"/>
            <a:ext cx="23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Cleaned dataframe</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Validation Library - Pydantic</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Pydantic allows to define data models and it automatically validates input data against these models</a:t>
            </a:r>
            <a:endParaRPr/>
          </a:p>
        </p:txBody>
      </p:sp>
      <p:pic>
        <p:nvPicPr>
          <p:cNvPr id="96" name="Google Shape;96;p17"/>
          <p:cNvPicPr preferRelativeResize="0"/>
          <p:nvPr/>
        </p:nvPicPr>
        <p:blipFill>
          <a:blip r:embed="rId3">
            <a:alphaModFix/>
          </a:blip>
          <a:stretch>
            <a:fillRect/>
          </a:stretch>
        </p:blipFill>
        <p:spPr>
          <a:xfrm>
            <a:off x="462100" y="2310488"/>
            <a:ext cx="5924550" cy="12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 Free Data Diagram Tool</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8"/>
          <p:cNvPicPr preferRelativeResize="0"/>
          <p:nvPr/>
        </p:nvPicPr>
        <p:blipFill rotWithShape="1">
          <a:blip r:embed="rId3">
            <a:alphaModFix/>
          </a:blip>
          <a:srcRect b="0" l="3372" r="0" t="9264"/>
          <a:stretch/>
        </p:blipFill>
        <p:spPr>
          <a:xfrm>
            <a:off x="366400" y="1082000"/>
            <a:ext cx="8465900" cy="369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Import</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311700" y="1152475"/>
            <a:ext cx="8520600" cy="357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 PostgreSQL</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311700" y="1152475"/>
            <a:ext cx="8520602" cy="3591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Accidents by Region</a:t>
            </a:r>
            <a:endParaRPr/>
          </a:p>
        </p:txBody>
      </p:sp>
      <p:pic>
        <p:nvPicPr>
          <p:cNvPr id="123" name="Google Shape;123;p21"/>
          <p:cNvPicPr preferRelativeResize="0"/>
          <p:nvPr/>
        </p:nvPicPr>
        <p:blipFill>
          <a:blip r:embed="rId3">
            <a:alphaModFix/>
          </a:blip>
          <a:stretch>
            <a:fillRect/>
          </a:stretch>
        </p:blipFill>
        <p:spPr>
          <a:xfrm>
            <a:off x="460575" y="1017725"/>
            <a:ext cx="7907000" cy="3883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