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2"/>
    <p:sldId id="283" r:id="rId3"/>
    <p:sldId id="314" r:id="rId4"/>
    <p:sldId id="362" r:id="rId5"/>
    <p:sldId id="381" r:id="rId6"/>
    <p:sldId id="383" r:id="rId7"/>
    <p:sldId id="384" r:id="rId8"/>
    <p:sldId id="404" r:id="rId9"/>
    <p:sldId id="405" r:id="rId10"/>
    <p:sldId id="386" r:id="rId11"/>
    <p:sldId id="388" r:id="rId12"/>
    <p:sldId id="389" r:id="rId13"/>
    <p:sldId id="390" r:id="rId14"/>
    <p:sldId id="408" r:id="rId15"/>
    <p:sldId id="393" r:id="rId16"/>
    <p:sldId id="406" r:id="rId17"/>
    <p:sldId id="395" r:id="rId18"/>
    <p:sldId id="407" r:id="rId19"/>
    <p:sldId id="396" r:id="rId20"/>
    <p:sldId id="394" r:id="rId21"/>
    <p:sldId id="399" r:id="rId22"/>
    <p:sldId id="400" r:id="rId23"/>
    <p:sldId id="403" r:id="rId24"/>
    <p:sldId id="402" r:id="rId25"/>
    <p:sldId id="25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33"/>
    <a:srgbClr val="B00626"/>
    <a:srgbClr val="AE0C2A"/>
    <a:srgbClr val="D8575D"/>
    <a:srgbClr val="E77F7E"/>
    <a:srgbClr val="E9524D"/>
    <a:srgbClr val="E16E70"/>
    <a:srgbClr val="712AA2"/>
    <a:srgbClr val="00BB6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86358" autoAdjust="0"/>
  </p:normalViewPr>
  <p:slideViewPr>
    <p:cSldViewPr snapToGrid="0">
      <p:cViewPr varScale="1">
        <p:scale>
          <a:sx n="74" d="100"/>
          <a:sy n="74" d="100"/>
        </p:scale>
        <p:origin x="816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44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6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当我们知道</a:t>
            </a:r>
            <a:r>
              <a:rPr lang="en-US" altLang="zh-CN" sz="120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intensity function</a:t>
            </a:r>
            <a:r>
              <a:rPr lang="zh-CN" altLang="en-US" sz="120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的定义之后，我们可以写出似然函数</a:t>
            </a: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5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53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44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03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75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88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44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88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8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71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7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49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37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77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lang="en-US" altLang="zh-CN" sz="12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noProof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这类事件的特点是：在连续时间上的离散事件</a:t>
            </a: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12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08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87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6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2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7DE4-1E90-4952-96FB-D2182F196C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7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1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3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40.png"/><Relationship Id="rId5" Type="http://schemas.openxmlformats.org/officeDocument/2006/relationships/image" Target="../media/image2.png"/><Relationship Id="rId10" Type="http://schemas.openxmlformats.org/officeDocument/2006/relationships/image" Target="../media/image44.png"/><Relationship Id="rId4" Type="http://schemas.openxmlformats.org/officeDocument/2006/relationships/image" Target="../media/image1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65"/>
            <a:ext cx="9144000" cy="216535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C5D337-3C6B-44D9-8001-46A7896E38F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95910" y="6567170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0530" y="1764221"/>
            <a:ext cx="99587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Deep Reinforcement Learning of </a:t>
            </a:r>
          </a:p>
          <a:p>
            <a:pPr algn="ctr"/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Marked Temporal Point Processes</a:t>
            </a:r>
            <a:endParaRPr lang="en-GB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34643" y="5659795"/>
            <a:ext cx="87716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Times New Roman" panose="02020703060505090304" pitchFamily="18" charset="0"/>
                <a:cs typeface="Times New Roman" panose="02020703060505090304" pitchFamily="18" charset="0"/>
                <a:sym typeface="+mn-ea"/>
              </a:rPr>
              <a:t>孙佳佳</a:t>
            </a:r>
            <a:endParaRPr lang="en-US" altLang="zh-CN" dirty="0">
              <a:latin typeface="Times New Roman" panose="02020703060505090304" pitchFamily="18" charset="0"/>
              <a:cs typeface="Times New Roman" panose="02020703060505090304" pitchFamily="18" charset="0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1D91A4-D80D-32E1-B357-9A53FA3F0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902" y="2943536"/>
            <a:ext cx="8030696" cy="1076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377EAB-78CB-62F7-7677-E94BFEA3DAD6}"/>
              </a:ext>
            </a:extLst>
          </p:cNvPr>
          <p:cNvSpPr txBox="1"/>
          <p:nvPr/>
        </p:nvSpPr>
        <p:spPr>
          <a:xfrm>
            <a:off x="4330345" y="4347234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(Published in NeurIPS-2018)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D337-3C6B-44D9-8001-46A7896E38F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4000" y="881206"/>
            <a:ext cx="612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24000" y="1766877"/>
            <a:ext cx="914399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MTPPs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models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Policy Optimization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2D5450-4788-EA6A-2602-3A6250AF2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650" y="4794213"/>
            <a:ext cx="7602011" cy="13241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F146BC-36FD-11BA-16FF-894ADF60EB71}"/>
              </a:ext>
            </a:extLst>
          </p:cNvPr>
          <p:cNvSpPr txBox="1"/>
          <p:nvPr/>
        </p:nvSpPr>
        <p:spPr>
          <a:xfrm>
            <a:off x="760786" y="3081175"/>
            <a:ext cx="5040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Intensity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Markd 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Likelihood of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63FA84-3031-6070-9F89-B3CF5783C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7659" y="4251619"/>
            <a:ext cx="1228896" cy="3429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43679F-F9D8-988B-CC82-9C7284C08F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7682" y="3056718"/>
            <a:ext cx="4267796" cy="4858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0371CE9-AA88-A523-B920-5C0B2177F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7313" y="3542561"/>
            <a:ext cx="2238687" cy="28579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EDDF6A0-F181-B202-1988-56E88A12CA4F}"/>
              </a:ext>
            </a:extLst>
          </p:cNvPr>
          <p:cNvSpPr txBox="1"/>
          <p:nvPr/>
        </p:nvSpPr>
        <p:spPr>
          <a:xfrm>
            <a:off x="264459" y="636549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represent MTPPs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F8E6F3E-5E11-EDE0-9705-E6931FDB99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8801" y="1052664"/>
            <a:ext cx="6140201" cy="17424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027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290FE9-95E6-D496-AA0C-37B7047065FD}"/>
              </a:ext>
            </a:extLst>
          </p:cNvPr>
          <p:cNvSpPr txBox="1"/>
          <p:nvPr/>
        </p:nvSpPr>
        <p:spPr>
          <a:xfrm>
            <a:off x="482527" y="716158"/>
            <a:ext cx="6733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represent our problem as MTPPs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10F2417-2D07-480F-235E-2C074D202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059" y="1344448"/>
            <a:ext cx="6068272" cy="8668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DE60B40-06EE-4FB3-C7E4-FA68AF3F98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0930" y="1031889"/>
            <a:ext cx="2257740" cy="269595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ACEA5B-45E3-CCA9-2311-04F821965472}"/>
              </a:ext>
            </a:extLst>
          </p:cNvPr>
          <p:cNvSpPr txBox="1"/>
          <p:nvPr/>
        </p:nvSpPr>
        <p:spPr>
          <a:xfrm>
            <a:off x="936702" y="3055434"/>
            <a:ext cx="593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Feedbacks:</a:t>
            </a:r>
            <a:endParaRPr lang="zh-CN" altLang="en-US" sz="240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EFA96B-0A57-24B2-32E3-888EAC3C26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4799" y="3110092"/>
            <a:ext cx="6296904" cy="4001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B12D76-3571-6349-E452-B448C9D39C0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74799" y="3851537"/>
            <a:ext cx="6287377" cy="4096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A372F6A-77CB-0C8D-4BB7-7636C59759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785" y="4833385"/>
            <a:ext cx="5296639" cy="69542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D1EACF9-7DBB-1E60-8CB7-6B4A1894224A}"/>
              </a:ext>
            </a:extLst>
          </p:cNvPr>
          <p:cNvSpPr/>
          <p:nvPr/>
        </p:nvSpPr>
        <p:spPr>
          <a:xfrm>
            <a:off x="8235986" y="4408946"/>
            <a:ext cx="3412223" cy="515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Model free reinforcement learning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52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D337-3C6B-44D9-8001-46A7896E38F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4000" y="881206"/>
            <a:ext cx="612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24000" y="1766877"/>
            <a:ext cx="914399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MTPPs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models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Policy Optimization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6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290FE9-95E6-D496-AA0C-37B7047065FD}"/>
              </a:ext>
            </a:extLst>
          </p:cNvPr>
          <p:cNvSpPr txBox="1"/>
          <p:nvPr/>
        </p:nvSpPr>
        <p:spPr>
          <a:xfrm>
            <a:off x="482527" y="716158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model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ACEA5B-45E3-CCA9-2311-04F821965472}"/>
              </a:ext>
            </a:extLst>
          </p:cNvPr>
          <p:cNvSpPr txBox="1"/>
          <p:nvPr/>
        </p:nvSpPr>
        <p:spPr>
          <a:xfrm>
            <a:off x="1226107" y="4833376"/>
            <a:ext cx="6950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Realize the policy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226194-EB56-949C-B5FD-E3FFC916B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550" y="1626655"/>
            <a:ext cx="8268854" cy="24196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60D665A-BA9B-EB1D-0106-1C07C888FD4F}"/>
              </a:ext>
            </a:extLst>
          </p:cNvPr>
          <p:cNvSpPr/>
          <p:nvPr/>
        </p:nvSpPr>
        <p:spPr>
          <a:xfrm>
            <a:off x="7550639" y="1446968"/>
            <a:ext cx="2296391" cy="27535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683AB2-2E00-07E3-B8C1-82C012E5E28D}"/>
              </a:ext>
            </a:extLst>
          </p:cNvPr>
          <p:cNvSpPr txBox="1"/>
          <p:nvPr/>
        </p:nvSpPr>
        <p:spPr>
          <a:xfrm>
            <a:off x="6096000" y="4629823"/>
            <a:ext cx="56719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Actions and feedback are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asynchoronous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intensity function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FC07E9-B14B-6E55-A1C0-60000A7B44D7}"/>
              </a:ext>
            </a:extLst>
          </p:cNvPr>
          <p:cNvSpPr/>
          <p:nvPr/>
        </p:nvSpPr>
        <p:spPr>
          <a:xfrm>
            <a:off x="6096000" y="4493255"/>
            <a:ext cx="4985578" cy="1251562"/>
          </a:xfrm>
          <a:prstGeom prst="rect">
            <a:avLst/>
          </a:prstGeom>
          <a:noFill/>
          <a:ln>
            <a:solidFill>
              <a:srgbClr val="B00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9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290FE9-95E6-D496-AA0C-37B7047065FD}"/>
              </a:ext>
            </a:extLst>
          </p:cNvPr>
          <p:cNvSpPr txBox="1"/>
          <p:nvPr/>
        </p:nvSpPr>
        <p:spPr>
          <a:xfrm>
            <a:off x="508000" y="644045"/>
            <a:ext cx="947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Policy parametrization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60174F-B5DA-28F0-1D7A-4C50DF809906}"/>
              </a:ext>
            </a:extLst>
          </p:cNvPr>
          <p:cNvSpPr txBox="1"/>
          <p:nvPr/>
        </p:nvSpPr>
        <p:spPr>
          <a:xfrm>
            <a:off x="990333" y="2997339"/>
            <a:ext cx="42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Embed the history using RNN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CEA6D1-5D7B-6E41-2076-25BF606E10A5}"/>
              </a:ext>
            </a:extLst>
          </p:cNvPr>
          <p:cNvSpPr txBox="1"/>
          <p:nvPr/>
        </p:nvSpPr>
        <p:spPr>
          <a:xfrm>
            <a:off x="990332" y="3540626"/>
            <a:ext cx="622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Each event updates the hidden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Intensity function is determined by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401944-5804-09E2-2CD4-BDE9A1540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139" y="4071399"/>
            <a:ext cx="2418043" cy="385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EFF2326-5C51-F457-B621-04B9B9D807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616" y="3571092"/>
            <a:ext cx="290020" cy="26172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4B6C0719-6250-B96D-D8A0-F363482C3883}"/>
              </a:ext>
            </a:extLst>
          </p:cNvPr>
          <p:cNvSpPr/>
          <p:nvPr/>
        </p:nvSpPr>
        <p:spPr>
          <a:xfrm>
            <a:off x="899007" y="2997339"/>
            <a:ext cx="6677991" cy="1601256"/>
          </a:xfrm>
          <a:prstGeom prst="rect">
            <a:avLst/>
          </a:prstGeom>
          <a:noFill/>
          <a:ln>
            <a:solidFill>
              <a:srgbClr val="B00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5C31CCE-9DC2-95EA-73F3-03358784BA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331" y="1490372"/>
            <a:ext cx="4267796" cy="4858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39A475-E80A-D36B-04E3-17F1A209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0" y="5055740"/>
            <a:ext cx="5147733" cy="13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6C67EC-96EB-4A9E-D3FB-EDE2F86EEE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439" y="2188389"/>
            <a:ext cx="6401693" cy="6192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475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290FE9-95E6-D496-AA0C-37B7047065FD}"/>
              </a:ext>
            </a:extLst>
          </p:cNvPr>
          <p:cNvSpPr txBox="1"/>
          <p:nvPr/>
        </p:nvSpPr>
        <p:spPr>
          <a:xfrm>
            <a:off x="508000" y="644045"/>
            <a:ext cx="947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Embed the history using RNN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6DC058-1BA9-DB1E-A45E-D4DD331CA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8297" y="1602859"/>
            <a:ext cx="8383170" cy="78115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3A5351A-32B0-BF39-F56D-E3CAF6A345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297" y="2762468"/>
            <a:ext cx="7182852" cy="4286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CC9B61A-412E-8D14-4E4E-AC24B299AD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8297" y="3635851"/>
            <a:ext cx="4563112" cy="46679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14A0AE63-A14C-79FF-5BA2-31560A0BF2D9}"/>
              </a:ext>
            </a:extLst>
          </p:cNvPr>
          <p:cNvSpPr/>
          <p:nvPr/>
        </p:nvSpPr>
        <p:spPr>
          <a:xfrm>
            <a:off x="542077" y="1755917"/>
            <a:ext cx="1000875" cy="5282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6AF464-DA52-E0A0-E379-C702922086BA}"/>
              </a:ext>
            </a:extLst>
          </p:cNvPr>
          <p:cNvSpPr/>
          <p:nvPr/>
        </p:nvSpPr>
        <p:spPr>
          <a:xfrm>
            <a:off x="545390" y="2748963"/>
            <a:ext cx="1000875" cy="5282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A29CF0-C75B-E1BA-8DD5-46B5C7B6672C}"/>
              </a:ext>
            </a:extLst>
          </p:cNvPr>
          <p:cNvSpPr/>
          <p:nvPr/>
        </p:nvSpPr>
        <p:spPr>
          <a:xfrm>
            <a:off x="542076" y="3617149"/>
            <a:ext cx="1000875" cy="5282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B9727E0-6D51-20B6-55A6-99FEC43778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2414" y="3421508"/>
            <a:ext cx="3915321" cy="89547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4D3E95E-37CA-D572-27F2-CF06534986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6799" y="4885982"/>
            <a:ext cx="3326296" cy="125924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2BBFB54-ABBB-8959-D1E0-7D1BF8E5C60D}"/>
              </a:ext>
            </a:extLst>
          </p:cNvPr>
          <p:cNvSpPr/>
          <p:nvPr/>
        </p:nvSpPr>
        <p:spPr>
          <a:xfrm>
            <a:off x="2795155" y="1602859"/>
            <a:ext cx="1278081" cy="376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E8A496-A31B-A6C7-FD33-1D59DE752530}"/>
              </a:ext>
            </a:extLst>
          </p:cNvPr>
          <p:cNvSpPr/>
          <p:nvPr/>
        </p:nvSpPr>
        <p:spPr>
          <a:xfrm>
            <a:off x="6858000" y="1683562"/>
            <a:ext cx="440268" cy="6293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782C18-104D-5098-679B-2DAF7EA4938B}"/>
              </a:ext>
            </a:extLst>
          </p:cNvPr>
          <p:cNvSpPr/>
          <p:nvPr/>
        </p:nvSpPr>
        <p:spPr>
          <a:xfrm>
            <a:off x="3214061" y="3593698"/>
            <a:ext cx="440268" cy="6293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AD4181A-2D4D-D72A-2913-9DF94ECD551A}"/>
              </a:ext>
            </a:extLst>
          </p:cNvPr>
          <p:cNvSpPr/>
          <p:nvPr/>
        </p:nvSpPr>
        <p:spPr>
          <a:xfrm>
            <a:off x="3785200" y="3617149"/>
            <a:ext cx="440268" cy="6293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89C84F4-AB58-5829-CE03-34D991D0D0D6}"/>
              </a:ext>
            </a:extLst>
          </p:cNvPr>
          <p:cNvSpPr/>
          <p:nvPr/>
        </p:nvSpPr>
        <p:spPr>
          <a:xfrm>
            <a:off x="5325440" y="3529677"/>
            <a:ext cx="440268" cy="6293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DF807E-4907-A761-C690-B7852746845D}"/>
              </a:ext>
            </a:extLst>
          </p:cNvPr>
          <p:cNvSpPr txBox="1"/>
          <p:nvPr/>
        </p:nvSpPr>
        <p:spPr>
          <a:xfrm>
            <a:off x="10373225" y="1615910"/>
            <a:ext cx="1471208" cy="376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action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F17F730-3E44-4E0F-4B75-1953536A79D4}"/>
              </a:ext>
            </a:extLst>
          </p:cNvPr>
          <p:cNvSpPr txBox="1"/>
          <p:nvPr/>
        </p:nvSpPr>
        <p:spPr>
          <a:xfrm>
            <a:off x="10373225" y="2096024"/>
            <a:ext cx="1471208" cy="376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feedback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3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9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C1CE24-16AC-4E33-B506-17E3F2076437}"/>
              </a:ext>
            </a:extLst>
          </p:cNvPr>
          <p:cNvSpPr txBox="1"/>
          <p:nvPr/>
        </p:nvSpPr>
        <p:spPr>
          <a:xfrm>
            <a:off x="264459" y="493240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RL with Asynchronous Feedback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7CB23E-AAB7-B427-B2DD-C252C0D8D833}"/>
              </a:ext>
            </a:extLst>
          </p:cNvPr>
          <p:cNvSpPr txBox="1"/>
          <p:nvPr/>
        </p:nvSpPr>
        <p:spPr>
          <a:xfrm>
            <a:off x="3672274" y="1293502"/>
            <a:ext cx="8765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actions may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incoming feedback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CDE0A1-ABA5-FF25-543B-D1736CC9F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531" y="2150812"/>
            <a:ext cx="5559338" cy="42333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3D497D4-1143-3F7C-E0E7-C3469C62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983" y="1945297"/>
            <a:ext cx="2804801" cy="324563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00ED34D-F0C2-1C98-07B6-CF4C2D2BAE90}"/>
              </a:ext>
            </a:extLst>
          </p:cNvPr>
          <p:cNvSpPr/>
          <p:nvPr/>
        </p:nvSpPr>
        <p:spPr>
          <a:xfrm>
            <a:off x="4857240" y="3522198"/>
            <a:ext cx="1259542" cy="337931"/>
          </a:xfrm>
          <a:prstGeom prst="rect">
            <a:avLst/>
          </a:prstGeom>
          <a:noFill/>
          <a:ln w="28575">
            <a:solidFill>
              <a:srgbClr val="F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077A75-17A1-AF30-E82F-214E5B699978}"/>
              </a:ext>
            </a:extLst>
          </p:cNvPr>
          <p:cNvSpPr/>
          <p:nvPr/>
        </p:nvSpPr>
        <p:spPr>
          <a:xfrm>
            <a:off x="4857240" y="4602684"/>
            <a:ext cx="3512412" cy="440201"/>
          </a:xfrm>
          <a:prstGeom prst="rect">
            <a:avLst/>
          </a:prstGeom>
          <a:noFill/>
          <a:ln w="28575">
            <a:solidFill>
              <a:srgbClr val="F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793D81-4D96-63B2-9DA3-56CC166D4B81}"/>
              </a:ext>
            </a:extLst>
          </p:cNvPr>
          <p:cNvSpPr/>
          <p:nvPr/>
        </p:nvSpPr>
        <p:spPr>
          <a:xfrm>
            <a:off x="2048933" y="2150812"/>
            <a:ext cx="958726" cy="964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099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C1CE24-16AC-4E33-B506-17E3F2076437}"/>
              </a:ext>
            </a:extLst>
          </p:cNvPr>
          <p:cNvSpPr txBox="1"/>
          <p:nvPr/>
        </p:nvSpPr>
        <p:spPr>
          <a:xfrm>
            <a:off x="264459" y="493240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RL problem with PTPPs: summary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7CB23E-AAB7-B427-B2DD-C252C0D8D833}"/>
              </a:ext>
            </a:extLst>
          </p:cNvPr>
          <p:cNvSpPr txBox="1"/>
          <p:nvPr/>
        </p:nvSpPr>
        <p:spPr>
          <a:xfrm>
            <a:off x="642814" y="1205404"/>
            <a:ext cx="8765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RL problem in continuous time with discrete events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303B96-9B0A-CFA4-3A76-154FDB1490DB}"/>
              </a:ext>
            </a:extLst>
          </p:cNvPr>
          <p:cNvSpPr txBox="1"/>
          <p:nvPr/>
        </p:nvSpPr>
        <p:spPr>
          <a:xfrm>
            <a:off x="1211119" y="2340218"/>
            <a:ext cx="8379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 state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real vectors using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unbiased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to handle asynchronous feedbacks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20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D337-3C6B-44D9-8001-46A7896E38F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4000" y="881206"/>
            <a:ext cx="612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24000" y="1766877"/>
            <a:ext cx="914399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MTPPs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models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Policy Optimization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9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D337-3C6B-44D9-8001-46A7896E38F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4000" y="881206"/>
            <a:ext cx="612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24000" y="1766877"/>
            <a:ext cx="914399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MTPPs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models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Policy Optimization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C1CE24-16AC-4E33-B506-17E3F2076437}"/>
              </a:ext>
            </a:extLst>
          </p:cNvPr>
          <p:cNvSpPr txBox="1"/>
          <p:nvPr/>
        </p:nvSpPr>
        <p:spPr>
          <a:xfrm>
            <a:off x="264459" y="493240"/>
            <a:ext cx="9143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 method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407CEB-0B70-04B1-8C03-F623B9108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267" y="1735745"/>
            <a:ext cx="4734586" cy="5715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9B5C86-ECB5-F96E-59A9-0409404CDEB7}"/>
              </a:ext>
            </a:extLst>
          </p:cNvPr>
          <p:cNvSpPr txBox="1"/>
          <p:nvPr/>
        </p:nvSpPr>
        <p:spPr>
          <a:xfrm>
            <a:off x="810645" y="2404215"/>
            <a:ext cx="421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SGD Updates: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E876889-E18E-F6E1-4B8B-3791F2BE2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267" y="3040452"/>
            <a:ext cx="3277057" cy="35247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ADE4D7C-547C-5CED-BACE-D724169ACE58}"/>
              </a:ext>
            </a:extLst>
          </p:cNvPr>
          <p:cNvSpPr txBox="1"/>
          <p:nvPr/>
        </p:nvSpPr>
        <p:spPr>
          <a:xfrm>
            <a:off x="810645" y="3630702"/>
            <a:ext cx="421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REINFORCE trick: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91ACEBF-BBCD-1961-B635-B1974ABA1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6267" y="4312726"/>
            <a:ext cx="6801799" cy="55252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91D6736-0575-CB48-A9F5-0913ECB00A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5119584"/>
            <a:ext cx="7497221" cy="51442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F05075A-B79A-8954-1F2C-818726E95DFE}"/>
              </a:ext>
            </a:extLst>
          </p:cNvPr>
          <p:cNvSpPr txBox="1"/>
          <p:nvPr/>
        </p:nvSpPr>
        <p:spPr>
          <a:xfrm>
            <a:off x="810645" y="1247448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the expected reward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E43A04-B943-FA75-49DF-AC0A4AE6ECFB}"/>
              </a:ext>
            </a:extLst>
          </p:cNvPr>
          <p:cNvSpPr txBox="1"/>
          <p:nvPr/>
        </p:nvSpPr>
        <p:spPr>
          <a:xfrm>
            <a:off x="7092221" y="2755340"/>
            <a:ext cx="56719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model the feedback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 can be arbitrary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5B7D6F-5382-AA14-7B98-AF555F4D8636}"/>
              </a:ext>
            </a:extLst>
          </p:cNvPr>
          <p:cNvSpPr/>
          <p:nvPr/>
        </p:nvSpPr>
        <p:spPr>
          <a:xfrm>
            <a:off x="7092221" y="2618772"/>
            <a:ext cx="4985578" cy="1251562"/>
          </a:xfrm>
          <a:prstGeom prst="rect">
            <a:avLst/>
          </a:prstGeom>
          <a:noFill/>
          <a:ln>
            <a:solidFill>
              <a:srgbClr val="B00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6B1CEC-6DCB-F76C-2572-3CCE4EBD1883}"/>
              </a:ext>
            </a:extLst>
          </p:cNvPr>
          <p:cNvSpPr/>
          <p:nvPr/>
        </p:nvSpPr>
        <p:spPr>
          <a:xfrm>
            <a:off x="5569527" y="4239491"/>
            <a:ext cx="820882" cy="6257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167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D337-3C6B-44D9-8001-46A7896E38F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4000" y="881206"/>
            <a:ext cx="612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24000" y="1766877"/>
            <a:ext cx="914399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MTPPs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models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Policy Optimization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09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CBA1D-9438-A359-1655-D72414CBA74A}"/>
              </a:ext>
            </a:extLst>
          </p:cNvPr>
          <p:cNvSpPr txBox="1"/>
          <p:nvPr/>
        </p:nvSpPr>
        <p:spPr>
          <a:xfrm>
            <a:off x="409559" y="671338"/>
            <a:ext cx="399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Spaced repetition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F95986A-A969-405D-BDEF-38670DBBE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8715" y="641703"/>
            <a:ext cx="1524213" cy="18195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D70942-146D-4FD1-E649-FA55833075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724" y="2998549"/>
            <a:ext cx="6760262" cy="238804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DFC1EC5-4E51-16E7-F380-1C0781C1C2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4249" y="885539"/>
            <a:ext cx="5572903" cy="1657581"/>
          </a:xfrm>
          <a:prstGeom prst="rect">
            <a:avLst/>
          </a:prstGeom>
        </p:spPr>
      </p:pic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255C67D6-899E-AB0E-7247-69B3C112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31697"/>
              </p:ext>
            </p:extLst>
          </p:nvPr>
        </p:nvGraphicFramePr>
        <p:xfrm>
          <a:off x="0" y="3028319"/>
          <a:ext cx="5244115" cy="239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616">
                  <a:extLst>
                    <a:ext uri="{9D8B030D-6E8A-4147-A177-3AD203B41FA5}">
                      <a16:colId xmlns:a16="http://schemas.microsoft.com/office/drawing/2014/main" val="2877576049"/>
                    </a:ext>
                  </a:extLst>
                </a:gridCol>
                <a:gridCol w="4000499">
                  <a:extLst>
                    <a:ext uri="{9D8B030D-6E8A-4147-A177-3AD203B41FA5}">
                      <a16:colId xmlns:a16="http://schemas.microsoft.com/office/drawing/2014/main" val="1629945186"/>
                    </a:ext>
                  </a:extLst>
                </a:gridCol>
              </a:tblGrid>
              <a:tr h="740505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TPPRL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 of MTPP;</a:t>
                      </a:r>
                    </a:p>
                    <a:p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assumption 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feedback;</a:t>
                      </a:r>
                    </a:p>
                    <a:p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Arbitrarily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complex reward function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720399"/>
                  </a:ext>
                </a:extLst>
              </a:tr>
              <a:tr h="740505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MEMORIZE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full access to the student model;</a:t>
                      </a:r>
                    </a:p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</a:t>
                      </a:r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reward function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77905"/>
                  </a:ext>
                </a:extLst>
              </a:tr>
              <a:tr h="740505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Uniform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 items uniformly at random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29043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4662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CBA1D-9438-A359-1655-D72414CBA74A}"/>
              </a:ext>
            </a:extLst>
          </p:cNvPr>
          <p:cNvSpPr txBox="1"/>
          <p:nvPr/>
        </p:nvSpPr>
        <p:spPr>
          <a:xfrm>
            <a:off x="385470" y="653578"/>
            <a:ext cx="399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 to post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349D46-93CA-841B-5EA6-274E55A39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4338" y="626780"/>
            <a:ext cx="2105319" cy="19338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E168FD-4B42-19A3-1015-928AC9AA3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483" y="1355868"/>
            <a:ext cx="3267531" cy="17337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6C2B409-CB02-63AD-733B-0B49EE3F01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9469" y="4275211"/>
            <a:ext cx="3658111" cy="21778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37AD739-E30C-AC1E-3F3D-A390FB128F64}"/>
              </a:ext>
            </a:extLst>
          </p:cNvPr>
          <p:cNvSpPr txBox="1"/>
          <p:nvPr/>
        </p:nvSpPr>
        <p:spPr>
          <a:xfrm flipH="1">
            <a:off x="385470" y="5436246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High priority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Low priority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75198E0-0197-E868-C7CF-E77039C4C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8640" y="4115137"/>
            <a:ext cx="6260389" cy="20679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99BAD8F-A0C8-E0C6-8C2A-333FDE64A7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380" y="1116520"/>
            <a:ext cx="5152138" cy="29703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645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C1CE24-16AC-4E33-B506-17E3F2076437}"/>
              </a:ext>
            </a:extLst>
          </p:cNvPr>
          <p:cNvSpPr txBox="1"/>
          <p:nvPr/>
        </p:nvSpPr>
        <p:spPr>
          <a:xfrm>
            <a:off x="264459" y="493240"/>
            <a:ext cx="91439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9B64F1-BD88-F6CC-5CBA-4D62F92D3EA0}"/>
              </a:ext>
            </a:extLst>
          </p:cNvPr>
          <p:cNvSpPr txBox="1"/>
          <p:nvPr/>
        </p:nvSpPr>
        <p:spPr>
          <a:xfrm>
            <a:off x="506159" y="1414000"/>
            <a:ext cx="758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method for: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910104-D9CE-AB40-E244-3A22151E7F13}"/>
              </a:ext>
            </a:extLst>
          </p:cNvPr>
          <p:cNvSpPr txBox="1"/>
          <p:nvPr/>
        </p:nvSpPr>
        <p:spPr>
          <a:xfrm>
            <a:off x="953789" y="1974591"/>
            <a:ext cx="7586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actions/rewards represented as MTPPs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Arbitrary reward functions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0EF23E-4F46-23CD-6B86-DAFCFF6251E6}"/>
              </a:ext>
            </a:extLst>
          </p:cNvPr>
          <p:cNvSpPr txBox="1"/>
          <p:nvPr/>
        </p:nvSpPr>
        <p:spPr>
          <a:xfrm>
            <a:off x="506159" y="3147525"/>
            <a:ext cx="758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Funture work: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3FB24E-91B8-DDE0-A3D0-8EAC0C97F233}"/>
              </a:ext>
            </a:extLst>
          </p:cNvPr>
          <p:cNvSpPr txBox="1"/>
          <p:nvPr/>
        </p:nvSpPr>
        <p:spPr>
          <a:xfrm>
            <a:off x="953789" y="3713578"/>
            <a:ext cx="7586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Deriving more sophisticated reinforcement learning </a:t>
            </a:r>
            <a:r>
              <a:rPr lang="en-US" altLang="zh-CN" sz="2000"/>
              <a:t>algorithms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reinforcement learning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799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D337-3C6B-44D9-8001-46A7896E38F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96016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0" y="3165485"/>
            <a:ext cx="914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Thank</a:t>
            </a:r>
            <a:r>
              <a:rPr lang="zh-CN" altLang="en-US" sz="4400" dirty="0"/>
              <a:t> </a:t>
            </a:r>
            <a:r>
              <a:rPr lang="en-US" altLang="zh-CN" sz="4400" dirty="0"/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7AE023-AC1D-0C74-E16E-79A25EC9F1A6}"/>
              </a:ext>
            </a:extLst>
          </p:cNvPr>
          <p:cNvSpPr txBox="1"/>
          <p:nvPr/>
        </p:nvSpPr>
        <p:spPr>
          <a:xfrm>
            <a:off x="826429" y="710528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Discrete events in continuous time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86F4E0-C4A0-BF3A-6463-1C7989ED8891}"/>
              </a:ext>
            </a:extLst>
          </p:cNvPr>
          <p:cNvSpPr/>
          <p:nvPr/>
        </p:nvSpPr>
        <p:spPr>
          <a:xfrm>
            <a:off x="8147636" y="1367506"/>
            <a:ext cx="235144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B83382-AA6A-832A-1F3A-75F38918B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1527541"/>
            <a:ext cx="3229426" cy="38867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7377E6-0F77-89FC-5B14-584EB533B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9870" y="1451330"/>
            <a:ext cx="5925377" cy="403916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519941-8E5D-A203-3F47-B31560A53921}"/>
              </a:ext>
            </a:extLst>
          </p:cNvPr>
          <p:cNvSpPr txBox="1"/>
          <p:nvPr/>
        </p:nvSpPr>
        <p:spPr>
          <a:xfrm>
            <a:off x="264459" y="681621"/>
            <a:ext cx="819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Marked temporal point processes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AA782C-3B71-71A0-D8DE-DE64E07D8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4419" y="1429262"/>
            <a:ext cx="7025269" cy="1993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65E530-2828-7805-3E64-69059F3858EB}"/>
                  </a:ext>
                </a:extLst>
              </p:cNvPr>
              <p:cNvSpPr txBox="1"/>
              <p:nvPr/>
            </p:nvSpPr>
            <p:spPr>
              <a:xfrm>
                <a:off x="1081668" y="3936380"/>
                <a:ext cx="718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of events of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their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65E530-2828-7805-3E64-69059F385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68" y="3936380"/>
                <a:ext cx="7181386" cy="461665"/>
              </a:xfrm>
              <a:prstGeom prst="rect">
                <a:avLst/>
              </a:prstGeom>
              <a:blipFill>
                <a:blip r:embed="rId7"/>
                <a:stretch>
                  <a:fillRect l="-110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9A1CE47-5F27-F69C-C632-9E0F1C368C43}"/>
              </a:ext>
            </a:extLst>
          </p:cNvPr>
          <p:cNvSpPr txBox="1"/>
          <p:nvPr/>
        </p:nvSpPr>
        <p:spPr>
          <a:xfrm>
            <a:off x="1636059" y="4542398"/>
            <a:ext cx="7181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Discrete/continuous marks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233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290FE9-95E6-D496-AA0C-37B7047065FD}"/>
              </a:ext>
            </a:extLst>
          </p:cNvPr>
          <p:cNvSpPr txBox="1"/>
          <p:nvPr/>
        </p:nvSpPr>
        <p:spPr>
          <a:xfrm>
            <a:off x="655444" y="724477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can MTPPs model?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B10C5D-D88B-8B88-150C-CF9C6F481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6623" y="1564862"/>
            <a:ext cx="6068272" cy="8668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FF2B08-D2D0-F800-F5F8-E93D191C8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704" y="2687141"/>
            <a:ext cx="2257740" cy="2695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DCE67B-9121-145C-8233-C17BC322E963}"/>
                  </a:ext>
                </a:extLst>
              </p:cNvPr>
              <p:cNvSpPr txBox="1"/>
              <p:nvPr/>
            </p:nvSpPr>
            <p:spPr>
              <a:xfrm>
                <a:off x="4928838" y="3159926"/>
                <a:ext cx="5848433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 wants to maximize som reward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 can perform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Environment provides feedback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 is calculated after each episode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DCE67B-9121-145C-8233-C17BC322E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838" y="3159926"/>
                <a:ext cx="5848433" cy="2707408"/>
              </a:xfrm>
              <a:prstGeom prst="rect">
                <a:avLst/>
              </a:prstGeom>
              <a:blipFill>
                <a:blip r:embed="rId8"/>
                <a:stretch>
                  <a:fillRect l="-1460" t="-1802" b="-4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1862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290FE9-95E6-D496-AA0C-37B7047065FD}"/>
              </a:ext>
            </a:extLst>
          </p:cNvPr>
          <p:cNvSpPr txBox="1"/>
          <p:nvPr/>
        </p:nvSpPr>
        <p:spPr>
          <a:xfrm>
            <a:off x="100557" y="625525"/>
            <a:ext cx="693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IRL for TPP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的定义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A46371-930A-7ACC-F9D6-7CB4F6349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23" y="1266652"/>
            <a:ext cx="6068272" cy="8668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A1999B-C05E-5490-C962-A5FB6392AE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99058"/>
            <a:ext cx="2257740" cy="269595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25DB9D-403F-4BF0-720E-F453976F2457}"/>
              </a:ext>
            </a:extLst>
          </p:cNvPr>
          <p:cNvSpPr txBox="1"/>
          <p:nvPr/>
        </p:nvSpPr>
        <p:spPr>
          <a:xfrm>
            <a:off x="0" y="3499058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advertiser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0D9F5A-76EE-85F9-8CF0-B982A342E261}"/>
              </a:ext>
            </a:extLst>
          </p:cNvPr>
          <p:cNvSpPr txBox="1"/>
          <p:nvPr/>
        </p:nvSpPr>
        <p:spPr>
          <a:xfrm>
            <a:off x="1524757" y="4275133"/>
            <a:ext cx="176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Follower &amp;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Other tweeters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11A9F55-2FEA-5388-DF09-8ECFAE71015A}"/>
                  </a:ext>
                </a:extLst>
              </p:cNvPr>
              <p:cNvSpPr txBox="1"/>
              <p:nvPr/>
            </p:nvSpPr>
            <p:spPr>
              <a:xfrm>
                <a:off x="2647477" y="4550793"/>
                <a:ext cx="5302336" cy="92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11A9F55-2FEA-5388-DF09-8ECFAE710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477" y="4550793"/>
                <a:ext cx="5302336" cy="9229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4217B304-A5D6-1D9C-DDE3-654F2546C13B}"/>
              </a:ext>
            </a:extLst>
          </p:cNvPr>
          <p:cNvSpPr txBox="1"/>
          <p:nvPr/>
        </p:nvSpPr>
        <p:spPr>
          <a:xfrm>
            <a:off x="2938842" y="2469768"/>
            <a:ext cx="7496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目标：想上热搜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to repost</a:t>
            </a:r>
            <a:endParaRPr lang="en-US" altLang="zh-CN" sz="2400" b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热搜排名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9CC9B3-1C97-50AA-02D4-FB0C4DCA3A7D}"/>
              </a:ext>
            </a:extLst>
          </p:cNvPr>
          <p:cNvSpPr txBox="1"/>
          <p:nvPr/>
        </p:nvSpPr>
        <p:spPr>
          <a:xfrm>
            <a:off x="7271986" y="4520094"/>
            <a:ext cx="3516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feed sorting algorithm does only depends on </a:t>
            </a:r>
            <a:r>
              <a:rPr lang="en-US" altLang="zh-CN" b="1"/>
              <a:t>the time </a:t>
            </a:r>
            <a:r>
              <a:rPr lang="en-US" altLang="zh-CN"/>
              <a:t>of the post and </a:t>
            </a:r>
            <a:r>
              <a:rPr lang="en-US" altLang="zh-CN" b="1"/>
              <a:t>the identity of the user </a:t>
            </a:r>
            <a:r>
              <a:rPr lang="en-US" altLang="zh-CN"/>
              <a:t>who posts</a:t>
            </a:r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DC3BA1D-C11D-EE1E-6DEF-42F34E8BD2A0}"/>
              </a:ext>
            </a:extLst>
          </p:cNvPr>
          <p:cNvSpPr/>
          <p:nvPr/>
        </p:nvSpPr>
        <p:spPr>
          <a:xfrm>
            <a:off x="3570238" y="4289510"/>
            <a:ext cx="7097762" cy="143091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399BE10-0E6B-A965-5584-58425AF356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204" y="2789922"/>
            <a:ext cx="4267796" cy="4858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C8A29F0-08A7-0F45-4F69-4FD6151EBDDA}"/>
              </a:ext>
            </a:extLst>
          </p:cNvPr>
          <p:cNvSpPr/>
          <p:nvPr/>
        </p:nvSpPr>
        <p:spPr>
          <a:xfrm>
            <a:off x="5403273" y="5891645"/>
            <a:ext cx="3044536" cy="340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How to learn reward function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0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290FE9-95E6-D496-AA0C-37B7047065FD}"/>
              </a:ext>
            </a:extLst>
          </p:cNvPr>
          <p:cNvSpPr txBox="1"/>
          <p:nvPr/>
        </p:nvSpPr>
        <p:spPr>
          <a:xfrm>
            <a:off x="264459" y="777535"/>
            <a:ext cx="749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spaced-repetition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470240-54E4-7D29-02AB-12ABA1486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861" y="1257188"/>
            <a:ext cx="6068272" cy="8668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A8A4C8-E82A-97B7-C382-CCE29DCD9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199" y="2563720"/>
            <a:ext cx="2257740" cy="269595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1F9F6BC-6200-07B5-BABB-B50C19C9244C}"/>
              </a:ext>
            </a:extLst>
          </p:cNvPr>
          <p:cNvSpPr txBox="1"/>
          <p:nvPr/>
        </p:nvSpPr>
        <p:spPr>
          <a:xfrm>
            <a:off x="1085533" y="2609884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Duolingo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5A4BC9-B8D5-CCD9-5DE5-2BFC57A103BD}"/>
              </a:ext>
            </a:extLst>
          </p:cNvPr>
          <p:cNvSpPr txBox="1"/>
          <p:nvPr/>
        </p:nvSpPr>
        <p:spPr>
          <a:xfrm>
            <a:off x="2698995" y="3656899"/>
            <a:ext cx="176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F35CF8-23A1-4B28-938C-3476E7B584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8715" y="641703"/>
            <a:ext cx="1524213" cy="1819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F7CF84-E05D-A518-03B2-EE44A80C47C0}"/>
                  </a:ext>
                </a:extLst>
              </p:cNvPr>
              <p:cNvSpPr txBox="1"/>
              <p:nvPr/>
            </p:nvSpPr>
            <p:spPr>
              <a:xfrm>
                <a:off x="4270925" y="4365472"/>
                <a:ext cx="6677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𝓐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𝑎𝑏𝑎𝑛𝑑𝑜𝑛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9:05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𝑟𝑒𝑖𝑛𝑓𝑜𝑟𝑐𝑒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9:30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F7CF84-E05D-A518-03B2-EE44A80C4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25" y="4365472"/>
                <a:ext cx="6677557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5C4A1BC-D1F9-32BB-109E-CFED414FE9E8}"/>
                  </a:ext>
                </a:extLst>
              </p:cNvPr>
              <p:cNvSpPr txBox="1"/>
              <p:nvPr/>
            </p:nvSpPr>
            <p:spPr>
              <a:xfrm>
                <a:off x="3843999" y="4964681"/>
                <a:ext cx="5302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9:05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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9:30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5C4A1BC-D1F9-32BB-109E-CFED414FE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999" y="4964681"/>
                <a:ext cx="530233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7303F99-5654-845A-20B9-529F3FFDB485}"/>
                  </a:ext>
                </a:extLst>
              </p:cNvPr>
              <p:cNvSpPr txBox="1"/>
              <p:nvPr/>
            </p:nvSpPr>
            <p:spPr>
              <a:xfrm>
                <a:off x="3285558" y="5581254"/>
                <a:ext cx="5302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𝑒𝑥𝑎𝑚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</m:d>
                    </m:oMath>
                  </m:oMathPara>
                </a14:m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7303F99-5654-845A-20B9-529F3FFDB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558" y="5581254"/>
                <a:ext cx="5302336" cy="461665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FF8F6040-720F-FF45-D99C-5373F61AD374}"/>
              </a:ext>
            </a:extLst>
          </p:cNvPr>
          <p:cNvSpPr txBox="1"/>
          <p:nvPr/>
        </p:nvSpPr>
        <p:spPr>
          <a:xfrm>
            <a:off x="4311671" y="2631620"/>
            <a:ext cx="7496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Duolingo wants to teach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Duolingo can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Learner can try to 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Test score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calculated at the end of course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0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290FE9-95E6-D496-AA0C-37B7047065FD}"/>
              </a:ext>
            </a:extLst>
          </p:cNvPr>
          <p:cNvSpPr txBox="1"/>
          <p:nvPr/>
        </p:nvSpPr>
        <p:spPr>
          <a:xfrm>
            <a:off x="264459" y="701752"/>
            <a:ext cx="7496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methods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8F6040-720F-FF45-D99C-5373F61AD374}"/>
              </a:ext>
            </a:extLst>
          </p:cNvPr>
          <p:cNvSpPr txBox="1"/>
          <p:nvPr/>
        </p:nvSpPr>
        <p:spPr>
          <a:xfrm>
            <a:off x="552471" y="1709569"/>
            <a:ext cx="7496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Rely on SDE based modeling of the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Rely on carefully chosen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69F636-886F-BE97-87A7-DE0D1A4244A0}"/>
              </a:ext>
            </a:extLst>
          </p:cNvPr>
          <p:cNvSpPr txBox="1"/>
          <p:nvPr/>
        </p:nvSpPr>
        <p:spPr>
          <a:xfrm>
            <a:off x="552471" y="4376280"/>
            <a:ext cx="684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model is complex/unknown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arbitrarily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Cannot leverage advances in deep learning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7F413CC-9CAE-668B-871C-606AA663D3D4}"/>
              </a:ext>
            </a:extLst>
          </p:cNvPr>
          <p:cNvSpPr txBox="1"/>
          <p:nvPr/>
        </p:nvSpPr>
        <p:spPr>
          <a:xfrm>
            <a:off x="552471" y="3521242"/>
            <a:ext cx="14945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73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000" y="0"/>
            <a:ext cx="9144000" cy="457200"/>
          </a:xfrm>
          <a:prstGeom prst="rect">
            <a:avLst/>
          </a:prstGeom>
          <a:solidFill>
            <a:srgbClr val="AE0C2A"/>
          </a:solidFill>
          <a:ln>
            <a:solidFill>
              <a:srgbClr val="AE0C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5" y="34090"/>
            <a:ext cx="389020" cy="38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5" y="59582"/>
            <a:ext cx="1279355" cy="3380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6641432"/>
            <a:ext cx="9144000" cy="216568"/>
          </a:xfrm>
          <a:prstGeom prst="rect">
            <a:avLst/>
          </a:prstGeom>
          <a:solidFill>
            <a:srgbClr val="AE0C2A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264459" y="6567153"/>
            <a:ext cx="2743200" cy="365125"/>
          </a:xfrm>
        </p:spPr>
        <p:txBody>
          <a:bodyPr/>
          <a:lstStyle/>
          <a:p>
            <a:fld id="{A68A142E-C6F8-4530-8806-FA3E56AB3F65}" type="datetime1">
              <a:rPr lang="zh-CN" altLang="en-US" smtClean="0"/>
              <a:t>2022/9/1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290FE9-95E6-D496-AA0C-37B7047065FD}"/>
              </a:ext>
            </a:extLst>
          </p:cNvPr>
          <p:cNvSpPr txBox="1"/>
          <p:nvPr/>
        </p:nvSpPr>
        <p:spPr>
          <a:xfrm>
            <a:off x="264459" y="701752"/>
            <a:ext cx="7496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Classical RL is too restrictive 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6F296F-D8C4-BD0E-46ED-5DF6AF080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87" y="1211219"/>
            <a:ext cx="8268854" cy="24196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7ECCD10-C123-34FC-CCC8-FE1C72F8D43D}"/>
              </a:ext>
            </a:extLst>
          </p:cNvPr>
          <p:cNvSpPr txBox="1"/>
          <p:nvPr/>
        </p:nvSpPr>
        <p:spPr>
          <a:xfrm>
            <a:off x="2574114" y="3757824"/>
            <a:ext cx="6253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Actions and feedbacks at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discrete time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Policy determines only the mark of actions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5DEAD7-F547-7781-AF6D-43F83B3FD694}"/>
              </a:ext>
            </a:extLst>
          </p:cNvPr>
          <p:cNvSpPr txBox="1"/>
          <p:nvPr/>
        </p:nvSpPr>
        <p:spPr>
          <a:xfrm>
            <a:off x="2585549" y="4663102"/>
            <a:ext cx="7624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actions and feedbacks in continuous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Policy determines the time as well as mark of the next action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F7086C-5475-72D4-BF70-9B1E453E8E17}"/>
              </a:ext>
            </a:extLst>
          </p:cNvPr>
          <p:cNvSpPr txBox="1"/>
          <p:nvPr/>
        </p:nvSpPr>
        <p:spPr>
          <a:xfrm>
            <a:off x="323169" y="3850158"/>
            <a:ext cx="17654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Classical RL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5314EE-592A-34E9-91D2-274430014001}"/>
              </a:ext>
            </a:extLst>
          </p:cNvPr>
          <p:cNvSpPr txBox="1"/>
          <p:nvPr/>
        </p:nvSpPr>
        <p:spPr>
          <a:xfrm>
            <a:off x="323168" y="4727730"/>
            <a:ext cx="19605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RL of MTPPs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0132B5-BC8C-6772-2A73-C4F8AC57DB51}"/>
              </a:ext>
            </a:extLst>
          </p:cNvPr>
          <p:cNvSpPr/>
          <p:nvPr/>
        </p:nvSpPr>
        <p:spPr>
          <a:xfrm>
            <a:off x="4686299" y="1084302"/>
            <a:ext cx="2296391" cy="254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2EABDA-4046-B252-4816-9272613257C2}"/>
              </a:ext>
            </a:extLst>
          </p:cNvPr>
          <p:cNvSpPr txBox="1"/>
          <p:nvPr/>
        </p:nvSpPr>
        <p:spPr>
          <a:xfrm>
            <a:off x="2585549" y="5310002"/>
            <a:ext cx="7624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Arbitrary reward function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505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3|0.2|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1.1|0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8641</TotalTime>
  <Words>607</Words>
  <Application>Microsoft Office PowerPoint</Application>
  <PresentationFormat>宽屏</PresentationFormat>
  <Paragraphs>227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model for web search</dc:title>
  <dc:creator>张晗</dc:creator>
  <cp:lastModifiedBy> </cp:lastModifiedBy>
  <cp:revision>944</cp:revision>
  <dcterms:created xsi:type="dcterms:W3CDTF">2020-11-19T11:14:03Z</dcterms:created>
  <dcterms:modified xsi:type="dcterms:W3CDTF">2022-09-01T08:14:01Z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